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528" r:id="rId3"/>
    <p:sldId id="562" r:id="rId4"/>
    <p:sldId id="478" r:id="rId5"/>
    <p:sldId id="359" r:id="rId6"/>
    <p:sldId id="504" r:id="rId7"/>
    <p:sldId id="460" r:id="rId8"/>
    <p:sldId id="521" r:id="rId9"/>
    <p:sldId id="527" r:id="rId11"/>
    <p:sldId id="325" r:id="rId12"/>
    <p:sldId id="472" r:id="rId13"/>
    <p:sldId id="474" r:id="rId14"/>
    <p:sldId id="473" r:id="rId15"/>
    <p:sldId id="475" r:id="rId16"/>
    <p:sldId id="477" r:id="rId17"/>
    <p:sldId id="481" r:id="rId18"/>
    <p:sldId id="482" r:id="rId19"/>
    <p:sldId id="514" r:id="rId20"/>
    <p:sldId id="529" r:id="rId21"/>
    <p:sldId id="369" r:id="rId22"/>
    <p:sldId id="371" r:id="rId23"/>
    <p:sldId id="379" r:id="rId24"/>
    <p:sldId id="530" r:id="rId25"/>
    <p:sldId id="354" r:id="rId26"/>
    <p:sldId id="416" r:id="rId27"/>
    <p:sldId id="373" r:id="rId28"/>
    <p:sldId id="384" r:id="rId29"/>
    <p:sldId id="385" r:id="rId30"/>
    <p:sldId id="378" r:id="rId31"/>
    <p:sldId id="399" r:id="rId32"/>
    <p:sldId id="401" r:id="rId33"/>
    <p:sldId id="403" r:id="rId34"/>
    <p:sldId id="404" r:id="rId35"/>
    <p:sldId id="406" r:id="rId36"/>
    <p:sldId id="407" r:id="rId37"/>
    <p:sldId id="408" r:id="rId38"/>
    <p:sldId id="409" r:id="rId39"/>
    <p:sldId id="531" r:id="rId40"/>
    <p:sldId id="361" r:id="rId41"/>
    <p:sldId id="362" r:id="rId42"/>
    <p:sldId id="364" r:id="rId43"/>
    <p:sldId id="363" r:id="rId44"/>
    <p:sldId id="365" r:id="rId45"/>
    <p:sldId id="366" r:id="rId46"/>
    <p:sldId id="367" r:id="rId47"/>
    <p:sldId id="368" r:id="rId48"/>
    <p:sldId id="532" r:id="rId49"/>
    <p:sldId id="533" r:id="rId50"/>
    <p:sldId id="534" r:id="rId51"/>
    <p:sldId id="535" r:id="rId52"/>
    <p:sldId id="536" r:id="rId53"/>
    <p:sldId id="260" r:id="rId54"/>
    <p:sldId id="261" r:id="rId55"/>
    <p:sldId id="264" r:id="rId56"/>
    <p:sldId id="270" r:id="rId57"/>
    <p:sldId id="271" r:id="rId58"/>
    <p:sldId id="272" r:id="rId59"/>
    <p:sldId id="274" r:id="rId60"/>
    <p:sldId id="275" r:id="rId61"/>
    <p:sldId id="259" r:id="rId62"/>
    <p:sldId id="262" r:id="rId63"/>
    <p:sldId id="537" r:id="rId64"/>
    <p:sldId id="265" r:id="rId65"/>
    <p:sldId id="267" r:id="rId66"/>
    <p:sldId id="266" r:id="rId67"/>
    <p:sldId id="538" r:id="rId68"/>
    <p:sldId id="279" r:id="rId69"/>
    <p:sldId id="285" r:id="rId70"/>
    <p:sldId id="540" r:id="rId71"/>
    <p:sldId id="296" r:id="rId72"/>
    <p:sldId id="542" r:id="rId73"/>
    <p:sldId id="297" r:id="rId74"/>
    <p:sldId id="541" r:id="rId75"/>
    <p:sldId id="561" r:id="rId76"/>
    <p:sldId id="556" r:id="rId77"/>
    <p:sldId id="557" r:id="rId78"/>
    <p:sldId id="558" r:id="rId79"/>
    <p:sldId id="555" r:id="rId80"/>
    <p:sldId id="639" r:id="rId81"/>
    <p:sldId id="640" r:id="rId82"/>
    <p:sldId id="635" r:id="rId83"/>
    <p:sldId id="641" r:id="rId84"/>
    <p:sldId id="643" r:id="rId85"/>
    <p:sldId id="637" r:id="rId86"/>
    <p:sldId id="644" r:id="rId87"/>
    <p:sldId id="636" r:id="rId88"/>
    <p:sldId id="654" r:id="rId89"/>
    <p:sldId id="648" r:id="rId90"/>
    <p:sldId id="649" r:id="rId91"/>
    <p:sldId id="650" r:id="rId92"/>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660"/>
  </p:normalViewPr>
  <p:slideViewPr>
    <p:cSldViewPr snapToGrid="0">
      <p:cViewPr varScale="1">
        <p:scale>
          <a:sx n="86" d="100"/>
          <a:sy n="86" d="100"/>
        </p:scale>
        <p:origin x="6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1.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AD3CB-B66E-483D-9EF1-55FB108000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3F05D6-556F-411F-8E84-827B46C0BD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kumimoji="1"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kumimoji="1"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kumimoji="1"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kumimoji="1"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kumimoji="1"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宋体" panose="02010600030101010101" pitchFamily="2" charset="-122"/>
                <a:ea typeface="宋体" panose="02010600030101010101" pitchFamily="2" charset="-122"/>
              </a:defRPr>
            </a:lvl9pPr>
          </a:lstStyle>
          <a:p>
            <a:pPr>
              <a:spcBef>
                <a:spcPct val="0"/>
              </a:spcBef>
            </a:pPr>
            <a:fld id="{8A4F6DC9-923C-403B-9AC7-D87A8302EF34}"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宋体" panose="02010600030101010101" pitchFamily="2" charset="-122"/>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p:sp>
      <p:sp>
        <p:nvSpPr>
          <p:cNvPr id="32770" name="备注占位符 2"/>
          <p:cNvSpPr>
            <a:spLocks noGrp="1" noChangeArrowheads="1"/>
          </p:cNvSpPr>
          <p:nvPr>
            <p:ph type="body" idx="4294967295"/>
          </p:nvPr>
        </p:nvSpPr>
        <p:spPr/>
        <p:txBody>
          <a:bodyPr/>
          <a:lstStyle/>
          <a:p>
            <a:endParaRPr lang="zh-CN" altLang="en-US"/>
          </a:p>
        </p:txBody>
      </p:sp>
      <p:sp>
        <p:nvSpPr>
          <p:cNvPr id="3277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877F1D-E337-4C8E-9D9F-73D7BD6AD96D}" type="slidenum">
              <a:rPr lang="zh-CN" altLang="en-US" smtClean="0">
                <a:latin typeface="Tahoma" panose="020B0604030504040204" pitchFamily="2" charset="0"/>
              </a:rPr>
            </a:fld>
            <a:endParaRPr lang="zh-CN" altLang="en-US">
              <a:latin typeface="Tahoma" panose="020B0604030504040204"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p:sp>
      <p:sp>
        <p:nvSpPr>
          <p:cNvPr id="18434" name="备注占位符 2"/>
          <p:cNvSpPr>
            <a:spLocks noGrp="1" noChangeArrowheads="1"/>
          </p:cNvSpPr>
          <p:nvPr>
            <p:ph type="body" idx="4294967295"/>
          </p:nvPr>
        </p:nvSpPr>
        <p:spPr/>
        <p:txBody>
          <a:bodyPr/>
          <a:lstStyle/>
          <a:p>
            <a:endParaRPr lang="zh-CN" altLang="en-US"/>
          </a:p>
        </p:txBody>
      </p:sp>
      <p:sp>
        <p:nvSpPr>
          <p:cNvPr id="18435"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8D23ED-B649-494A-B2CF-1C02FD1AE7A4}" type="slidenum">
              <a:rPr lang="zh-CN" altLang="en-US" smtClean="0">
                <a:latin typeface="Tahoma" panose="020B0604030504040204" pitchFamily="2" charset="0"/>
              </a:rPr>
            </a:fld>
            <a:endParaRPr lang="zh-CN" altLang="en-US">
              <a:latin typeface="Tahoma" panose="020B0604030504040204"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p:sp>
      <p:sp>
        <p:nvSpPr>
          <p:cNvPr id="3" name="备注占位符 2"/>
          <p:cNvSpPr>
            <a:spLocks noGrp="1"/>
          </p:cNvSpPr>
          <p:nvPr>
            <p:ph type="body" idx="1"/>
          </p:nvPr>
        </p:nvSpPr>
        <p:spPr>
          <a:noFill/>
        </p:spPr>
        <p:txBody>
          <a:bodyPr/>
          <a:lstStyle/>
          <a:p>
            <a:pPr>
              <a:defRPr/>
            </a:pPr>
            <a:endParaRPr kumimoji="1" lang="zh-CN" altLang="en-US" dirty="0"/>
          </a:p>
        </p:txBody>
      </p:sp>
      <p:sp>
        <p:nvSpPr>
          <p:cNvPr id="4" name="幻灯片编号占位符 3"/>
          <p:cNvSpPr txBox="1">
            <a:spLocks noGrp="1"/>
          </p:cNvSpPr>
          <p:nvPr>
            <p:ph type="sldNum" sz="quarter"/>
          </p:nvPr>
        </p:nvSpPr>
        <p:spPr bwMode="auto">
          <a:xfrm>
            <a:off x="3814763" y="9307513"/>
            <a:ext cx="2919412" cy="4905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eaLnBrk="0" hangingPunct="0">
              <a:defRPr/>
            </a:pPr>
            <a:fld id="{B9B2498B-4720-4932-99AA-97AF3DE7749E}" type="slidenum">
              <a:rPr lang="zh-CN" altLang="en-US" sz="1200" b="0">
                <a:solidFill>
                  <a:schemeClr val="tx1"/>
                </a:solidFill>
                <a:latin typeface="Tahoma" panose="020B0604030504040204" pitchFamily="2" charset="0"/>
                <a:ea typeface="宋体" panose="02010600030101010101" pitchFamily="2" charset="-122"/>
              </a:rPr>
            </a:fld>
            <a:endParaRPr lang="en-US" altLang="zh-CN" sz="1200" b="0">
              <a:solidFill>
                <a:schemeClr val="tx1"/>
              </a:solidFill>
              <a:latin typeface="Tahoma" panose="020B0604030504040204" pitchFamily="2"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DAC17B98-F56D-4D78-BA28-19101B4FB1DE}" type="slidenum">
              <a:rPr lang="zh-CN" altLang="en-US" smtClean="0">
                <a:latin typeface="Tahoma" panose="020B0604030504040204" pitchFamily="2" charset="0"/>
              </a:rPr>
            </a:fld>
            <a:endParaRPr lang="zh-CN" altLang="en-US">
              <a:latin typeface="Tahoma" panose="020B0604030504040204" pitchFamily="2" charset="0"/>
            </a:endParaRPr>
          </a:p>
        </p:txBody>
      </p:sp>
      <p:sp>
        <p:nvSpPr>
          <p:cNvPr id="19458" name="Rectangle 7"/>
          <p:cNvSpPr txBox="1">
            <a:spLocks noGrp="1" noChangeArrowheads="1"/>
          </p:cNvSpPr>
          <p:nvPr/>
        </p:nvSpPr>
        <p:spPr bwMode="auto">
          <a:xfrm>
            <a:off x="3816350" y="9309100"/>
            <a:ext cx="2917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200" b="1">
                <a:solidFill>
                  <a:schemeClr val="tx2"/>
                </a:solidFill>
                <a:latin typeface="宋体" panose="02010600030101010101" pitchFamily="2" charset="-122"/>
                <a:ea typeface="宋体" panose="02010600030101010101" pitchFamily="2" charset="-122"/>
              </a:defRPr>
            </a:lvl1pPr>
            <a:lvl2pPr defTabSz="879475">
              <a:defRPr sz="1200" b="1">
                <a:solidFill>
                  <a:schemeClr val="tx2"/>
                </a:solidFill>
                <a:latin typeface="宋体" panose="02010600030101010101" pitchFamily="2" charset="-122"/>
                <a:ea typeface="宋体" panose="02010600030101010101" pitchFamily="2" charset="-122"/>
              </a:defRPr>
            </a:lvl2pPr>
            <a:lvl3pPr defTabSz="879475">
              <a:defRPr sz="1200" b="1">
                <a:solidFill>
                  <a:schemeClr val="tx2"/>
                </a:solidFill>
                <a:latin typeface="宋体" panose="02010600030101010101" pitchFamily="2" charset="-122"/>
                <a:ea typeface="宋体" panose="02010600030101010101" pitchFamily="2" charset="-122"/>
              </a:defRPr>
            </a:lvl3pPr>
            <a:lvl4pPr defTabSz="879475">
              <a:defRPr sz="1200" b="1">
                <a:solidFill>
                  <a:schemeClr val="tx2"/>
                </a:solidFill>
                <a:latin typeface="宋体" panose="02010600030101010101" pitchFamily="2" charset="-122"/>
                <a:ea typeface="宋体" panose="02010600030101010101" pitchFamily="2" charset="-122"/>
              </a:defRPr>
            </a:lvl4pPr>
            <a:lvl5pPr defTabSz="879475">
              <a:defRPr sz="1200" b="1">
                <a:solidFill>
                  <a:schemeClr val="tx2"/>
                </a:solidFill>
                <a:latin typeface="宋体" panose="02010600030101010101" pitchFamily="2" charset="-122"/>
                <a:ea typeface="宋体" panose="02010600030101010101" pitchFamily="2" charset="-122"/>
              </a:defRPr>
            </a:lvl5pPr>
            <a:lvl6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6pPr>
            <a:lvl7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7pPr>
            <a:lvl8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8pPr>
            <a:lvl9pPr defTabSz="879475" fontAlgn="base">
              <a:spcBef>
                <a:spcPct val="0"/>
              </a:spcBef>
              <a:spcAft>
                <a:spcPct val="0"/>
              </a:spcAft>
              <a:defRPr sz="1200" b="1">
                <a:solidFill>
                  <a:schemeClr val="tx2"/>
                </a:solidFill>
                <a:latin typeface="宋体" panose="02010600030101010101" pitchFamily="2" charset="-122"/>
                <a:ea typeface="宋体" panose="02010600030101010101" pitchFamily="2" charset="-122"/>
              </a:defRPr>
            </a:lvl9pPr>
          </a:lstStyle>
          <a:p>
            <a:pPr algn="r">
              <a:spcBef>
                <a:spcPct val="20000"/>
              </a:spcBef>
            </a:pPr>
            <a:fld id="{EF769BD1-4505-4F93-90C4-F5B18102ABB5}" type="slidenum">
              <a:rPr lang="zh-CN" altLang="en-US" b="0">
                <a:solidFill>
                  <a:schemeClr val="tx1"/>
                </a:solidFill>
                <a:latin typeface="Times New Roman" panose="02020603050405020304" pitchFamily="18" charset="0"/>
                <a:ea typeface="MS PGothic" panose="020B0600070205080204" pitchFamily="34" charset="-128"/>
              </a:rPr>
            </a:fld>
            <a:endParaRPr lang="zh-CN" altLang="en-US" b="0">
              <a:solidFill>
                <a:schemeClr val="tx1"/>
              </a:solidFill>
              <a:latin typeface="Times New Roman" panose="02020603050405020304" pitchFamily="18" charset="0"/>
              <a:ea typeface="MS PGothic" panose="020B0600070205080204" pitchFamily="34" charset="-128"/>
            </a:endParaRPr>
          </a:p>
        </p:txBody>
      </p:sp>
      <p:sp>
        <p:nvSpPr>
          <p:cNvPr id="19459" name="Rectangle 2"/>
          <p:cNvSpPr>
            <a:spLocks noGrp="1" noRot="1" noChangeAspect="1" noChangeArrowheads="1" noTextEdit="1"/>
          </p:cNvSpPr>
          <p:nvPr>
            <p:ph type="sldImg" idx="4294967295"/>
          </p:nvPr>
        </p:nvSpPr>
        <p:spPr/>
      </p:sp>
      <p:sp>
        <p:nvSpPr>
          <p:cNvPr id="50181" name="Rectangle 3"/>
          <p:cNvSpPr>
            <a:spLocks noGrp="1" noChangeArrowheads="1"/>
          </p:cNvSpPr>
          <p:nvPr>
            <p:ph type="body" idx="1"/>
          </p:nvPr>
        </p:nvSpPr>
        <p:spPr>
          <a:noFill/>
        </p:spPr>
        <p:txBody>
          <a:bodyPr lIns="88002" tIns="44001" rIns="88002" bIns="44001"/>
          <a:lstStyle/>
          <a:p>
            <a:pPr>
              <a:defRPr/>
            </a:pPr>
            <a:endParaRPr lang="zh-CN" altLang="en-US" dirty="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fld id="{7D666B12-1BD4-4714-83E9-11C1DFEDCECF}" type="slidenum">
              <a:rPr lang="zh-CN" altLang="en-US" b="0"/>
            </a:fld>
            <a:endParaRPr lang="en-US" altLang="zh-CN" b="0"/>
          </a:p>
        </p:txBody>
      </p:sp>
      <p:sp>
        <p:nvSpPr>
          <p:cNvPr id="19458"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200" b="1">
                <a:solidFill>
                  <a:schemeClr val="tx1"/>
                </a:solidFill>
                <a:latin typeface="Tahoma" panose="020B0604030504040204" pitchFamily="2" charset="0"/>
                <a:ea typeface="宋体" panose="02010600030101010101" pitchFamily="2" charset="-122"/>
              </a:defRPr>
            </a:lvl1pPr>
            <a:lvl2pPr marL="742950" indent="-285750" defTabSz="930275">
              <a:defRPr sz="1200" b="1">
                <a:solidFill>
                  <a:schemeClr val="tx1"/>
                </a:solidFill>
                <a:latin typeface="Tahoma" panose="020B0604030504040204" pitchFamily="2" charset="0"/>
                <a:ea typeface="宋体" panose="02010600030101010101" pitchFamily="2" charset="-122"/>
              </a:defRPr>
            </a:lvl2pPr>
            <a:lvl3pPr marL="1143000" indent="-228600" defTabSz="930275">
              <a:defRPr sz="1200" b="1">
                <a:solidFill>
                  <a:schemeClr val="tx1"/>
                </a:solidFill>
                <a:latin typeface="Tahoma" panose="020B0604030504040204" pitchFamily="2" charset="0"/>
                <a:ea typeface="宋体" panose="02010600030101010101" pitchFamily="2" charset="-122"/>
              </a:defRPr>
            </a:lvl3pPr>
            <a:lvl4pPr marL="1600200" indent="-228600" defTabSz="930275">
              <a:defRPr sz="1200" b="1">
                <a:solidFill>
                  <a:schemeClr val="tx1"/>
                </a:solidFill>
                <a:latin typeface="Tahoma" panose="020B0604030504040204" pitchFamily="2" charset="0"/>
                <a:ea typeface="宋体" panose="02010600030101010101" pitchFamily="2" charset="-122"/>
              </a:defRPr>
            </a:lvl4pPr>
            <a:lvl5pPr marL="2057400" indent="-228600" defTabSz="930275">
              <a:defRPr sz="1200" b="1">
                <a:solidFill>
                  <a:schemeClr val="tx1"/>
                </a:solidFill>
                <a:latin typeface="Tahoma" panose="020B0604030504040204" pitchFamily="2" charset="0"/>
                <a:ea typeface="宋体" panose="02010600030101010101" pitchFamily="2" charset="-122"/>
              </a:defRPr>
            </a:lvl5pPr>
            <a:lvl6pPr marL="2514600" indent="-228600" defTabSz="930275"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defTabSz="930275"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defTabSz="930275"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defTabSz="930275"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r"/>
            <a:fld id="{89915530-FE9E-4041-9DCF-E7DCE8E21BC1}" type="slidenum">
              <a:rPr lang="zh-CN" altLang="en-US" b="0">
                <a:latin typeface="Helvetica" panose="020B0604020202020204" pitchFamily="34" charset="0"/>
                <a:ea typeface="MS PGothic" panose="020B0600070205080204" pitchFamily="34" charset="-128"/>
              </a:rPr>
            </a:fld>
            <a:endParaRPr lang="en-US" altLang="zh-CN" b="0">
              <a:latin typeface="Helvetica" panose="020B0604020202020204" pitchFamily="34" charset="0"/>
              <a:ea typeface="MS PGothic" panose="020B0600070205080204" pitchFamily="34" charset="-128"/>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0066FF"/>
                </a:solidFill>
                <a:latin typeface="黑体" panose="02010609060101010101" pitchFamily="49" charset="-122"/>
                <a:ea typeface="黑体" panose="02010609060101010101" pitchFamily="49" charset="-122"/>
              </a:defRPr>
            </a:lvl1pPr>
            <a:lvl2pPr marL="742950" indent="-285750">
              <a:defRPr sz="2000" b="1">
                <a:solidFill>
                  <a:srgbClr val="0066FF"/>
                </a:solidFill>
                <a:latin typeface="黑体" panose="02010609060101010101" pitchFamily="49" charset="-122"/>
                <a:ea typeface="黑体" panose="02010609060101010101" pitchFamily="49" charset="-122"/>
              </a:defRPr>
            </a:lvl2pPr>
            <a:lvl3pPr marL="1143000" indent="-228600">
              <a:defRPr sz="2000" b="1">
                <a:solidFill>
                  <a:srgbClr val="0066FF"/>
                </a:solidFill>
                <a:latin typeface="黑体" panose="02010609060101010101" pitchFamily="49" charset="-122"/>
                <a:ea typeface="黑体" panose="02010609060101010101" pitchFamily="49" charset="-122"/>
              </a:defRPr>
            </a:lvl3pPr>
            <a:lvl4pPr marL="1600200" indent="-228600">
              <a:defRPr sz="2000" b="1">
                <a:solidFill>
                  <a:srgbClr val="0066FF"/>
                </a:solidFill>
                <a:latin typeface="黑体" panose="02010609060101010101" pitchFamily="49" charset="-122"/>
                <a:ea typeface="黑体" panose="02010609060101010101" pitchFamily="49" charset="-122"/>
              </a:defRPr>
            </a:lvl4pPr>
            <a:lvl5pPr marL="2057400" indent="-228600">
              <a:defRPr sz="2000" b="1">
                <a:solidFill>
                  <a:srgbClr val="0066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fld id="{CD2F9ECD-5076-428A-ACF4-FAF2589F78BB}" type="slidenum">
              <a:rPr lang="zh-CN" altLang="en-US" sz="1200" b="0">
                <a:solidFill>
                  <a:schemeClr val="tx1"/>
                </a:solidFill>
                <a:latin typeface="Tahoma" panose="020B0604030504040204" pitchFamily="2" charset="0"/>
                <a:ea typeface="宋体" panose="02010600030101010101" pitchFamily="2" charset="-122"/>
              </a:rPr>
            </a:fld>
            <a:endParaRPr lang="en-US" altLang="zh-CN" sz="1200" b="0">
              <a:solidFill>
                <a:schemeClr val="tx1"/>
              </a:solidFill>
              <a:latin typeface="Tahoma" panose="020B0604030504040204" pitchFamily="2" charset="0"/>
              <a:ea typeface="宋体" panose="02010600030101010101" pitchFamily="2" charset="-122"/>
            </a:endParaRPr>
          </a:p>
        </p:txBody>
      </p:sp>
      <p:sp>
        <p:nvSpPr>
          <p:cNvPr id="31746" name="Rectangle 7"/>
          <p:cNvSpPr txBox="1">
            <a:spLocks noGrp="1" noChangeArrowheads="1"/>
          </p:cNvSpPr>
          <p:nvPr/>
        </p:nvSpPr>
        <p:spPr bwMode="auto">
          <a:xfrm>
            <a:off x="3816350" y="9310688"/>
            <a:ext cx="2919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2000" b="1">
                <a:solidFill>
                  <a:srgbClr val="0066FF"/>
                </a:solidFill>
                <a:latin typeface="黑体" panose="02010609060101010101" pitchFamily="49" charset="-122"/>
                <a:ea typeface="黑体" panose="02010609060101010101" pitchFamily="49" charset="-122"/>
              </a:defRPr>
            </a:lvl1pPr>
            <a:lvl2pPr marL="742950" indent="-285750" defTabSz="930275">
              <a:defRPr sz="2000" b="1">
                <a:solidFill>
                  <a:srgbClr val="0066FF"/>
                </a:solidFill>
                <a:latin typeface="黑体" panose="02010609060101010101" pitchFamily="49" charset="-122"/>
                <a:ea typeface="黑体" panose="02010609060101010101" pitchFamily="49" charset="-122"/>
              </a:defRPr>
            </a:lvl2pPr>
            <a:lvl3pPr marL="1143000" indent="-228600" defTabSz="930275">
              <a:defRPr sz="2000" b="1">
                <a:solidFill>
                  <a:srgbClr val="0066FF"/>
                </a:solidFill>
                <a:latin typeface="黑体" panose="02010609060101010101" pitchFamily="49" charset="-122"/>
                <a:ea typeface="黑体" panose="02010609060101010101" pitchFamily="49" charset="-122"/>
              </a:defRPr>
            </a:lvl3pPr>
            <a:lvl4pPr marL="1600200" indent="-228600" defTabSz="930275">
              <a:defRPr sz="2000" b="1">
                <a:solidFill>
                  <a:srgbClr val="0066FF"/>
                </a:solidFill>
                <a:latin typeface="黑体" panose="02010609060101010101" pitchFamily="49" charset="-122"/>
                <a:ea typeface="黑体" panose="02010609060101010101" pitchFamily="49" charset="-122"/>
              </a:defRPr>
            </a:lvl4pPr>
            <a:lvl5pPr marL="2057400" indent="-228600" defTabSz="930275">
              <a:defRPr sz="2000" b="1">
                <a:solidFill>
                  <a:srgbClr val="0066FF"/>
                </a:solidFill>
                <a:latin typeface="黑体" panose="02010609060101010101" pitchFamily="49" charset="-122"/>
                <a:ea typeface="黑体" panose="02010609060101010101" pitchFamily="49" charset="-122"/>
              </a:defRPr>
            </a:lvl5pPr>
            <a:lvl6pPr marL="25146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6pPr>
            <a:lvl7pPr marL="29718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7pPr>
            <a:lvl8pPr marL="34290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8pPr>
            <a:lvl9pPr marL="3886200" indent="-228600" defTabSz="930275" eaLnBrk="0" fontAlgn="base" hangingPunct="0">
              <a:spcBef>
                <a:spcPct val="0"/>
              </a:spcBef>
              <a:spcAft>
                <a:spcPct val="0"/>
              </a:spcAft>
              <a:defRPr sz="2000" b="1">
                <a:solidFill>
                  <a:srgbClr val="0066FF"/>
                </a:solidFill>
                <a:latin typeface="黑体" panose="02010609060101010101" pitchFamily="49" charset="-122"/>
                <a:ea typeface="黑体" panose="02010609060101010101" pitchFamily="49" charset="-122"/>
              </a:defRPr>
            </a:lvl9pPr>
          </a:lstStyle>
          <a:p>
            <a:pPr algn="r"/>
            <a:fld id="{60B8AA15-22CC-4940-AFC5-310070A39D85}" type="slidenum">
              <a:rPr lang="zh-CN" altLang="en-US" sz="1200" b="0">
                <a:solidFill>
                  <a:schemeClr val="tx1"/>
                </a:solidFill>
                <a:latin typeface="Helvetica" panose="020B0604020202020204" pitchFamily="34" charset="0"/>
                <a:ea typeface="MS PGothic" panose="020B0600070205080204" pitchFamily="34" charset="-128"/>
              </a:rPr>
            </a:fld>
            <a:endParaRPr lang="en-US" altLang="zh-CN" sz="1200" b="0">
              <a:solidFill>
                <a:schemeClr val="tx1"/>
              </a:solidFill>
              <a:latin typeface="Helvetica" panose="020B0604020202020204" pitchFamily="34" charset="0"/>
              <a:ea typeface="MS PGothic" panose="020B0600070205080204" pitchFamily="34" charset="-128"/>
            </a:endParaRPr>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xfrm>
            <a:off x="896938" y="4654550"/>
            <a:ext cx="4941887" cy="4410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lstStyle/>
          <a:p>
            <a:endParaRPr kumimoji="0"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idx="4294967295"/>
          </p:nvPr>
        </p:nvSpPr>
        <p:spPr/>
      </p:sp>
      <p:sp>
        <p:nvSpPr>
          <p:cNvPr id="30722" name="备注占位符 2"/>
          <p:cNvSpPr>
            <a:spLocks noGrp="1" noChangeArrowheads="1"/>
          </p:cNvSpPr>
          <p:nvPr>
            <p:ph type="body" idx="4294967295"/>
          </p:nvPr>
        </p:nvSpPr>
        <p:spPr/>
        <p:txBody>
          <a:bodyPr/>
          <a:lstStyle/>
          <a:p>
            <a:endParaRPr lang="zh-CN" altLang="en-US"/>
          </a:p>
        </p:txBody>
      </p:sp>
      <p:sp>
        <p:nvSpPr>
          <p:cNvPr id="30723"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DD70573-7CE7-4C08-BD8A-9F911129729F}" type="slidenum">
              <a:rPr lang="zh-CN" altLang="en-US" smtClean="0">
                <a:latin typeface="Tahoma" panose="020B0604030504040204" pitchFamily="2" charset="0"/>
              </a:rPr>
            </a:fld>
            <a:endParaRPr lang="zh-CN" altLang="en-US">
              <a:latin typeface="Tahoma" panose="020B0604030504040204"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E18B097-624E-42C1-A07F-117E648D8055}" type="slidenum">
              <a:rPr lang="zh-CN" altLang="en-US" smtClean="0">
                <a:latin typeface="Tahoma" panose="020B0604030504040204" pitchFamily="2" charset="0"/>
              </a:rPr>
            </a:fld>
            <a:endParaRPr lang="zh-CN" altLang="en-US">
              <a:latin typeface="Tahoma" panose="020B0604030504040204" pitchFamily="2" charset="0"/>
            </a:endParaRPr>
          </a:p>
        </p:txBody>
      </p:sp>
      <p:sp>
        <p:nvSpPr>
          <p:cNvPr id="51202" name="Rectangle 2"/>
          <p:cNvSpPr>
            <a:spLocks noGrp="1" noRot="1" noChangeAspect="1" noChangeArrowheads="1" noTextEdit="1"/>
          </p:cNvSpPr>
          <p:nvPr>
            <p:ph type="sldImg" idx="4294967295"/>
          </p:nvPr>
        </p:nvSpPr>
        <p:spPr/>
      </p:sp>
      <p:sp>
        <p:nvSpPr>
          <p:cNvPr id="51203" name="Rectangle 3"/>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EE40619B-590C-48DB-B88F-6EB1D3430F57}" type="slidenum">
              <a:rPr lang="zh-CN" altLang="en-US" smtClean="0">
                <a:latin typeface="Tahoma" panose="020B0604030504040204" pitchFamily="2" charset="0"/>
              </a:rPr>
            </a:fld>
            <a:endParaRPr lang="zh-CN" altLang="en-US">
              <a:latin typeface="Tahoma" panose="020B0604030504040204" pitchFamily="2" charset="0"/>
            </a:endParaRPr>
          </a:p>
        </p:txBody>
      </p:sp>
      <p:sp>
        <p:nvSpPr>
          <p:cNvPr id="53250" name="Rectangle 2"/>
          <p:cNvSpPr>
            <a:spLocks noGrp="1" noRot="1" noChangeAspect="1" noChangeArrowheads="1" noTextEdit="1"/>
          </p:cNvSpPr>
          <p:nvPr>
            <p:ph type="sldImg" idx="4294967295"/>
          </p:nvPr>
        </p:nvSpPr>
        <p:spPr/>
      </p:sp>
      <p:sp>
        <p:nvSpPr>
          <p:cNvPr id="53251" name="Rectangle 3"/>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14DDF1A-3109-42C3-B0DD-F6A96EC2CC07}" type="slidenum">
              <a:rPr lang="zh-CN" altLang="en-US" smtClean="0">
                <a:latin typeface="Tahoma" panose="020B0604030504040204" pitchFamily="2" charset="0"/>
              </a:rPr>
            </a:fld>
            <a:endParaRPr lang="zh-CN" altLang="en-US">
              <a:latin typeface="Tahoma" panose="020B0604030504040204" pitchFamily="2" charset="0"/>
            </a:endParaRPr>
          </a:p>
        </p:txBody>
      </p:sp>
      <p:sp>
        <p:nvSpPr>
          <p:cNvPr id="55298" name="Rectangle 2"/>
          <p:cNvSpPr>
            <a:spLocks noGrp="1" noRot="1" noChangeAspect="1" noChangeArrowheads="1" noTextEdit="1"/>
          </p:cNvSpPr>
          <p:nvPr>
            <p:ph type="sldImg" idx="4294967295"/>
          </p:nvPr>
        </p:nvSpPr>
        <p:spPr/>
      </p:sp>
      <p:sp>
        <p:nvSpPr>
          <p:cNvPr id="55299" name="Rectangle 3"/>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87477203-BA47-4B28-9A33-2F2FFE207F0D}" type="slidenum">
              <a:rPr lang="zh-CN" altLang="en-US" smtClean="0">
                <a:latin typeface="Tahoma" panose="020B0604030504040204" pitchFamily="2" charset="0"/>
              </a:rPr>
            </a:fld>
            <a:endParaRPr lang="zh-CN" altLang="en-US">
              <a:latin typeface="Tahoma" panose="020B0604030504040204" pitchFamily="2" charset="0"/>
            </a:endParaRPr>
          </a:p>
        </p:txBody>
      </p:sp>
      <p:sp>
        <p:nvSpPr>
          <p:cNvPr id="57346" name="Rectangle 2"/>
          <p:cNvSpPr>
            <a:spLocks noGrp="1" noRot="1" noChangeAspect="1" noChangeArrowheads="1" noTextEdit="1"/>
          </p:cNvSpPr>
          <p:nvPr>
            <p:ph type="sldImg" idx="4294967295"/>
          </p:nvPr>
        </p:nvSpPr>
        <p:spPr/>
      </p:sp>
      <p:sp>
        <p:nvSpPr>
          <p:cNvPr id="57347" name="Rectangle 3"/>
          <p:cNvSpPr>
            <a:spLocks noGrp="1" noChangeArrowheads="1"/>
          </p:cNvSpPr>
          <p:nvPr>
            <p:ph type="body" idx="4294967295"/>
          </p:nvPr>
        </p:nvSpPr>
        <p:spPr/>
        <p:txBody>
          <a:bodyPr/>
          <a:lstStyle/>
          <a:p>
            <a:endParaRPr lang="zh-CN" altLang="en-US"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p:sp>
      <p:sp>
        <p:nvSpPr>
          <p:cNvPr id="12290" name="备注占位符 2"/>
          <p:cNvSpPr>
            <a:spLocks noGrp="1" noChangeArrowheads="1"/>
          </p:cNvSpPr>
          <p:nvPr>
            <p:ph type="body" idx="4294967295"/>
          </p:nvPr>
        </p:nvSpPr>
        <p:spPr/>
        <p:txBody>
          <a:bodyPr/>
          <a:lstStyle/>
          <a:p>
            <a:endParaRPr lang="zh-CN" altLang="en-US"/>
          </a:p>
        </p:txBody>
      </p:sp>
      <p:sp>
        <p:nvSpPr>
          <p:cNvPr id="12291" name="幻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BA5611-3566-4B38-9364-7DBC8B1462BD}" type="slidenum">
              <a:rPr lang="zh-CN" altLang="en-US" smtClean="0">
                <a:latin typeface="Tahoma" panose="020B0604030504040204" pitchFamily="2" charset="0"/>
              </a:rPr>
            </a:fld>
            <a:endParaRPr lang="zh-CN" altLang="en-US">
              <a:latin typeface="Tahoma" panose="020B0604030504040204"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4642DF-1F0E-4469-A706-5C0A8A15F4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7DAB29-5F38-4328-A81F-A4FFBFFF9A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642DF-1F0E-4469-A706-5C0A8A15F4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DAB29-5F38-4328-A81F-A4FFBFFF9A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3.xml"/><Relationship Id="rId2" Type="http://schemas.openxmlformats.org/officeDocument/2006/relationships/slide" Target="slide14.xml"/><Relationship Id="rId1"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2.xml"/><Relationship Id="rId1"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o.csdn.net/so/search?q=%E5%AD%90%E9%9B%86&amp;spm=1001.2101.3001.7020"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2" Type="http://schemas.openxmlformats.org/officeDocument/2006/relationships/slideLayout" Target="../slideLayouts/slideLayout2.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7.xml"/></Relationships>
</file>

<file path=ppt/slides/_rels/slide80.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2"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emf"/><Relationship Id="rId1" Type="http://schemas.openxmlformats.org/officeDocument/2006/relationships/image" Target="../media/image62.png"/></Relationships>
</file>

<file path=ppt/slides/_rels/slide85.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0" Type="http://schemas.openxmlformats.org/officeDocument/2006/relationships/slideLayout" Target="../slideLayouts/slideLayout2.xml"/><Relationship Id="rId1"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73.emf"/></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计算机学院数据库期末考试知识点</a:t>
            </a:r>
            <a:endParaRPr lang="zh-CN" altLang="en-US" dirty="0"/>
          </a:p>
        </p:txBody>
      </p:sp>
      <p:sp>
        <p:nvSpPr>
          <p:cNvPr id="3" name="内容占位符 2"/>
          <p:cNvSpPr>
            <a:spLocks noGrp="1"/>
          </p:cNvSpPr>
          <p:nvPr>
            <p:ph idx="1"/>
          </p:nvPr>
        </p:nvSpPr>
        <p:spPr/>
        <p:txBody>
          <a:bodyPr/>
          <a:lstStyle/>
          <a:p>
            <a:r>
              <a:rPr lang="en-US" altLang="zh-CN" dirty="0"/>
              <a:t>Made by 20215162 </a:t>
            </a:r>
            <a:r>
              <a:rPr lang="zh-CN" altLang="en-US" dirty="0"/>
              <a:t>韦家辉</a:t>
            </a:r>
            <a:endParaRPr lang="en-US" altLang="zh-CN" dirty="0"/>
          </a:p>
          <a:p>
            <a:r>
              <a:rPr lang="zh-CN" altLang="en-US" dirty="0"/>
              <a:t>根据自己的上课印象中老师着重提的地方从</a:t>
            </a:r>
            <a:r>
              <a:rPr lang="en-US" altLang="zh-CN" dirty="0"/>
              <a:t>ppt</a:t>
            </a:r>
            <a:r>
              <a:rPr lang="zh-CN" altLang="en-US" dirty="0"/>
              <a:t>中挑选出来的个人认为的重点，若有未涉及的地方，那么就是我上课走神了</a:t>
            </a:r>
            <a:r>
              <a:rPr lang="en-US" altLang="zh-CN" dirty="0"/>
              <a:t>…</a:t>
            </a:r>
            <a:endParaRPr lang="en-US" altLang="zh-CN" dirty="0"/>
          </a:p>
          <a:p>
            <a:r>
              <a:rPr lang="zh-CN" altLang="en-US" dirty="0"/>
              <a:t>希望能帮助到你</a:t>
            </a:r>
            <a:r>
              <a:rPr lang="en-US" altLang="zh-CN" dirty="0"/>
              <a:t>^ ^</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7C3F23C-0ADF-4E20-B85C-C510E3841E63}" type="slidenum">
              <a:rPr kumimoji="0" lang="zh-CN" altLang="en-US" sz="1400"/>
            </a:fld>
            <a:endParaRPr kumimoji="0" lang="en-US" altLang="zh-CN" sz="1400"/>
          </a:p>
        </p:txBody>
      </p:sp>
      <p:sp>
        <p:nvSpPr>
          <p:cNvPr id="17410" name="Rectangle 2"/>
          <p:cNvSpPr>
            <a:spLocks noGrp="1" noChangeArrowheads="1"/>
          </p:cNvSpPr>
          <p:nvPr>
            <p:ph type="title"/>
          </p:nvPr>
        </p:nvSpPr>
        <p:spPr>
          <a:xfrm>
            <a:off x="2141538" y="133350"/>
            <a:ext cx="7772400" cy="452438"/>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一 数据库设计过程</a:t>
            </a:r>
            <a:endParaRPr lang="en-US" altLang="zh-CN" sz="3200" b="1">
              <a:latin typeface="黑体" panose="02010609060101010101" pitchFamily="49" charset="-122"/>
              <a:ea typeface="黑体" panose="02010609060101010101" pitchFamily="49" charset="-122"/>
            </a:endParaRPr>
          </a:p>
        </p:txBody>
      </p:sp>
      <p:sp>
        <p:nvSpPr>
          <p:cNvPr id="4100" name="Rectangle 3"/>
          <p:cNvSpPr>
            <a:spLocks noGrp="1" noChangeArrowheads="1"/>
          </p:cNvSpPr>
          <p:nvPr>
            <p:ph type="body" idx="1"/>
          </p:nvPr>
        </p:nvSpPr>
        <p:spPr>
          <a:xfrm>
            <a:off x="1746251" y="860426"/>
            <a:ext cx="8683625" cy="5553075"/>
          </a:xfrm>
        </p:spPr>
        <p:txBody>
          <a:bodyPr>
            <a:normAutofit fontScale="92500" lnSpcReduction="10000"/>
          </a:bodyPr>
          <a:lstStyle/>
          <a:p>
            <a:pPr>
              <a:lnSpc>
                <a:spcPct val="110000"/>
              </a:lnSpc>
            </a:pPr>
            <a:r>
              <a:rPr lang="zh-CN" altLang="en-US" sz="2400"/>
              <a:t>数据库设计的基础条件</a:t>
            </a:r>
            <a:r>
              <a:rPr lang="en-US" altLang="zh-CN" sz="2400"/>
              <a:t>(</a:t>
            </a:r>
            <a:r>
              <a:rPr lang="zh-CN" altLang="en-US" sz="2400"/>
              <a:t>前提</a:t>
            </a:r>
            <a:r>
              <a:rPr lang="en-US" altLang="zh-CN" sz="2400"/>
              <a:t>/</a:t>
            </a:r>
            <a:r>
              <a:rPr lang="zh-CN" altLang="en-US" sz="2400"/>
              <a:t>数据源</a:t>
            </a:r>
            <a:r>
              <a:rPr lang="en-US" altLang="zh-CN" sz="2400"/>
              <a:t>)</a:t>
            </a:r>
            <a:endParaRPr lang="en-US" altLang="zh-CN" sz="2400"/>
          </a:p>
          <a:p>
            <a:pPr>
              <a:lnSpc>
                <a:spcPct val="110000"/>
              </a:lnSpc>
              <a:buFontTx/>
              <a:buNone/>
            </a:pPr>
            <a:r>
              <a:rPr lang="zh-CN" altLang="en-US" sz="2400"/>
              <a:t>	</a:t>
            </a:r>
            <a:r>
              <a:rPr lang="zh-CN" altLang="en-US" sz="2000"/>
              <a:t>清楚一个应用系统的功能需求与</a:t>
            </a:r>
            <a:r>
              <a:rPr lang="zh-CN" altLang="en-US" sz="2000">
                <a:solidFill>
                  <a:schemeClr val="tx2"/>
                </a:solidFill>
              </a:rPr>
              <a:t>数据需求</a:t>
            </a:r>
            <a:endParaRPr lang="en-US" altLang="zh-CN" sz="2000">
              <a:solidFill>
                <a:schemeClr val="tx2"/>
              </a:solidFill>
            </a:endParaRPr>
          </a:p>
          <a:p>
            <a:pPr>
              <a:lnSpc>
                <a:spcPct val="110000"/>
              </a:lnSpc>
              <a:buFontTx/>
              <a:buNone/>
            </a:pPr>
            <a:r>
              <a:rPr lang="en-US" altLang="zh-CN" sz="2000">
                <a:solidFill>
                  <a:schemeClr val="tx2"/>
                </a:solidFill>
              </a:rPr>
              <a:t>	</a:t>
            </a:r>
            <a:r>
              <a:rPr lang="en-US" altLang="zh-CN" sz="2000"/>
              <a:t>(</a:t>
            </a:r>
            <a:r>
              <a:rPr lang="zh-CN" altLang="en-US" sz="2000"/>
              <a:t>直接与用户交互</a:t>
            </a:r>
            <a:r>
              <a:rPr lang="en-US" altLang="zh-CN" sz="2000"/>
              <a:t>/</a:t>
            </a:r>
            <a:r>
              <a:rPr lang="zh-CN" altLang="en-US" sz="2000"/>
              <a:t>数据流程图</a:t>
            </a:r>
            <a:r>
              <a:rPr lang="zh-CN" altLang="en-US" sz="2000">
                <a:solidFill>
                  <a:srgbClr val="0066FF"/>
                </a:solidFill>
                <a:hlinkClick r:id="rId1" action="ppaction://hlinksldjump"/>
              </a:rPr>
              <a:t>示例</a:t>
            </a:r>
            <a:r>
              <a:rPr lang="en-US" altLang="zh-CN" sz="2000">
                <a:solidFill>
                  <a:srgbClr val="2A2A39"/>
                </a:solidFill>
              </a:rPr>
              <a:t>/UML</a:t>
            </a:r>
            <a:r>
              <a:rPr lang="zh-CN" altLang="en-US" sz="2000">
                <a:solidFill>
                  <a:srgbClr val="2A2A39"/>
                </a:solidFill>
              </a:rPr>
              <a:t>类图等</a:t>
            </a:r>
            <a:r>
              <a:rPr lang="en-US" altLang="zh-CN" sz="2000"/>
              <a:t>)</a:t>
            </a:r>
            <a:endParaRPr lang="en-US" altLang="zh-CN" sz="2400"/>
          </a:p>
          <a:p>
            <a:pPr>
              <a:lnSpc>
                <a:spcPct val="110000"/>
              </a:lnSpc>
            </a:pPr>
            <a:r>
              <a:rPr lang="zh-CN" altLang="en-US" sz="2400"/>
              <a:t>数据库设计的核心阶段：</a:t>
            </a:r>
            <a:endParaRPr lang="en-US" altLang="zh-CN" sz="2400"/>
          </a:p>
          <a:p>
            <a:pPr marL="457200" lvl="1" indent="0">
              <a:lnSpc>
                <a:spcPct val="110000"/>
              </a:lnSpc>
              <a:buNone/>
            </a:pPr>
            <a:r>
              <a:rPr lang="en-US" altLang="zh-CN" sz="2000"/>
              <a:t>1</a:t>
            </a:r>
            <a:r>
              <a:rPr lang="zh-CN" altLang="en-US" sz="2000"/>
              <a:t>)数据库建模阶段（</a:t>
            </a:r>
            <a:r>
              <a:rPr lang="zh-CN" altLang="en-US" sz="2000">
                <a:solidFill>
                  <a:schemeClr val="tx2"/>
                </a:solidFill>
                <a:ea typeface="黑体" panose="02010609060101010101" pitchFamily="49" charset="-122"/>
              </a:rPr>
              <a:t>概念设计</a:t>
            </a:r>
            <a:r>
              <a:rPr lang="zh-CN" altLang="en-US" sz="2000"/>
              <a:t>）</a:t>
            </a:r>
            <a:endParaRPr lang="zh-CN" altLang="en-US" sz="2000"/>
          </a:p>
          <a:p>
            <a:pPr>
              <a:lnSpc>
                <a:spcPct val="110000"/>
              </a:lnSpc>
              <a:buFontTx/>
              <a:buNone/>
            </a:pPr>
            <a:r>
              <a:rPr lang="zh-CN" altLang="en-US" sz="2000"/>
              <a:t>	</a:t>
            </a:r>
            <a:r>
              <a:rPr lang="en-US" altLang="zh-CN" sz="2000"/>
              <a:t>   </a:t>
            </a:r>
            <a:r>
              <a:rPr lang="zh-CN" altLang="en-US" sz="2000"/>
              <a:t>根据数据需求</a:t>
            </a:r>
            <a:r>
              <a:rPr lang="en-US" altLang="zh-CN" sz="2000">
                <a:sym typeface="Wingdings" panose="05000000000000000000" pitchFamily="2" charset="2"/>
              </a:rPr>
              <a:t></a:t>
            </a:r>
            <a:r>
              <a:rPr lang="zh-CN" altLang="en-US" sz="2000">
                <a:sym typeface="Wingdings" panose="05000000000000000000" pitchFamily="2" charset="2"/>
              </a:rPr>
              <a:t>建立</a:t>
            </a:r>
            <a:r>
              <a:rPr lang="zh-CN" altLang="en-US" sz="2000">
                <a:solidFill>
                  <a:srgbClr val="464660"/>
                </a:solidFill>
              </a:rPr>
              <a:t>概念模型</a:t>
            </a:r>
            <a:r>
              <a:rPr lang="zh-CN" altLang="en-US" sz="2000"/>
              <a:t>（便于面向用户交互）</a:t>
            </a:r>
            <a:endParaRPr lang="zh-CN" altLang="en-US" sz="2000"/>
          </a:p>
          <a:p>
            <a:pPr marL="457200" lvl="1" indent="0">
              <a:lnSpc>
                <a:spcPct val="110000"/>
              </a:lnSpc>
              <a:buNone/>
            </a:pPr>
            <a:r>
              <a:rPr lang="en-US" altLang="zh-CN" sz="2000"/>
              <a:t>2</a:t>
            </a:r>
            <a:r>
              <a:rPr lang="zh-CN" altLang="en-US" sz="2000"/>
              <a:t>)数据库逻辑结构设计阶段（</a:t>
            </a:r>
            <a:r>
              <a:rPr lang="zh-CN" altLang="en-US" sz="2000">
                <a:solidFill>
                  <a:schemeClr val="tx2"/>
                </a:solidFill>
              </a:rPr>
              <a:t>逻辑设计</a:t>
            </a:r>
            <a:r>
              <a:rPr lang="zh-CN" altLang="en-US" sz="2000"/>
              <a:t>）</a:t>
            </a:r>
            <a:endParaRPr lang="zh-CN" altLang="en-US" sz="2000"/>
          </a:p>
          <a:p>
            <a:pPr>
              <a:lnSpc>
                <a:spcPct val="110000"/>
              </a:lnSpc>
              <a:buFontTx/>
              <a:buNone/>
            </a:pPr>
            <a:r>
              <a:rPr lang="zh-CN" altLang="en-US" sz="2000"/>
              <a:t>	</a:t>
            </a:r>
            <a:r>
              <a:rPr lang="en-US" altLang="zh-CN" sz="2000"/>
              <a:t>   </a:t>
            </a:r>
            <a:r>
              <a:rPr lang="zh-CN" altLang="en-US" sz="2000"/>
              <a:t>基于概念模型</a:t>
            </a:r>
            <a:r>
              <a:rPr lang="en-US" altLang="zh-CN" sz="2000">
                <a:sym typeface="Wingdings" panose="05000000000000000000" pitchFamily="2" charset="2"/>
              </a:rPr>
              <a:t></a:t>
            </a:r>
            <a:r>
              <a:rPr lang="zh-CN" altLang="en-US" sz="2000">
                <a:sym typeface="Wingdings" panose="05000000000000000000" pitchFamily="2" charset="2"/>
              </a:rPr>
              <a:t>形成</a:t>
            </a:r>
            <a:r>
              <a:rPr lang="zh-CN" altLang="en-US" sz="2000"/>
              <a:t>商业产品支持的</a:t>
            </a:r>
            <a:r>
              <a:rPr lang="zh-CN" altLang="en-US" sz="2000">
                <a:solidFill>
                  <a:srgbClr val="464660"/>
                </a:solidFill>
              </a:rPr>
              <a:t>逻辑模型</a:t>
            </a:r>
            <a:r>
              <a:rPr lang="zh-CN" altLang="en-US" sz="2000"/>
              <a:t>(面向计算机逻辑实现)</a:t>
            </a:r>
            <a:endParaRPr lang="zh-CN" altLang="en-US" sz="2000"/>
          </a:p>
          <a:p>
            <a:pPr marL="457200" lvl="1" indent="0">
              <a:lnSpc>
                <a:spcPct val="110000"/>
              </a:lnSpc>
              <a:buNone/>
            </a:pPr>
            <a:r>
              <a:rPr lang="en-US" altLang="zh-CN" sz="2000"/>
              <a:t>3</a:t>
            </a:r>
            <a:r>
              <a:rPr lang="zh-CN" altLang="en-US" sz="2000"/>
              <a:t>)数据库物理组织设计阶段（</a:t>
            </a:r>
            <a:r>
              <a:rPr lang="zh-CN" altLang="en-US" sz="2000">
                <a:solidFill>
                  <a:schemeClr val="tx2"/>
                </a:solidFill>
                <a:ea typeface="黑体" panose="02010609060101010101" pitchFamily="49" charset="-122"/>
              </a:rPr>
              <a:t>物理设计</a:t>
            </a:r>
            <a:r>
              <a:rPr lang="zh-CN" altLang="en-US" sz="2000"/>
              <a:t>）</a:t>
            </a:r>
            <a:endParaRPr lang="zh-CN" altLang="en-US" sz="2000"/>
          </a:p>
          <a:p>
            <a:pPr>
              <a:lnSpc>
                <a:spcPct val="110000"/>
              </a:lnSpc>
              <a:buFontTx/>
              <a:buNone/>
            </a:pPr>
            <a:r>
              <a:rPr lang="zh-CN" altLang="en-US" sz="2000"/>
              <a:t>	</a:t>
            </a:r>
            <a:r>
              <a:rPr lang="zh-CN" altLang="zh-CN" sz="2000"/>
              <a:t> </a:t>
            </a:r>
            <a:r>
              <a:rPr lang="zh-CN" altLang="en-US" sz="2000"/>
              <a:t>  根据逻辑模型</a:t>
            </a:r>
            <a:r>
              <a:rPr lang="en-US" altLang="zh-CN" sz="2000">
                <a:sym typeface="Wingdings" panose="05000000000000000000" pitchFamily="2" charset="2"/>
              </a:rPr>
              <a:t></a:t>
            </a:r>
            <a:r>
              <a:rPr lang="zh-CN" altLang="en-US" sz="2000">
                <a:sym typeface="Wingdings" panose="05000000000000000000" pitchFamily="2" charset="2"/>
              </a:rPr>
              <a:t>确定适合</a:t>
            </a:r>
            <a:r>
              <a:rPr lang="zh-CN" altLang="en-US" sz="2000"/>
              <a:t>应用要求的</a:t>
            </a:r>
            <a:r>
              <a:rPr lang="zh-CN" altLang="en-US" sz="2000">
                <a:solidFill>
                  <a:srgbClr val="464660"/>
                </a:solidFill>
              </a:rPr>
              <a:t>物理模型</a:t>
            </a:r>
            <a:r>
              <a:rPr lang="en-US" altLang="zh-CN" sz="2000"/>
              <a:t>(</a:t>
            </a:r>
            <a:r>
              <a:rPr lang="zh-CN" altLang="en-US" sz="2000"/>
              <a:t>面向计算机物理实现)</a:t>
            </a:r>
            <a:endParaRPr lang="zh-CN" altLang="en-US" sz="2400"/>
          </a:p>
          <a:p>
            <a:pPr>
              <a:lnSpc>
                <a:spcPct val="110000"/>
              </a:lnSpc>
            </a:pPr>
            <a:r>
              <a:rPr lang="zh-CN" altLang="en-US" sz="2400"/>
              <a:t>数据库设计的后期工作</a:t>
            </a:r>
            <a:r>
              <a:rPr lang="zh-CN" altLang="en-US" sz="2000"/>
              <a:t>（</a:t>
            </a:r>
            <a:r>
              <a:rPr lang="zh-CN" altLang="en-US" sz="2000">
                <a:solidFill>
                  <a:schemeClr val="tx2"/>
                </a:solidFill>
              </a:rPr>
              <a:t>数据库实现</a:t>
            </a:r>
            <a:r>
              <a:rPr lang="en-US" altLang="zh-CN" sz="2000"/>
              <a:t>)</a:t>
            </a:r>
            <a:endParaRPr lang="en-US" altLang="zh-CN" sz="2400"/>
          </a:p>
          <a:p>
            <a:pPr>
              <a:lnSpc>
                <a:spcPct val="110000"/>
              </a:lnSpc>
              <a:buFontTx/>
              <a:buNone/>
            </a:pPr>
            <a:r>
              <a:rPr lang="en-US" altLang="zh-CN" sz="2400"/>
              <a:t>  </a:t>
            </a:r>
            <a:r>
              <a:rPr lang="zh-CN" altLang="en-US" sz="2000"/>
              <a:t>根据设计的逻辑模型和物理模型</a:t>
            </a:r>
            <a:r>
              <a:rPr lang="en-US" altLang="zh-CN" sz="2000">
                <a:sym typeface="Wingdings" panose="05000000000000000000" pitchFamily="2" charset="2"/>
              </a:rPr>
              <a:t></a:t>
            </a:r>
            <a:r>
              <a:rPr lang="zh-CN" altLang="en-US" sz="2000"/>
              <a:t>实际的数据库结构</a:t>
            </a:r>
            <a:endParaRPr lang="zh-CN" altLang="en-US" sz="2000"/>
          </a:p>
          <a:p>
            <a:pPr marL="457200" lvl="1" indent="0">
              <a:lnSpc>
                <a:spcPct val="110000"/>
              </a:lnSpc>
              <a:buNone/>
            </a:pPr>
            <a:r>
              <a:rPr lang="en-US" altLang="zh-CN" sz="2000"/>
              <a:t>(</a:t>
            </a:r>
            <a:r>
              <a:rPr lang="zh-CN" altLang="en-US" sz="2000"/>
              <a:t>比如：采用</a:t>
            </a:r>
            <a:r>
              <a:rPr lang="en-US" altLang="zh-CN" sz="2000"/>
              <a:t>SQL</a:t>
            </a:r>
            <a:r>
              <a:rPr lang="zh-CN" altLang="en-US" sz="2000"/>
              <a:t>定义语言，实际创建关系模式）</a:t>
            </a:r>
            <a:endParaRPr lang="zh-CN" altLang="en-US"/>
          </a:p>
        </p:txBody>
      </p:sp>
      <p:sp>
        <p:nvSpPr>
          <p:cNvPr id="17412" name="AutoShape 12"/>
          <p:cNvSpPr>
            <a:spLocks noChangeArrowheads="1"/>
          </p:cNvSpPr>
          <p:nvPr/>
        </p:nvSpPr>
        <p:spPr bwMode="auto">
          <a:xfrm>
            <a:off x="8016875" y="1000125"/>
            <a:ext cx="2420938" cy="742950"/>
          </a:xfrm>
          <a:prstGeom prst="cloudCallout">
            <a:avLst>
              <a:gd name="adj1" fmla="val 50181"/>
              <a:gd name="adj2" fmla="val 7648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数据库设计的关键阶段?</a:t>
            </a:r>
            <a:r>
              <a:rPr kumimoji="0" lang="zh-CN" altLang="en-US" sz="1600">
                <a:solidFill>
                  <a:srgbClr val="428E5B"/>
                </a:solidFill>
                <a:latin typeface="Tahoma" panose="020B0604030504040204" pitchFamily="2" charset="0"/>
              </a:rPr>
              <a:t> </a:t>
            </a:r>
            <a:r>
              <a:rPr kumimoji="0" lang="zh-CN" altLang="en-US" sz="1600">
                <a:latin typeface="Tahoma" panose="020B0604030504040204" pitchFamily="2" charset="0"/>
              </a:rPr>
              <a:t> </a:t>
            </a:r>
            <a:endParaRPr kumimoji="0" lang="zh-CN" altLang="en-US" sz="1600">
              <a:latin typeface="Tahoma" panose="020B0604030504040204" pitchFamily="2" charset="0"/>
            </a:endParaRPr>
          </a:p>
        </p:txBody>
      </p:sp>
      <p:sp>
        <p:nvSpPr>
          <p:cNvPr id="17413" name="AutoShape 12"/>
          <p:cNvSpPr>
            <a:spLocks noChangeArrowheads="1"/>
          </p:cNvSpPr>
          <p:nvPr/>
        </p:nvSpPr>
        <p:spPr bwMode="auto">
          <a:xfrm>
            <a:off x="8778875" y="2809876"/>
            <a:ext cx="1811338" cy="974725"/>
          </a:xfrm>
          <a:prstGeom prst="cloudCallout">
            <a:avLst>
              <a:gd name="adj1" fmla="val 50181"/>
              <a:gd name="adj2" fmla="val 76481"/>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各个阶段设计的主要任务?</a:t>
            </a:r>
            <a:endParaRPr kumimoji="0" lang="zh-CN" altLang="en-US" sz="1600">
              <a:latin typeface="Tahoma" panose="020B0604030504040204" pitchFamily="2" charset="0"/>
            </a:endParaRPr>
          </a:p>
        </p:txBody>
      </p:sp>
      <p:sp>
        <p:nvSpPr>
          <p:cNvPr id="2" name="下箭头 1"/>
          <p:cNvSpPr>
            <a:spLocks noChangeArrowheads="1"/>
          </p:cNvSpPr>
          <p:nvPr/>
        </p:nvSpPr>
        <p:spPr bwMode="auto">
          <a:xfrm>
            <a:off x="5222875" y="1778000"/>
            <a:ext cx="317500" cy="762000"/>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14" name="下箭头 13"/>
          <p:cNvSpPr>
            <a:spLocks noChangeArrowheads="1"/>
          </p:cNvSpPr>
          <p:nvPr/>
        </p:nvSpPr>
        <p:spPr bwMode="auto">
          <a:xfrm>
            <a:off x="5803900" y="2803525"/>
            <a:ext cx="317500" cy="762000"/>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15" name="下箭头 14"/>
          <p:cNvSpPr>
            <a:spLocks noChangeArrowheads="1"/>
          </p:cNvSpPr>
          <p:nvPr/>
        </p:nvSpPr>
        <p:spPr bwMode="auto">
          <a:xfrm>
            <a:off x="5867401" y="3921126"/>
            <a:ext cx="307975" cy="390525"/>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16" name="下箭头 15"/>
          <p:cNvSpPr>
            <a:spLocks noChangeArrowheads="1"/>
          </p:cNvSpPr>
          <p:nvPr/>
        </p:nvSpPr>
        <p:spPr bwMode="auto">
          <a:xfrm>
            <a:off x="5861051" y="4756151"/>
            <a:ext cx="307975" cy="390525"/>
          </a:xfrm>
          <a:prstGeom prst="downArrow">
            <a:avLst>
              <a:gd name="adj1" fmla="val 50000"/>
              <a:gd name="adj2" fmla="val 50000"/>
            </a:avLst>
          </a:prstGeom>
          <a:solidFill>
            <a:srgbClr val="FFCCCC">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13" name="矩形 66"/>
          <p:cNvSpPr>
            <a:spLocks noChangeArrowheads="1"/>
          </p:cNvSpPr>
          <p:nvPr/>
        </p:nvSpPr>
        <p:spPr bwMode="auto">
          <a:xfrm>
            <a:off x="9093200" y="1862139"/>
            <a:ext cx="698500" cy="338137"/>
          </a:xfrm>
          <a:prstGeom prst="rect">
            <a:avLst/>
          </a:prstGeom>
          <a:noFill/>
          <a:ln>
            <a:noFill/>
          </a:ln>
        </p:spPr>
        <p:txBody>
          <a:bodyPr wrap="none">
            <a:spAutoFit/>
          </a:bodyPr>
          <a:lstStyle/>
          <a:p>
            <a:pPr algn="ctr">
              <a:spcBef>
                <a:spcPct val="5000"/>
              </a:spcBef>
              <a:tabLst>
                <a:tab pos="3195320" algn="ctr"/>
              </a:tabLst>
              <a:defRPr/>
            </a:pPr>
            <a:r>
              <a:rPr lang="zh-CN" altLang="en-US" sz="1600" dirty="0">
                <a:solidFill>
                  <a:schemeClr val="accent4"/>
                </a:solidFill>
                <a:latin typeface="Times New Roman" panose="02020603050405020304" pitchFamily="18" charset="0"/>
                <a:ea typeface="黑体" panose="02010609060101010101" pitchFamily="49" charset="-122"/>
                <a:cs typeface="黑体" panose="02010609060101010101" pitchFamily="49" charset="-122"/>
              </a:rPr>
              <a:t>案例</a:t>
            </a:r>
            <a:r>
              <a:rPr lang="en-US" altLang="zh-CN" sz="1600" dirty="0">
                <a:solidFill>
                  <a:schemeClr val="accent4"/>
                </a:solidFill>
                <a:latin typeface="Times New Roman" panose="02020603050405020304" pitchFamily="18" charset="0"/>
                <a:ea typeface="黑体" panose="02010609060101010101" pitchFamily="49" charset="-122"/>
                <a:cs typeface="黑体" panose="02010609060101010101" pitchFamily="49" charset="-122"/>
              </a:rPr>
              <a:t>1</a:t>
            </a:r>
            <a:endParaRPr lang="zh-CN" altLang="en-US" sz="1600" dirty="0">
              <a:solidFill>
                <a:schemeClr val="accent4"/>
              </a:solidFill>
              <a:latin typeface="Times New Roman" panose="02020603050405020304" pitchFamily="18" charset="0"/>
              <a:ea typeface="黑体" panose="02010609060101010101" pitchFamily="49" charset="-122"/>
              <a:cs typeface="黑体" panose="02010609060101010101" pitchFamily="49" charset="-122"/>
            </a:endParaRPr>
          </a:p>
        </p:txBody>
      </p:sp>
      <p:grpSp>
        <p:nvGrpSpPr>
          <p:cNvPr id="18" name="Group 79"/>
          <p:cNvGrpSpPr/>
          <p:nvPr/>
        </p:nvGrpSpPr>
        <p:grpSpPr bwMode="auto">
          <a:xfrm>
            <a:off x="6794501" y="2143125"/>
            <a:ext cx="2957513" cy="636588"/>
            <a:chOff x="50" y="3830"/>
            <a:chExt cx="1863" cy="401"/>
          </a:xfrm>
        </p:grpSpPr>
        <p:sp>
          <p:nvSpPr>
            <p:cNvPr id="19" name="AutoShape 74"/>
            <p:cNvSpPr>
              <a:spLocks noChangeArrowheads="1"/>
            </p:cNvSpPr>
            <p:nvPr/>
          </p:nvSpPr>
          <p:spPr bwMode="auto">
            <a:xfrm>
              <a:off x="703" y="3830"/>
              <a:ext cx="685" cy="401"/>
            </a:xfrm>
            <a:prstGeom prst="diamond">
              <a:avLst/>
            </a:prstGeom>
            <a:noFill/>
            <a:ln w="12700">
              <a:solidFill>
                <a:srgbClr val="0066FF"/>
              </a:solidFill>
              <a:miter lim="800000"/>
            </a:ln>
          </p:spPr>
          <p:txBody>
            <a:bodyPr wrap="none" lIns="0" tIns="0" rIns="0" bIns="0" anchor="ctr"/>
            <a:lstStyle/>
            <a:p>
              <a:pPr algn="ctr">
                <a:defRPr/>
              </a:pPr>
              <a:endParaRPr lang="zh-CN" altLang="en-US" sz="1050">
                <a:solidFill>
                  <a:srgbClr val="0066FF"/>
                </a:solidFill>
                <a:latin typeface="Tahoma" panose="020B0604030504040204" pitchFamily="2" charset="0"/>
                <a:ea typeface="宋体" panose="02010600030101010101" pitchFamily="2" charset="-122"/>
                <a:cs typeface="宋体" panose="02010600030101010101" pitchFamily="2" charset="-122"/>
              </a:endParaRPr>
            </a:p>
          </p:txBody>
        </p:sp>
        <p:grpSp>
          <p:nvGrpSpPr>
            <p:cNvPr id="17423" name="Group 77"/>
            <p:cNvGrpSpPr/>
            <p:nvPr/>
          </p:nvGrpSpPr>
          <p:grpSpPr bwMode="auto">
            <a:xfrm>
              <a:off x="50" y="3863"/>
              <a:ext cx="1863" cy="366"/>
              <a:chOff x="50" y="3863"/>
              <a:chExt cx="1863" cy="366"/>
            </a:xfrm>
          </p:grpSpPr>
          <p:sp>
            <p:nvSpPr>
              <p:cNvPr id="21" name="AutoShape 62"/>
              <p:cNvSpPr>
                <a:spLocks noChangeArrowheads="1"/>
              </p:cNvSpPr>
              <p:nvPr/>
            </p:nvSpPr>
            <p:spPr bwMode="auto">
              <a:xfrm>
                <a:off x="763" y="3872"/>
                <a:ext cx="560" cy="315"/>
              </a:xfrm>
              <a:prstGeom prst="diamond">
                <a:avLst/>
              </a:prstGeom>
              <a:noFill/>
              <a:ln w="12700">
                <a:solidFill>
                  <a:srgbClr val="0066FF"/>
                </a:solidFill>
                <a:miter lim="800000"/>
              </a:ln>
            </p:spPr>
            <p:txBody>
              <a:bodyPr wrap="none" lIns="0" tIns="0" rIns="0" bIns="0"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1000">
                    <a:solidFill>
                      <a:srgbClr val="0066FF"/>
                    </a:solidFill>
                  </a:rPr>
                  <a:t>下属部门</a:t>
                </a:r>
                <a:endParaRPr lang="zh-CN" altLang="en-US" sz="1000">
                  <a:solidFill>
                    <a:srgbClr val="0066FF"/>
                  </a:solidFill>
                </a:endParaRPr>
              </a:p>
            </p:txBody>
          </p:sp>
          <p:sp>
            <p:nvSpPr>
              <p:cNvPr id="17425" name="Line 64"/>
              <p:cNvSpPr>
                <a:spLocks noChangeShapeType="1"/>
              </p:cNvSpPr>
              <p:nvPr/>
            </p:nvSpPr>
            <p:spPr bwMode="auto">
              <a:xfrm flipV="1">
                <a:off x="1376" y="4031"/>
                <a:ext cx="168" cy="1"/>
              </a:xfrm>
              <a:prstGeom prst="line">
                <a:avLst/>
              </a:prstGeom>
              <a:noFill/>
              <a:ln w="1270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nvGrpSpPr>
              <p:cNvPr id="17426" name="Group 71"/>
              <p:cNvGrpSpPr/>
              <p:nvPr/>
            </p:nvGrpSpPr>
            <p:grpSpPr bwMode="auto">
              <a:xfrm>
                <a:off x="1541" y="3865"/>
                <a:ext cx="372" cy="364"/>
                <a:chOff x="1591" y="3885"/>
                <a:chExt cx="372" cy="364"/>
              </a:xfrm>
            </p:grpSpPr>
            <p:sp>
              <p:nvSpPr>
                <p:cNvPr id="17432" name="Rectangle 61"/>
                <p:cNvSpPr>
                  <a:spLocks noChangeArrowheads="1"/>
                </p:cNvSpPr>
                <p:nvPr/>
              </p:nvSpPr>
              <p:spPr bwMode="auto">
                <a:xfrm>
                  <a:off x="1599" y="3885"/>
                  <a:ext cx="364"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电影厂 </a:t>
                  </a:r>
                  <a:endParaRPr kumimoji="0" lang="zh-CN" altLang="en-US" sz="1000">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u="sng">
                      <a:solidFill>
                        <a:srgbClr val="0066FF"/>
                      </a:solidFill>
                      <a:latin typeface="Tahoma" panose="020B0604030504040204" pitchFamily="2" charset="0"/>
                    </a:rPr>
                    <a:t>厂名</a:t>
                  </a:r>
                  <a:endParaRPr kumimoji="0" lang="zh-CN" altLang="en-US" sz="1000" u="sng">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厂长</a:t>
                  </a:r>
                  <a:endParaRPr kumimoji="0" lang="zh-CN" altLang="en-US" sz="1000">
                    <a:solidFill>
                      <a:srgbClr val="0066FF"/>
                    </a:solidFill>
                    <a:latin typeface="Tahoma" panose="020B0604030504040204" pitchFamily="2" charset="0"/>
                  </a:endParaRPr>
                </a:p>
              </p:txBody>
            </p:sp>
            <p:sp>
              <p:nvSpPr>
                <p:cNvPr id="17433" name="Line 65"/>
                <p:cNvSpPr>
                  <a:spLocks noChangeShapeType="1"/>
                </p:cNvSpPr>
                <p:nvPr/>
              </p:nvSpPr>
              <p:spPr bwMode="auto">
                <a:xfrm>
                  <a:off x="1591" y="4018"/>
                  <a:ext cx="369"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17427" name="Group 70"/>
              <p:cNvGrpSpPr/>
              <p:nvPr/>
            </p:nvGrpSpPr>
            <p:grpSpPr bwMode="auto">
              <a:xfrm>
                <a:off x="50" y="3863"/>
                <a:ext cx="424" cy="364"/>
                <a:chOff x="90" y="3883"/>
                <a:chExt cx="424" cy="364"/>
              </a:xfrm>
            </p:grpSpPr>
            <p:sp>
              <p:nvSpPr>
                <p:cNvPr id="17430" name="Rectangle 68"/>
                <p:cNvSpPr>
                  <a:spLocks noChangeArrowheads="1"/>
                </p:cNvSpPr>
                <p:nvPr/>
              </p:nvSpPr>
              <p:spPr bwMode="auto">
                <a:xfrm>
                  <a:off x="90" y="3883"/>
                  <a:ext cx="421"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摄制组 </a:t>
                  </a:r>
                  <a:endParaRPr kumimoji="0" lang="zh-CN" altLang="en-US" sz="1000">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u="sng">
                      <a:solidFill>
                        <a:srgbClr val="0066FF"/>
                      </a:solidFill>
                      <a:latin typeface="Tahoma" panose="020B0604030504040204" pitchFamily="2" charset="0"/>
                    </a:rPr>
                    <a:t>组编号</a:t>
                  </a:r>
                  <a:endParaRPr kumimoji="0" lang="zh-CN" altLang="en-US" sz="1000" u="sng">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组长</a:t>
                  </a:r>
                  <a:endParaRPr kumimoji="0" lang="zh-CN" altLang="en-US" sz="1000">
                    <a:solidFill>
                      <a:srgbClr val="0066FF"/>
                    </a:solidFill>
                    <a:latin typeface="Tahoma" panose="020B0604030504040204" pitchFamily="2" charset="0"/>
                  </a:endParaRPr>
                </a:p>
              </p:txBody>
            </p:sp>
            <p:sp>
              <p:nvSpPr>
                <p:cNvPr id="17431" name="Line 69"/>
                <p:cNvSpPr>
                  <a:spLocks noChangeShapeType="1"/>
                </p:cNvSpPr>
                <p:nvPr/>
              </p:nvSpPr>
              <p:spPr bwMode="auto">
                <a:xfrm flipV="1">
                  <a:off x="155" y="4006"/>
                  <a:ext cx="359" cy="5"/>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17428" name="Line 75"/>
              <p:cNvSpPr>
                <a:spLocks noChangeShapeType="1"/>
              </p:cNvSpPr>
              <p:nvPr/>
            </p:nvSpPr>
            <p:spPr bwMode="auto">
              <a:xfrm flipV="1">
                <a:off x="483" y="4047"/>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7429" name="Line 76"/>
              <p:cNvSpPr>
                <a:spLocks noChangeShapeType="1"/>
              </p:cNvSpPr>
              <p:nvPr/>
            </p:nvSpPr>
            <p:spPr bwMode="auto">
              <a:xfrm flipV="1">
                <a:off x="483" y="4009"/>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sp>
        <p:nvSpPr>
          <p:cNvPr id="3" name="矩形 2"/>
          <p:cNvSpPr>
            <a:spLocks noChangeArrowheads="1"/>
          </p:cNvSpPr>
          <p:nvPr/>
        </p:nvSpPr>
        <p:spPr bwMode="auto">
          <a:xfrm>
            <a:off x="6688138" y="341788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3366FF"/>
                </a:solidFill>
              </a:rPr>
              <a:t>关系模式：</a:t>
            </a:r>
            <a:endParaRPr kumimoji="0" lang="en-US" altLang="zh-CN" sz="1600">
              <a:solidFill>
                <a:srgbClr val="3366FF"/>
              </a:solidFill>
            </a:endParaRPr>
          </a:p>
          <a:p>
            <a:pPr algn="ctr">
              <a:spcBef>
                <a:spcPct val="0"/>
              </a:spcBef>
              <a:buFontTx/>
              <a:buNone/>
            </a:pPr>
            <a:r>
              <a:rPr kumimoji="0" lang="zh-CN" altLang="en-US" sz="1600">
                <a:solidFill>
                  <a:srgbClr val="3366FF"/>
                </a:solidFill>
              </a:rPr>
              <a:t>摄制组</a:t>
            </a:r>
            <a:r>
              <a:rPr kumimoji="0" lang="en-US" altLang="zh-CN" sz="1600">
                <a:solidFill>
                  <a:srgbClr val="3366FF"/>
                </a:solidFill>
              </a:rPr>
              <a:t>(</a:t>
            </a:r>
            <a:r>
              <a:rPr kumimoji="0" lang="zh-CN" altLang="en-US" sz="1600">
                <a:solidFill>
                  <a:srgbClr val="3366FF"/>
                </a:solidFill>
              </a:rPr>
              <a:t>厂名</a:t>
            </a:r>
            <a:r>
              <a:rPr kumimoji="0" lang="en-US" altLang="zh-CN" sz="1600">
                <a:solidFill>
                  <a:srgbClr val="3366FF"/>
                </a:solidFill>
              </a:rPr>
              <a:t>,</a:t>
            </a:r>
            <a:r>
              <a:rPr kumimoji="0" lang="zh-CN" altLang="en-US" sz="1600">
                <a:solidFill>
                  <a:srgbClr val="3366FF"/>
                </a:solidFill>
              </a:rPr>
              <a:t>组编号</a:t>
            </a:r>
            <a:r>
              <a:rPr kumimoji="0" lang="en-US" altLang="zh-CN" sz="1600">
                <a:solidFill>
                  <a:srgbClr val="3366FF"/>
                </a:solidFill>
              </a:rPr>
              <a:t>,</a:t>
            </a:r>
            <a:r>
              <a:rPr kumimoji="0" lang="zh-CN" altLang="en-US" sz="1600">
                <a:solidFill>
                  <a:srgbClr val="3366FF"/>
                </a:solidFill>
              </a:rPr>
              <a:t>组长</a:t>
            </a:r>
            <a:r>
              <a:rPr kumimoji="0" lang="en-US" altLang="zh-CN" sz="1600">
                <a:solidFill>
                  <a:srgbClr val="3366FF"/>
                </a:solidFill>
              </a:rPr>
              <a:t>)</a:t>
            </a:r>
            <a:endParaRPr kumimoji="0" lang="zh-CN" altLang="en-US" sz="1600">
              <a:solidFill>
                <a:srgbClr val="3366FF"/>
              </a:solidFill>
              <a:latin typeface="Tahoma" panose="020B0604030504040204" pitchFamily="2" charset="0"/>
            </a:endParaRPr>
          </a:p>
        </p:txBody>
      </p:sp>
      <p:sp>
        <p:nvSpPr>
          <p:cNvPr id="31" name="矩形 30"/>
          <p:cNvSpPr>
            <a:spLocks noChangeArrowheads="1"/>
          </p:cNvSpPr>
          <p:nvPr/>
        </p:nvSpPr>
        <p:spPr bwMode="auto">
          <a:xfrm>
            <a:off x="6713538" y="4316414"/>
            <a:ext cx="3789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600">
                <a:solidFill>
                  <a:srgbClr val="3366FF"/>
                </a:solidFill>
              </a:rPr>
              <a:t>关系模式“摄制组”的</a:t>
            </a:r>
            <a:r>
              <a:rPr kumimoji="0" lang="en-US" altLang="zh-CN" sz="1600">
                <a:solidFill>
                  <a:srgbClr val="3366FF"/>
                </a:solidFill>
              </a:rPr>
              <a:t>n</a:t>
            </a:r>
            <a:r>
              <a:rPr kumimoji="0" lang="zh-CN" altLang="en-US" sz="1600">
                <a:solidFill>
                  <a:srgbClr val="3366FF"/>
                </a:solidFill>
              </a:rPr>
              <a:t>个记录如何存放</a:t>
            </a:r>
            <a:endParaRPr kumimoji="0" lang="zh-CN" altLang="en-US" sz="1600">
              <a:solidFill>
                <a:srgbClr val="3366FF"/>
              </a:solidFill>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xEl>
                                              <p:pRg st="4" end="4"/>
                                            </p:txEl>
                                          </p:spTgt>
                                        </p:tgtEl>
                                        <p:attrNameLst>
                                          <p:attrName>style.visibility</p:attrName>
                                        </p:attrNameLst>
                                      </p:cBhvr>
                                      <p:to>
                                        <p:strVal val="visible"/>
                                      </p:to>
                                    </p:set>
                                    <p:animEffect transition="in" filter="blinds(horizontal)">
                                      <p:cBhvr>
                                        <p:cTn id="10" dur="500"/>
                                        <p:tgtEl>
                                          <p:spTgt spid="4100">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100">
                                            <p:txEl>
                                              <p:pRg st="5" end="5"/>
                                            </p:txEl>
                                          </p:spTgt>
                                        </p:tgtEl>
                                        <p:attrNameLst>
                                          <p:attrName>style.visibility</p:attrName>
                                        </p:attrNameLst>
                                      </p:cBhvr>
                                      <p:to>
                                        <p:strVal val="visible"/>
                                      </p:to>
                                    </p:set>
                                    <p:animEffect transition="in" filter="blinds(horizontal)">
                                      <p:cBhvr>
                                        <p:cTn id="13" dur="500"/>
                                        <p:tgtEl>
                                          <p:spTgt spid="4100">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4100">
                                            <p:txEl>
                                              <p:pRg st="6" end="6"/>
                                            </p:txEl>
                                          </p:spTgt>
                                        </p:tgtEl>
                                        <p:attrNameLst>
                                          <p:attrName>style.visibility</p:attrName>
                                        </p:attrNameLst>
                                      </p:cBhvr>
                                      <p:to>
                                        <p:strVal val="visible"/>
                                      </p:to>
                                    </p:set>
                                    <p:animEffect transition="in" filter="blinds(horizontal)">
                                      <p:cBhvr>
                                        <p:cTn id="27" dur="500"/>
                                        <p:tgtEl>
                                          <p:spTgt spid="4100">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par>
                                <p:cTn id="31" presetID="3" presetClass="entr" presetSubtype="10" fill="hold" nodeType="withEffect">
                                  <p:stCondLst>
                                    <p:cond delay="0"/>
                                  </p:stCondLst>
                                  <p:childTnLst>
                                    <p:set>
                                      <p:cBhvr>
                                        <p:cTn id="32" dur="1" fill="hold">
                                          <p:stCondLst>
                                            <p:cond delay="0"/>
                                          </p:stCondLst>
                                        </p:cTn>
                                        <p:tgtEl>
                                          <p:spTgt spid="4100">
                                            <p:txEl>
                                              <p:pRg st="7" end="7"/>
                                            </p:txEl>
                                          </p:spTgt>
                                        </p:tgtEl>
                                        <p:attrNameLst>
                                          <p:attrName>style.visibility</p:attrName>
                                        </p:attrNameLst>
                                      </p:cBhvr>
                                      <p:to>
                                        <p:strVal val="visible"/>
                                      </p:to>
                                    </p:set>
                                    <p:animEffect transition="in" filter="blinds(horizontal)">
                                      <p:cBhvr>
                                        <p:cTn id="33" dur="500"/>
                                        <p:tgtEl>
                                          <p:spTgt spid="410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nodeType="withEffect">
                                  <p:stCondLst>
                                    <p:cond delay="0"/>
                                  </p:stCondLst>
                                  <p:childTnLst>
                                    <p:set>
                                      <p:cBhvr>
                                        <p:cTn id="40" dur="1" fill="hold">
                                          <p:stCondLst>
                                            <p:cond delay="0"/>
                                          </p:stCondLst>
                                        </p:cTn>
                                        <p:tgtEl>
                                          <p:spTgt spid="4100">
                                            <p:txEl>
                                              <p:pRg st="8" end="8"/>
                                            </p:txEl>
                                          </p:spTgt>
                                        </p:tgtEl>
                                        <p:attrNameLst>
                                          <p:attrName>style.visibility</p:attrName>
                                        </p:attrNameLst>
                                      </p:cBhvr>
                                      <p:to>
                                        <p:strVal val="visible"/>
                                      </p:to>
                                    </p:set>
                                    <p:animEffect transition="in" filter="blinds(horizontal)">
                                      <p:cBhvr>
                                        <p:cTn id="41" dur="500"/>
                                        <p:tgtEl>
                                          <p:spTgt spid="4100">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100">
                                            <p:txEl>
                                              <p:pRg st="9" end="9"/>
                                            </p:txEl>
                                          </p:spTgt>
                                        </p:tgtEl>
                                        <p:attrNameLst>
                                          <p:attrName>style.visibility</p:attrName>
                                        </p:attrNameLst>
                                      </p:cBhvr>
                                      <p:to>
                                        <p:strVal val="visible"/>
                                      </p:to>
                                    </p:set>
                                    <p:animEffect transition="in" filter="blinds(horizontal)">
                                      <p:cBhvr>
                                        <p:cTn id="44" dur="500"/>
                                        <p:tgtEl>
                                          <p:spTgt spid="4100">
                                            <p:txEl>
                                              <p:pRg st="9" end="9"/>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linds(horizont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par>
                                <p:cTn id="53" presetID="3" presetClass="entr" presetSubtype="10" fill="hold" nodeType="withEffect">
                                  <p:stCondLst>
                                    <p:cond delay="0"/>
                                  </p:stCondLst>
                                  <p:childTnLst>
                                    <p:set>
                                      <p:cBhvr>
                                        <p:cTn id="54" dur="1" fill="hold">
                                          <p:stCondLst>
                                            <p:cond delay="0"/>
                                          </p:stCondLst>
                                        </p:cTn>
                                        <p:tgtEl>
                                          <p:spTgt spid="4100">
                                            <p:txEl>
                                              <p:pRg st="10" end="10"/>
                                            </p:txEl>
                                          </p:spTgt>
                                        </p:tgtEl>
                                        <p:attrNameLst>
                                          <p:attrName>style.visibility</p:attrName>
                                        </p:attrNameLst>
                                      </p:cBhvr>
                                      <p:to>
                                        <p:strVal val="visible"/>
                                      </p:to>
                                    </p:set>
                                    <p:animEffect transition="in" filter="blinds(horizontal)">
                                      <p:cBhvr>
                                        <p:cTn id="55" dur="500"/>
                                        <p:tgtEl>
                                          <p:spTgt spid="4100">
                                            <p:txEl>
                                              <p:pRg st="10" end="10"/>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4100">
                                            <p:txEl>
                                              <p:pRg st="11" end="11"/>
                                            </p:txEl>
                                          </p:spTgt>
                                        </p:tgtEl>
                                        <p:attrNameLst>
                                          <p:attrName>style.visibility</p:attrName>
                                        </p:attrNameLst>
                                      </p:cBhvr>
                                      <p:to>
                                        <p:strVal val="visible"/>
                                      </p:to>
                                    </p:set>
                                    <p:animEffect transition="in" filter="blinds(horizontal)">
                                      <p:cBhvr>
                                        <p:cTn id="58" dur="500"/>
                                        <p:tgtEl>
                                          <p:spTgt spid="4100">
                                            <p:txEl>
                                              <p:pRg st="11" end="11"/>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4100">
                                            <p:txEl>
                                              <p:pRg st="12" end="12"/>
                                            </p:txEl>
                                          </p:spTgt>
                                        </p:tgtEl>
                                        <p:attrNameLst>
                                          <p:attrName>style.visibility</p:attrName>
                                        </p:attrNameLst>
                                      </p:cBhvr>
                                      <p:to>
                                        <p:strVal val="visible"/>
                                      </p:to>
                                    </p:set>
                                    <p:animEffect transition="in" filter="blinds(horizontal)">
                                      <p:cBhvr>
                                        <p:cTn id="61" dur="500"/>
                                        <p:tgtEl>
                                          <p:spTgt spid="410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3" grpId="0"/>
      <p:bldP spid="3"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7510EA5E-09E9-420E-94B4-5295B871F668}" type="slidenum">
              <a:rPr kumimoji="0" lang="zh-CN" altLang="en-US" sz="1400"/>
            </a:fld>
            <a:endParaRPr kumimoji="0" lang="en-US" altLang="zh-CN" sz="1400"/>
          </a:p>
        </p:txBody>
      </p:sp>
      <p:grpSp>
        <p:nvGrpSpPr>
          <p:cNvPr id="18434" name="Group 4"/>
          <p:cNvGrpSpPr/>
          <p:nvPr/>
        </p:nvGrpSpPr>
        <p:grpSpPr bwMode="auto">
          <a:xfrm>
            <a:off x="1631951" y="720726"/>
            <a:ext cx="7453313" cy="5999163"/>
            <a:chOff x="113" y="459"/>
            <a:chExt cx="4695" cy="3779"/>
          </a:xfrm>
        </p:grpSpPr>
        <p:sp>
          <p:nvSpPr>
            <p:cNvPr id="18444" name="Rectangle 5"/>
            <p:cNvSpPr>
              <a:spLocks noChangeArrowheads="1"/>
            </p:cNvSpPr>
            <p:nvPr/>
          </p:nvSpPr>
          <p:spPr bwMode="auto">
            <a:xfrm>
              <a:off x="3210" y="2931"/>
              <a:ext cx="56" cy="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600">
                <a:solidFill>
                  <a:schemeClr val="accent1"/>
                </a:solidFill>
                <a:latin typeface="Helvetica" panose="020B0604020202020204" pitchFamily="34" charset="0"/>
                <a:ea typeface="MS PGothic" panose="020B0600070205080204" pitchFamily="34" charset="-128"/>
              </a:endParaRPr>
            </a:p>
          </p:txBody>
        </p:sp>
        <p:pic>
          <p:nvPicPr>
            <p:cNvPr id="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 y="459"/>
              <a:ext cx="4695" cy="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Rectangle 7"/>
            <p:cNvSpPr>
              <a:spLocks noChangeArrowheads="1"/>
            </p:cNvSpPr>
            <p:nvPr/>
          </p:nvSpPr>
          <p:spPr bwMode="auto">
            <a:xfrm>
              <a:off x="2924" y="504"/>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部门</a:t>
              </a:r>
              <a:endParaRPr kumimoji="0" lang="zh-CN" altLang="en-US" sz="1200">
                <a:latin typeface="Tahoma" panose="020B0604030504040204" pitchFamily="2" charset="0"/>
              </a:endParaRPr>
            </a:p>
          </p:txBody>
        </p:sp>
        <p:sp>
          <p:nvSpPr>
            <p:cNvPr id="18447" name="Rectangle 8"/>
            <p:cNvSpPr>
              <a:spLocks noChangeArrowheads="1"/>
            </p:cNvSpPr>
            <p:nvPr/>
          </p:nvSpPr>
          <p:spPr bwMode="auto">
            <a:xfrm>
              <a:off x="1031" y="1366"/>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教师</a:t>
              </a:r>
              <a:endParaRPr kumimoji="0" lang="zh-CN" altLang="en-US" sz="1200">
                <a:latin typeface="Tahoma" panose="020B0604030504040204" pitchFamily="2" charset="0"/>
              </a:endParaRPr>
            </a:p>
          </p:txBody>
        </p:sp>
        <p:sp>
          <p:nvSpPr>
            <p:cNvPr id="18448" name="Rectangle 9"/>
            <p:cNvSpPr>
              <a:spLocks noChangeArrowheads="1"/>
            </p:cNvSpPr>
            <p:nvPr/>
          </p:nvSpPr>
          <p:spPr bwMode="auto">
            <a:xfrm>
              <a:off x="293" y="272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课程信息</a:t>
              </a:r>
              <a:endParaRPr kumimoji="0" lang="zh-CN" altLang="en-US" sz="1200">
                <a:latin typeface="Tahoma" panose="020B0604030504040204" pitchFamily="2" charset="0"/>
              </a:endParaRPr>
            </a:p>
          </p:txBody>
        </p:sp>
        <p:sp>
          <p:nvSpPr>
            <p:cNvPr id="18449" name="Rectangle 10"/>
            <p:cNvSpPr>
              <a:spLocks noChangeArrowheads="1"/>
            </p:cNvSpPr>
            <p:nvPr/>
          </p:nvSpPr>
          <p:spPr bwMode="auto">
            <a:xfrm>
              <a:off x="2462" y="263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开课安排</a:t>
              </a:r>
              <a:endParaRPr kumimoji="0" lang="zh-CN" altLang="en-US" sz="1200">
                <a:latin typeface="Tahoma" panose="020B0604030504040204" pitchFamily="2" charset="0"/>
              </a:endParaRPr>
            </a:p>
          </p:txBody>
        </p:sp>
        <p:sp>
          <p:nvSpPr>
            <p:cNvPr id="18450" name="Rectangle 11"/>
            <p:cNvSpPr>
              <a:spLocks noChangeArrowheads="1"/>
            </p:cNvSpPr>
            <p:nvPr/>
          </p:nvSpPr>
          <p:spPr bwMode="auto">
            <a:xfrm>
              <a:off x="2743" y="3723"/>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教室</a:t>
              </a:r>
              <a:endParaRPr kumimoji="0" lang="zh-CN" altLang="en-US" sz="1200">
                <a:latin typeface="Tahoma" panose="020B0604030504040204" pitchFamily="2" charset="0"/>
              </a:endParaRPr>
            </a:p>
          </p:txBody>
        </p:sp>
        <p:sp>
          <p:nvSpPr>
            <p:cNvPr id="18451" name="Rectangle 12"/>
            <p:cNvSpPr>
              <a:spLocks noChangeArrowheads="1"/>
            </p:cNvSpPr>
            <p:nvPr/>
          </p:nvSpPr>
          <p:spPr bwMode="auto">
            <a:xfrm>
              <a:off x="4357" y="272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开课时段</a:t>
              </a:r>
              <a:endParaRPr kumimoji="0" lang="zh-CN" altLang="en-US" sz="1200">
                <a:latin typeface="Tahoma" panose="020B0604030504040204" pitchFamily="2" charset="0"/>
              </a:endParaRPr>
            </a:p>
          </p:txBody>
        </p:sp>
        <p:sp>
          <p:nvSpPr>
            <p:cNvPr id="18452" name="Rectangle 13"/>
            <p:cNvSpPr>
              <a:spLocks noChangeArrowheads="1"/>
            </p:cNvSpPr>
            <p:nvPr/>
          </p:nvSpPr>
          <p:spPr bwMode="auto">
            <a:xfrm>
              <a:off x="4104" y="1366"/>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学生</a:t>
              </a:r>
              <a:endParaRPr kumimoji="0" lang="zh-CN" altLang="en-US" sz="1200">
                <a:latin typeface="Tahoma" panose="020B0604030504040204" pitchFamily="2" charset="0"/>
              </a:endParaRPr>
            </a:p>
          </p:txBody>
        </p:sp>
        <p:sp>
          <p:nvSpPr>
            <p:cNvPr id="18453" name="Rectangle 14"/>
            <p:cNvSpPr>
              <a:spLocks noChangeArrowheads="1"/>
            </p:cNvSpPr>
            <p:nvPr/>
          </p:nvSpPr>
          <p:spPr bwMode="auto">
            <a:xfrm>
              <a:off x="249" y="799"/>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开课部门</a:t>
              </a:r>
              <a:endParaRPr kumimoji="0" lang="zh-CN" altLang="en-US" sz="1200">
                <a:latin typeface="Tahoma" panose="020B0604030504040204" pitchFamily="2" charset="0"/>
              </a:endParaRPr>
            </a:p>
          </p:txBody>
        </p:sp>
        <p:sp>
          <p:nvSpPr>
            <p:cNvPr id="18454" name="Rectangle 15"/>
            <p:cNvSpPr>
              <a:spLocks noChangeArrowheads="1"/>
            </p:cNvSpPr>
            <p:nvPr/>
          </p:nvSpPr>
          <p:spPr bwMode="auto">
            <a:xfrm>
              <a:off x="1258" y="798"/>
              <a:ext cx="58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教师所在部门</a:t>
              </a:r>
              <a:endParaRPr kumimoji="0" lang="zh-CN" altLang="en-US" sz="1200">
                <a:latin typeface="Tahoma" panose="020B0604030504040204" pitchFamily="2" charset="0"/>
              </a:endParaRPr>
            </a:p>
          </p:txBody>
        </p:sp>
        <p:sp>
          <p:nvSpPr>
            <p:cNvPr id="18455" name="Rectangle 16"/>
            <p:cNvSpPr>
              <a:spLocks noChangeArrowheads="1"/>
            </p:cNvSpPr>
            <p:nvPr/>
          </p:nvSpPr>
          <p:spPr bwMode="auto">
            <a:xfrm>
              <a:off x="2492" y="136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指导教师</a:t>
              </a:r>
              <a:endParaRPr kumimoji="0" lang="zh-CN" altLang="en-US" sz="1200">
                <a:latin typeface="Tahoma" panose="020B0604030504040204" pitchFamily="2" charset="0"/>
              </a:endParaRPr>
            </a:p>
          </p:txBody>
        </p:sp>
        <p:sp>
          <p:nvSpPr>
            <p:cNvPr id="18456" name="Rectangle 17"/>
            <p:cNvSpPr>
              <a:spLocks noChangeArrowheads="1"/>
            </p:cNvSpPr>
            <p:nvPr/>
          </p:nvSpPr>
          <p:spPr bwMode="auto">
            <a:xfrm>
              <a:off x="3435" y="775"/>
              <a:ext cx="58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学生所属部门</a:t>
              </a:r>
              <a:endParaRPr kumimoji="0" lang="zh-CN" altLang="en-US" sz="1200">
                <a:latin typeface="Tahoma" panose="020B0604030504040204" pitchFamily="2" charset="0"/>
              </a:endParaRPr>
            </a:p>
          </p:txBody>
        </p:sp>
        <p:sp>
          <p:nvSpPr>
            <p:cNvPr id="18457" name="Rectangle 18"/>
            <p:cNvSpPr>
              <a:spLocks noChangeArrowheads="1"/>
            </p:cNvSpPr>
            <p:nvPr/>
          </p:nvSpPr>
          <p:spPr bwMode="auto">
            <a:xfrm>
              <a:off x="1449" y="2500"/>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承担教学</a:t>
              </a:r>
              <a:endParaRPr kumimoji="0" lang="zh-CN" altLang="en-US" sz="1200">
                <a:latin typeface="Tahoma" panose="020B0604030504040204" pitchFamily="2" charset="0"/>
              </a:endParaRPr>
            </a:p>
          </p:txBody>
        </p:sp>
        <p:sp>
          <p:nvSpPr>
            <p:cNvPr id="18458" name="Rectangle 19"/>
            <p:cNvSpPr>
              <a:spLocks noChangeArrowheads="1"/>
            </p:cNvSpPr>
            <p:nvPr/>
          </p:nvSpPr>
          <p:spPr bwMode="auto">
            <a:xfrm>
              <a:off x="1444" y="3271"/>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开课内容</a:t>
              </a:r>
              <a:endParaRPr kumimoji="0" lang="zh-CN" altLang="en-US" sz="1200">
                <a:latin typeface="Tahoma" panose="020B0604030504040204" pitchFamily="2" charset="0"/>
              </a:endParaRPr>
            </a:p>
          </p:txBody>
        </p:sp>
        <p:sp>
          <p:nvSpPr>
            <p:cNvPr id="18459" name="Rectangle 20"/>
            <p:cNvSpPr>
              <a:spLocks noChangeArrowheads="1"/>
            </p:cNvSpPr>
            <p:nvPr/>
          </p:nvSpPr>
          <p:spPr bwMode="auto">
            <a:xfrm>
              <a:off x="3462" y="3249"/>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开课时间</a:t>
              </a:r>
              <a:endParaRPr kumimoji="0" lang="zh-CN" altLang="en-US" sz="1200">
                <a:latin typeface="Tahoma" panose="020B0604030504040204" pitchFamily="2" charset="0"/>
              </a:endParaRPr>
            </a:p>
          </p:txBody>
        </p:sp>
        <p:sp>
          <p:nvSpPr>
            <p:cNvPr id="18460" name="Rectangle 21"/>
            <p:cNvSpPr>
              <a:spLocks noChangeArrowheads="1"/>
            </p:cNvSpPr>
            <p:nvPr/>
          </p:nvSpPr>
          <p:spPr bwMode="auto">
            <a:xfrm>
              <a:off x="3508" y="2478"/>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课程任务</a:t>
              </a:r>
              <a:endParaRPr kumimoji="0" lang="zh-CN" altLang="en-US" sz="1200">
                <a:latin typeface="Tahoma" panose="020B0604030504040204" pitchFamily="2" charset="0"/>
              </a:endParaRPr>
            </a:p>
          </p:txBody>
        </p:sp>
        <p:sp>
          <p:nvSpPr>
            <p:cNvPr id="18461" name="Rectangle 22"/>
            <p:cNvSpPr>
              <a:spLocks noChangeArrowheads="1"/>
            </p:cNvSpPr>
            <p:nvPr/>
          </p:nvSpPr>
          <p:spPr bwMode="auto">
            <a:xfrm>
              <a:off x="537" y="356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先修课程</a:t>
              </a:r>
              <a:endParaRPr kumimoji="0" lang="zh-CN" altLang="en-US" sz="1200">
                <a:latin typeface="Tahoma" panose="020B0604030504040204" pitchFamily="2" charset="0"/>
              </a:endParaRPr>
            </a:p>
          </p:txBody>
        </p:sp>
        <p:sp>
          <p:nvSpPr>
            <p:cNvPr id="18462" name="Rectangle 23"/>
            <p:cNvSpPr>
              <a:spLocks noChangeArrowheads="1"/>
            </p:cNvSpPr>
            <p:nvPr/>
          </p:nvSpPr>
          <p:spPr bwMode="auto">
            <a:xfrm>
              <a:off x="2946" y="345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开课地点</a:t>
              </a:r>
              <a:endParaRPr kumimoji="0" lang="zh-CN" altLang="en-US" sz="1200">
                <a:latin typeface="Tahoma" panose="020B0604030504040204" pitchFamily="2" charset="0"/>
              </a:endParaRPr>
            </a:p>
          </p:txBody>
        </p:sp>
      </p:grpSp>
      <p:sp>
        <p:nvSpPr>
          <p:cNvPr id="18435" name="Rectangle 3"/>
          <p:cNvSpPr>
            <a:spLocks noChangeArrowheads="1"/>
          </p:cNvSpPr>
          <p:nvPr/>
        </p:nvSpPr>
        <p:spPr bwMode="auto">
          <a:xfrm>
            <a:off x="7267575" y="204789"/>
            <a:ext cx="2897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solidFill>
                  <a:schemeClr val="tx2"/>
                </a:solidFill>
                <a:latin typeface="黑体" panose="02010609060101010101" pitchFamily="49" charset="-122"/>
                <a:ea typeface="黑体" panose="02010609060101010101" pitchFamily="49" charset="-122"/>
              </a:rPr>
              <a:t> 2.1 E-R</a:t>
            </a:r>
            <a:r>
              <a:rPr kumimoji="0" lang="zh-CN" altLang="en-US" sz="2000">
                <a:solidFill>
                  <a:schemeClr val="tx2"/>
                </a:solidFill>
                <a:latin typeface="黑体" panose="02010609060101010101" pitchFamily="49" charset="-122"/>
                <a:ea typeface="黑体" panose="02010609060101010101" pitchFamily="49" charset="-122"/>
              </a:rPr>
              <a:t>模型的基本要素</a:t>
            </a:r>
            <a:endParaRPr kumimoji="0" lang="zh-CN" altLang="en-US" sz="2000">
              <a:solidFill>
                <a:schemeClr val="tx2"/>
              </a:solidFill>
              <a:latin typeface="黑体" panose="02010609060101010101" pitchFamily="49" charset="-122"/>
              <a:ea typeface="黑体" panose="02010609060101010101" pitchFamily="49" charset="-122"/>
            </a:endParaRPr>
          </a:p>
        </p:txBody>
      </p:sp>
      <p:sp>
        <p:nvSpPr>
          <p:cNvPr id="18436" name="Rectangle 25"/>
          <p:cNvSpPr>
            <a:spLocks noChangeArrowheads="1"/>
          </p:cNvSpPr>
          <p:nvPr/>
        </p:nvSpPr>
        <p:spPr bwMode="auto">
          <a:xfrm>
            <a:off x="1979613" y="26989"/>
            <a:ext cx="77724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二 实体</a:t>
            </a:r>
            <a:r>
              <a:rPr kumimoji="0" lang="en-US" altLang="zh-CN">
                <a:solidFill>
                  <a:schemeClr val="tx2"/>
                </a:solidFill>
                <a:latin typeface="黑体" panose="02010609060101010101" pitchFamily="49" charset="-122"/>
                <a:ea typeface="黑体" panose="02010609060101010101" pitchFamily="49" charset="-122"/>
              </a:rPr>
              <a:t>-</a:t>
            </a:r>
            <a:r>
              <a:rPr kumimoji="0" lang="zh-CN" altLang="en-US">
                <a:solidFill>
                  <a:schemeClr val="tx2"/>
                </a:solidFill>
                <a:latin typeface="黑体" panose="02010609060101010101" pitchFamily="49" charset="-122"/>
                <a:ea typeface="黑体" panose="02010609060101010101" pitchFamily="49" charset="-122"/>
              </a:rPr>
              <a:t>联系模型</a:t>
            </a:r>
            <a:r>
              <a:rPr kumimoji="0" lang="en-US" altLang="zh-CN" sz="2400">
                <a:solidFill>
                  <a:srgbClr val="0000FF"/>
                </a:solidFill>
                <a:latin typeface="黑体" panose="02010609060101010101" pitchFamily="49" charset="-122"/>
                <a:ea typeface="黑体" panose="02010609060101010101" pitchFamily="49" charset="-122"/>
              </a:rPr>
              <a:t>(E-R</a:t>
            </a:r>
            <a:r>
              <a:rPr kumimoji="0" lang="zh-CN" altLang="en-US" sz="2400">
                <a:solidFill>
                  <a:srgbClr val="0000FF"/>
                </a:solidFill>
                <a:latin typeface="黑体" panose="02010609060101010101" pitchFamily="49" charset="-122"/>
                <a:ea typeface="黑体" panose="02010609060101010101" pitchFamily="49" charset="-122"/>
              </a:rPr>
              <a:t>模型</a:t>
            </a:r>
            <a:r>
              <a:rPr kumimoji="0" lang="en-US" altLang="zh-CN" sz="2400">
                <a:solidFill>
                  <a:srgbClr val="0000FF"/>
                </a:solidFill>
                <a:latin typeface="黑体" panose="02010609060101010101" pitchFamily="49" charset="-122"/>
                <a:ea typeface="黑体" panose="02010609060101010101" pitchFamily="49" charset="-122"/>
              </a:rPr>
              <a:t>)</a:t>
            </a:r>
            <a:endParaRPr kumimoji="0" lang="zh-CN" altLang="en-US" sz="2800">
              <a:solidFill>
                <a:srgbClr val="0000FF"/>
              </a:solidFill>
              <a:latin typeface="黑体" panose="02010609060101010101" pitchFamily="49" charset="-122"/>
              <a:ea typeface="黑体" panose="02010609060101010101" pitchFamily="49" charset="-122"/>
            </a:endParaRPr>
          </a:p>
        </p:txBody>
      </p:sp>
      <p:sp>
        <p:nvSpPr>
          <p:cNvPr id="18437" name="AutoShape 26"/>
          <p:cNvSpPr>
            <a:spLocks noChangeArrowheads="1"/>
          </p:cNvSpPr>
          <p:nvPr/>
        </p:nvSpPr>
        <p:spPr bwMode="auto">
          <a:xfrm>
            <a:off x="8963026" y="3556001"/>
            <a:ext cx="1577975" cy="1050925"/>
          </a:xfrm>
          <a:prstGeom prst="cloudCallout">
            <a:avLst>
              <a:gd name="adj1" fmla="val 50111"/>
              <a:gd name="adj2" fmla="val 6726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dirty="0">
                <a:latin typeface="Tahoma" panose="020B0604030504040204" pitchFamily="2" charset="0"/>
              </a:rPr>
              <a:t>E-R</a:t>
            </a:r>
            <a:r>
              <a:rPr kumimoji="0" lang="zh-CN" altLang="en-US" sz="1600" dirty="0">
                <a:latin typeface="Tahoma" panose="020B0604030504040204" pitchFamily="2" charset="0"/>
              </a:rPr>
              <a:t>模型有哪些基本要素</a:t>
            </a:r>
            <a:r>
              <a:rPr kumimoji="0" lang="en-US" altLang="zh-CN" sz="1600" dirty="0">
                <a:latin typeface="Tahoma" panose="020B0604030504040204" pitchFamily="2" charset="0"/>
              </a:rPr>
              <a:t>?</a:t>
            </a:r>
            <a:r>
              <a:rPr kumimoji="0" lang="zh-CN" altLang="en-US" sz="1600" dirty="0">
                <a:solidFill>
                  <a:srgbClr val="428E5B"/>
                </a:solidFill>
                <a:latin typeface="Tahoma" panose="020B0604030504040204" pitchFamily="2" charset="0"/>
              </a:rPr>
              <a:t> </a:t>
            </a:r>
            <a:r>
              <a:rPr kumimoji="0" lang="zh-CN" altLang="en-US" sz="1600" dirty="0">
                <a:latin typeface="Tahoma" panose="020B0604030504040204" pitchFamily="2" charset="0"/>
              </a:rPr>
              <a:t> </a:t>
            </a:r>
            <a:endParaRPr kumimoji="0" lang="zh-CN" altLang="en-US" sz="1600" dirty="0">
              <a:latin typeface="Tahoma" panose="020B0604030504040204" pitchFamily="2" charset="0"/>
            </a:endParaRPr>
          </a:p>
        </p:txBody>
      </p:sp>
      <p:sp>
        <p:nvSpPr>
          <p:cNvPr id="18438" name="AutoShape 4"/>
          <p:cNvSpPr>
            <a:spLocks noChangeArrowheads="1"/>
          </p:cNvSpPr>
          <p:nvPr/>
        </p:nvSpPr>
        <p:spPr bwMode="auto">
          <a:xfrm>
            <a:off x="7969251" y="889000"/>
            <a:ext cx="2538413" cy="719138"/>
          </a:xfrm>
          <a:prstGeom prst="cloudCallout">
            <a:avLst>
              <a:gd name="adj1" fmla="val 50097"/>
              <a:gd name="adj2" fmla="val 51000"/>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a:latin typeface="Tahoma" panose="020B0604030504040204" pitchFamily="2" charset="0"/>
              </a:rPr>
              <a:t>E-R</a:t>
            </a:r>
            <a:r>
              <a:rPr kumimoji="0" lang="zh-CN" altLang="en-US" sz="1600">
                <a:latin typeface="Tahoma" panose="020B0604030504040204" pitchFamily="2" charset="0"/>
              </a:rPr>
              <a:t>模型与</a:t>
            </a:r>
            <a:r>
              <a:rPr kumimoji="0" lang="en-US" altLang="zh-CN" sz="1600">
                <a:latin typeface="Tahoma" panose="020B0604030504040204" pitchFamily="2" charset="0"/>
              </a:rPr>
              <a:t>E-R</a:t>
            </a:r>
            <a:r>
              <a:rPr kumimoji="0" lang="zh-CN" altLang="en-US" sz="1600">
                <a:latin typeface="Tahoma" panose="020B0604030504040204" pitchFamily="2" charset="0"/>
              </a:rPr>
              <a:t>图有何区别？</a:t>
            </a:r>
            <a:endParaRPr kumimoji="0" lang="zh-CN" altLang="en-US" sz="1600">
              <a:latin typeface="Tahoma" panose="020B0604030504040204" pitchFamily="2" charset="0"/>
            </a:endParaRPr>
          </a:p>
        </p:txBody>
      </p:sp>
      <p:sp>
        <p:nvSpPr>
          <p:cNvPr id="476190" name="Rectangle 30"/>
          <p:cNvSpPr>
            <a:spLocks noChangeArrowheads="1"/>
          </p:cNvSpPr>
          <p:nvPr/>
        </p:nvSpPr>
        <p:spPr bwMode="auto">
          <a:xfrm>
            <a:off x="8480426" y="1890713"/>
            <a:ext cx="2112963" cy="64611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a:solidFill>
                  <a:schemeClr val="tx2"/>
                </a:solidFill>
                <a:latin typeface="Tahoma" panose="020B0604030504040204" pitchFamily="2" charset="0"/>
              </a:rPr>
              <a:t>E-R</a:t>
            </a:r>
            <a:r>
              <a:rPr kumimoji="0" lang="zh-CN" altLang="en-US" sz="1400">
                <a:solidFill>
                  <a:schemeClr val="tx2"/>
                </a:solidFill>
                <a:latin typeface="Tahoma" panose="020B0604030504040204" pitchFamily="2" charset="0"/>
              </a:rPr>
              <a:t>模型</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是一种描述方法</a:t>
            </a:r>
            <a:endParaRPr kumimoji="0" lang="zh-CN" altLang="en-US" sz="1400">
              <a:solidFill>
                <a:schemeClr val="tx2"/>
              </a:solidFill>
              <a:latin typeface="Tahoma" panose="020B0604030504040204" pitchFamily="2" charset="0"/>
            </a:endParaRPr>
          </a:p>
          <a:p>
            <a:pPr>
              <a:spcBef>
                <a:spcPct val="0"/>
              </a:spcBef>
              <a:buFontTx/>
              <a:buNone/>
            </a:pPr>
            <a:r>
              <a:rPr kumimoji="0" lang="en-US" altLang="zh-CN" sz="1400">
                <a:solidFill>
                  <a:schemeClr val="tx2"/>
                </a:solidFill>
                <a:latin typeface="Tahoma" panose="020B0604030504040204" pitchFamily="2" charset="0"/>
              </a:rPr>
              <a:t>E-R</a:t>
            </a:r>
            <a:r>
              <a:rPr kumimoji="0" lang="zh-CN" altLang="en-US" sz="1400">
                <a:solidFill>
                  <a:schemeClr val="tx2"/>
                </a:solidFill>
                <a:latin typeface="Tahoma" panose="020B0604030504040204" pitchFamily="2" charset="0"/>
              </a:rPr>
              <a:t>图</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采用</a:t>
            </a:r>
            <a:r>
              <a:rPr kumimoji="0" lang="en-US" altLang="zh-CN" sz="1400">
                <a:solidFill>
                  <a:schemeClr val="tx2"/>
                </a:solidFill>
                <a:latin typeface="Tahoma" panose="020B0604030504040204" pitchFamily="2" charset="0"/>
              </a:rPr>
              <a:t>E-R</a:t>
            </a:r>
            <a:r>
              <a:rPr kumimoji="0" lang="zh-CN" altLang="en-US" sz="1400">
                <a:solidFill>
                  <a:schemeClr val="tx2"/>
                </a:solidFill>
                <a:latin typeface="Tahoma" panose="020B0604030504040204" pitchFamily="2" charset="0"/>
              </a:rPr>
              <a:t>模型方法，</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对一具体应用的描述</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结果</a:t>
            </a:r>
            <a:r>
              <a:rPr kumimoji="0" lang="en-US" altLang="zh-CN" sz="1400">
                <a:solidFill>
                  <a:schemeClr val="tx2"/>
                </a:solidFill>
                <a:latin typeface="Tahoma" panose="020B0604030504040204" pitchFamily="2" charset="0"/>
              </a:rPr>
              <a:t>)</a:t>
            </a:r>
            <a:endParaRPr kumimoji="0" lang="zh-CN" altLang="en-US" sz="1400">
              <a:solidFill>
                <a:schemeClr val="tx2"/>
              </a:solidFill>
              <a:latin typeface="Tahoma" panose="020B0604030504040204" pitchFamily="2" charset="0"/>
            </a:endParaRPr>
          </a:p>
        </p:txBody>
      </p:sp>
      <p:sp>
        <p:nvSpPr>
          <p:cNvPr id="476191" name="Rectangle 31"/>
          <p:cNvSpPr>
            <a:spLocks noChangeArrowheads="1"/>
          </p:cNvSpPr>
          <p:nvPr/>
        </p:nvSpPr>
        <p:spPr bwMode="auto">
          <a:xfrm>
            <a:off x="6405564" y="5772151"/>
            <a:ext cx="4230687" cy="646113"/>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a:solidFill>
                  <a:schemeClr val="tx2"/>
                </a:solidFill>
                <a:latin typeface="Tahoma" panose="020B0604030504040204" pitchFamily="2" charset="0"/>
              </a:rPr>
              <a:t>E-R</a:t>
            </a:r>
            <a:r>
              <a:rPr kumimoji="0" lang="zh-CN" altLang="en-US" sz="1400">
                <a:solidFill>
                  <a:schemeClr val="tx2"/>
                </a:solidFill>
                <a:latin typeface="Tahoma" panose="020B0604030504040204" pitchFamily="2" charset="0"/>
              </a:rPr>
              <a:t>模型的三个最基本的要素：</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实体集</a:t>
            </a:r>
            <a:r>
              <a:rPr kumimoji="0" lang="en-US" altLang="zh-CN" sz="1400">
                <a:solidFill>
                  <a:schemeClr val="tx2"/>
                </a:solidFill>
                <a:latin typeface="Tahoma" panose="020B0604030504040204" pitchFamily="2" charset="0"/>
              </a:rPr>
              <a:t>&amp;</a:t>
            </a:r>
            <a:r>
              <a:rPr kumimoji="0" lang="zh-CN" altLang="en-US" sz="1400">
                <a:solidFill>
                  <a:schemeClr val="tx2"/>
                </a:solidFill>
                <a:latin typeface="Tahoma" panose="020B0604030504040204" pitchFamily="2" charset="0"/>
              </a:rPr>
              <a:t>属性</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矩形</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描述数据对象及特征</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内部结构</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联系集</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菱形</a:t>
            </a:r>
            <a:r>
              <a:rPr kumimoji="0" lang="en-US" altLang="zh-CN" sz="1400">
                <a:solidFill>
                  <a:schemeClr val="tx2"/>
                </a:solidFill>
                <a:latin typeface="Tahoma" panose="020B0604030504040204" pitchFamily="2" charset="0"/>
              </a:rPr>
              <a:t>&amp;</a:t>
            </a:r>
            <a:r>
              <a:rPr kumimoji="0" lang="zh-CN" altLang="en-US" sz="1400">
                <a:solidFill>
                  <a:schemeClr val="tx2"/>
                </a:solidFill>
                <a:latin typeface="Tahoma" panose="020B0604030504040204" pitchFamily="2" charset="0"/>
              </a:rPr>
              <a:t>连线</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描述数据对像间联系</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外部结构</a:t>
            </a:r>
            <a:r>
              <a:rPr kumimoji="0" lang="en-US" altLang="zh-CN" sz="1400">
                <a:solidFill>
                  <a:schemeClr val="tx2"/>
                </a:solidFill>
                <a:latin typeface="Tahoma" panose="020B0604030504040204" pitchFamily="2" charset="0"/>
              </a:rPr>
              <a:t>)</a:t>
            </a:r>
            <a:r>
              <a:rPr kumimoji="0" lang="zh-CN" altLang="en-US" sz="1400">
                <a:solidFill>
                  <a:schemeClr val="tx2"/>
                </a:solidFill>
                <a:latin typeface="Tahoma" panose="020B0604030504040204" pitchFamily="2" charset="0"/>
              </a:rPr>
              <a:t>。</a:t>
            </a:r>
            <a:endParaRPr kumimoji="0" lang="en-US" altLang="zh-CN" sz="1400">
              <a:solidFill>
                <a:schemeClr val="tx2"/>
              </a:solidFill>
              <a:latin typeface="Tahoma" panose="020B0604030504040204" pitchFamily="2" charset="0"/>
            </a:endParaRPr>
          </a:p>
        </p:txBody>
      </p:sp>
      <p:sp>
        <p:nvSpPr>
          <p:cNvPr id="476200" name="AutoShape 4"/>
          <p:cNvSpPr>
            <a:spLocks noChangeArrowheads="1"/>
          </p:cNvSpPr>
          <p:nvPr/>
        </p:nvSpPr>
        <p:spPr bwMode="auto">
          <a:xfrm>
            <a:off x="3289300" y="5476876"/>
            <a:ext cx="1917700" cy="879475"/>
          </a:xfrm>
          <a:prstGeom prst="cloudCallout">
            <a:avLst>
              <a:gd name="adj1" fmla="val -57287"/>
              <a:gd name="adj2" fmla="val 64208"/>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2" charset="0"/>
              </a:rPr>
              <a:t>实体集也有超码</a:t>
            </a:r>
            <a:r>
              <a:rPr kumimoji="0" lang="en-US" altLang="zh-CN" sz="1400">
                <a:latin typeface="Tahoma" panose="020B0604030504040204" pitchFamily="2" charset="0"/>
              </a:rPr>
              <a:t>,</a:t>
            </a:r>
            <a:r>
              <a:rPr kumimoji="0" lang="zh-CN" altLang="en-US" sz="1400">
                <a:latin typeface="Tahoma" panose="020B0604030504040204" pitchFamily="2" charset="0"/>
              </a:rPr>
              <a:t>候选码</a:t>
            </a:r>
            <a:r>
              <a:rPr kumimoji="0" lang="en-US" altLang="zh-CN" sz="1400">
                <a:latin typeface="Tahoma" panose="020B0604030504040204" pitchFamily="2" charset="0"/>
              </a:rPr>
              <a:t>,</a:t>
            </a:r>
            <a:r>
              <a:rPr kumimoji="0" lang="zh-CN" altLang="en-US" sz="1400">
                <a:latin typeface="Tahoma" panose="020B0604030504040204" pitchFamily="2" charset="0"/>
              </a:rPr>
              <a:t>主码吗？</a:t>
            </a:r>
            <a:endParaRPr kumimoji="0" lang="zh-CN" altLang="en-US" sz="1400">
              <a:latin typeface="Tahoma" panose="020B0604030504040204" pitchFamily="2" charset="0"/>
            </a:endParaRPr>
          </a:p>
        </p:txBody>
      </p:sp>
      <p:sp>
        <p:nvSpPr>
          <p:cNvPr id="476201" name="Rectangle 41"/>
          <p:cNvSpPr>
            <a:spLocks noChangeArrowheads="1"/>
          </p:cNvSpPr>
          <p:nvPr/>
        </p:nvSpPr>
        <p:spPr bwMode="auto">
          <a:xfrm>
            <a:off x="1560513" y="5999163"/>
            <a:ext cx="1447800" cy="43021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solidFill>
                  <a:schemeClr val="tx2"/>
                </a:solidFill>
                <a:latin typeface="Tahoma" panose="020B0604030504040204" pitchFamily="2" charset="0"/>
              </a:rPr>
              <a:t>有，定义与作用都</a:t>
            </a:r>
            <a:endParaRPr kumimoji="0" lang="zh-CN" altLang="en-US" sz="1400">
              <a:solidFill>
                <a:schemeClr val="tx2"/>
              </a:solidFill>
              <a:latin typeface="Tahoma" panose="020B0604030504040204" pitchFamily="2" charset="0"/>
            </a:endParaRPr>
          </a:p>
          <a:p>
            <a:pPr algn="ctr">
              <a:spcBef>
                <a:spcPct val="0"/>
              </a:spcBef>
              <a:buFontTx/>
              <a:buNone/>
            </a:pPr>
            <a:r>
              <a:rPr kumimoji="0" lang="zh-CN" altLang="en-US" sz="1400">
                <a:solidFill>
                  <a:schemeClr val="tx2"/>
                </a:solidFill>
                <a:latin typeface="Tahoma" panose="020B0604030504040204" pitchFamily="2" charset="0"/>
              </a:rPr>
              <a:t>与关系模式类似！</a:t>
            </a:r>
            <a:endParaRPr kumimoji="0" lang="zh-CN" altLang="en-US" sz="1400">
              <a:solidFill>
                <a:schemeClr val="tx2"/>
              </a:solidFill>
              <a:latin typeface="Tahoma" panose="020B0604030504040204" pitchFamily="2" charset="0"/>
            </a:endParaRPr>
          </a:p>
        </p:txBody>
      </p:sp>
      <p:sp>
        <p:nvSpPr>
          <p:cNvPr id="18445" name="矩形 32"/>
          <p:cNvSpPr>
            <a:spLocks noChangeArrowheads="1"/>
          </p:cNvSpPr>
          <p:nvPr/>
        </p:nvSpPr>
        <p:spPr bwMode="auto">
          <a:xfrm>
            <a:off x="1579563" y="2219325"/>
            <a:ext cx="1314450" cy="596900"/>
          </a:xfrm>
          <a:prstGeom prst="rect">
            <a:avLst/>
          </a:prstGeom>
          <a:noFill/>
          <a:ln>
            <a:noFill/>
          </a:ln>
        </p:spPr>
        <p:txBody>
          <a:bodyPr wrap="none">
            <a:spAutoFit/>
          </a:bodyPr>
          <a:lstStyle/>
          <a:p>
            <a:pPr algn="ctr">
              <a:spcBef>
                <a:spcPct val="5000"/>
              </a:spcBef>
              <a:tabLst>
                <a:tab pos="3195320" algn="ctr"/>
              </a:tabLst>
              <a:defRPr/>
            </a:pPr>
            <a:r>
              <a:rPr lang="zh-CN" altLang="en-US" sz="1600" dirty="0">
                <a:solidFill>
                  <a:schemeClr val="tx1">
                    <a:lumMod val="50000"/>
                  </a:schemeClr>
                </a:solidFill>
                <a:latin typeface="Times New Roman" panose="02020603050405020304" pitchFamily="18" charset="0"/>
                <a:ea typeface="黑体" panose="02010609060101010101" pitchFamily="49" charset="-122"/>
                <a:cs typeface="黑体" panose="02010609060101010101" pitchFamily="49" charset="-122"/>
              </a:rPr>
              <a:t>案例</a:t>
            </a:r>
            <a:r>
              <a:rPr lang="en-US" altLang="zh-CN" sz="1600" dirty="0">
                <a:solidFill>
                  <a:schemeClr val="tx1">
                    <a:lumMod val="50000"/>
                  </a:schemeClr>
                </a:solidFill>
                <a:latin typeface="Times New Roman" panose="02020603050405020304" pitchFamily="18" charset="0"/>
                <a:ea typeface="黑体" panose="02010609060101010101" pitchFamily="49" charset="-122"/>
                <a:cs typeface="黑体" panose="02010609060101010101" pitchFamily="49" charset="-122"/>
              </a:rPr>
              <a:t>2:</a:t>
            </a:r>
            <a:endParaRPr lang="en-US" altLang="zh-CN" sz="1600" dirty="0">
              <a:solidFill>
                <a:schemeClr val="tx1">
                  <a:lumMod val="50000"/>
                </a:schemeClr>
              </a:solidFill>
              <a:latin typeface="Times New Roman" panose="02020603050405020304" pitchFamily="18" charset="0"/>
              <a:ea typeface="黑体" panose="02010609060101010101" pitchFamily="49" charset="-122"/>
              <a:cs typeface="黑体" panose="02010609060101010101" pitchFamily="49" charset="-122"/>
            </a:endParaRPr>
          </a:p>
          <a:p>
            <a:pPr algn="ctr">
              <a:spcBef>
                <a:spcPct val="5000"/>
              </a:spcBef>
              <a:tabLst>
                <a:tab pos="3195320" algn="ctr"/>
              </a:tabLst>
              <a:defRPr/>
            </a:pPr>
            <a:r>
              <a:rPr lang="zh-CN" altLang="en-US"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大学的</a:t>
            </a:r>
            <a:r>
              <a:rPr lang="en-US" altLang="zh-CN"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E-R</a:t>
            </a:r>
            <a:r>
              <a:rPr lang="zh-CN" altLang="en-US"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rPr>
              <a:t>图</a:t>
            </a:r>
            <a:endParaRPr lang="en-US" altLang="zh-CN" sz="1600" dirty="0">
              <a:solidFill>
                <a:schemeClr val="tx1">
                  <a:lumMod val="50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6191"/>
                                        </p:tgtEl>
                                        <p:attrNameLst>
                                          <p:attrName>style.visibility</p:attrName>
                                        </p:attrNameLst>
                                      </p:cBhvr>
                                      <p:to>
                                        <p:strVal val="visible"/>
                                      </p:to>
                                    </p:set>
                                    <p:animEffect transition="in" filter="blinds(horizontal)">
                                      <p:cBhvr>
                                        <p:cTn id="7" dur="500"/>
                                        <p:tgtEl>
                                          <p:spTgt spid="4761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6200"/>
                                        </p:tgtEl>
                                        <p:attrNameLst>
                                          <p:attrName>style.visibility</p:attrName>
                                        </p:attrNameLst>
                                      </p:cBhvr>
                                      <p:to>
                                        <p:strVal val="visible"/>
                                      </p:to>
                                    </p:set>
                                    <p:animEffect transition="in" filter="blinds(horizontal)">
                                      <p:cBhvr>
                                        <p:cTn id="12" dur="500"/>
                                        <p:tgtEl>
                                          <p:spTgt spid="4762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6201"/>
                                        </p:tgtEl>
                                        <p:attrNameLst>
                                          <p:attrName>style.visibility</p:attrName>
                                        </p:attrNameLst>
                                      </p:cBhvr>
                                      <p:to>
                                        <p:strVal val="visible"/>
                                      </p:to>
                                    </p:set>
                                    <p:animEffect transition="in" filter="blinds(horizontal)">
                                      <p:cBhvr>
                                        <p:cTn id="17" dur="500"/>
                                        <p:tgtEl>
                                          <p:spTgt spid="4762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blinds(horizontal)">
                                      <p:cBhvr>
                                        <p:cTn id="22" dur="500"/>
                                        <p:tgtEl>
                                          <p:spTgt spid="184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6190"/>
                                        </p:tgtEl>
                                        <p:attrNameLst>
                                          <p:attrName>style.visibility</p:attrName>
                                        </p:attrNameLst>
                                      </p:cBhvr>
                                      <p:to>
                                        <p:strVal val="visible"/>
                                      </p:to>
                                    </p:set>
                                    <p:animEffect transition="in" filter="blinds(horizontal)">
                                      <p:cBhvr>
                                        <p:cTn id="27" dur="500"/>
                                        <p:tgtEl>
                                          <p:spTgt spid="476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476190" grpId="0" animBg="1"/>
      <p:bldP spid="476191" grpId="0" animBg="1"/>
      <p:bldP spid="476200" grpId="0" animBg="1"/>
      <p:bldP spid="4762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921118B-73A6-406E-9C38-D2BC33FF1CFC}" type="slidenum">
              <a:rPr kumimoji="0" lang="zh-CN" altLang="en-US" sz="1400"/>
            </a:fld>
            <a:endParaRPr kumimoji="0" lang="en-US" altLang="zh-CN" sz="1400"/>
          </a:p>
        </p:txBody>
      </p:sp>
      <p:sp>
        <p:nvSpPr>
          <p:cNvPr id="22530" name="Rectangle 2"/>
          <p:cNvSpPr>
            <a:spLocks noGrp="1" noChangeArrowheads="1"/>
          </p:cNvSpPr>
          <p:nvPr>
            <p:ph type="title"/>
          </p:nvPr>
        </p:nvSpPr>
        <p:spPr>
          <a:xfrm>
            <a:off x="2616200" y="0"/>
            <a:ext cx="7772400" cy="617538"/>
          </a:xfrm>
        </p:spPr>
        <p:txBody>
          <a:bodyPr/>
          <a:lstStyle/>
          <a:p>
            <a:pPr algn="r"/>
            <a:r>
              <a:rPr lang="en-US" altLang="zh-CN" sz="2400"/>
              <a:t> </a:t>
            </a:r>
            <a:r>
              <a:rPr lang="en-US" altLang="zh-CN" sz="24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实体集</a:t>
            </a:r>
            <a:r>
              <a:rPr lang="en-US" altLang="zh-CN" sz="2400">
                <a:latin typeface="黑体" panose="02010609060101010101" pitchFamily="49" charset="-122"/>
                <a:ea typeface="黑体" panose="02010609060101010101" pitchFamily="49" charset="-122"/>
              </a:rPr>
              <a:t>&amp;</a:t>
            </a:r>
            <a:r>
              <a:rPr lang="zh-CN" altLang="en-US" sz="2400">
                <a:latin typeface="黑体" panose="02010609060101010101" pitchFamily="49" charset="-122"/>
                <a:ea typeface="黑体" panose="02010609060101010101" pitchFamily="49" charset="-122"/>
              </a:rPr>
              <a:t>联系集 </a:t>
            </a:r>
            <a:endParaRPr lang="zh-CN" altLang="en-US" sz="2400">
              <a:latin typeface="黑体" panose="02010609060101010101" pitchFamily="49" charset="-122"/>
              <a:ea typeface="黑体" panose="02010609060101010101" pitchFamily="49" charset="-122"/>
            </a:endParaRPr>
          </a:p>
        </p:txBody>
      </p:sp>
      <p:sp>
        <p:nvSpPr>
          <p:cNvPr id="22531" name="Rectangle 24"/>
          <p:cNvSpPr>
            <a:spLocks noChangeArrowheads="1"/>
          </p:cNvSpPr>
          <p:nvPr/>
        </p:nvSpPr>
        <p:spPr bwMode="auto">
          <a:xfrm>
            <a:off x="1754189" y="969964"/>
            <a:ext cx="319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a:solidFill>
                  <a:schemeClr val="tx2"/>
                </a:solidFill>
                <a:latin typeface="黑体" panose="02010609060101010101" pitchFamily="49" charset="-122"/>
                <a:ea typeface="黑体" panose="02010609060101010101" pitchFamily="49" charset="-122"/>
              </a:rPr>
              <a:t> </a:t>
            </a:r>
            <a:r>
              <a:rPr kumimoji="0" lang="zh-CN" altLang="en-US" sz="2400">
                <a:solidFill>
                  <a:schemeClr val="tx2"/>
                </a:solidFill>
                <a:latin typeface="黑体" panose="02010609060101010101" pitchFamily="49" charset="-122"/>
                <a:ea typeface="黑体" panose="02010609060101010101" pitchFamily="49" charset="-122"/>
              </a:rPr>
              <a:t>实体集</a:t>
            </a:r>
            <a:r>
              <a:rPr kumimoji="0" lang="en-US" altLang="zh-CN" sz="2400">
                <a:solidFill>
                  <a:schemeClr val="tx2"/>
                </a:solidFill>
                <a:latin typeface="黑体" panose="02010609060101010101" pitchFamily="49" charset="-122"/>
                <a:ea typeface="黑体" panose="02010609060101010101" pitchFamily="49" charset="-122"/>
              </a:rPr>
              <a:t>&amp;</a:t>
            </a:r>
            <a:r>
              <a:rPr kumimoji="0" lang="zh-CN" altLang="en-US" sz="2400">
                <a:solidFill>
                  <a:schemeClr val="tx2"/>
                </a:solidFill>
                <a:latin typeface="黑体" panose="02010609060101010101" pitchFamily="49" charset="-122"/>
                <a:ea typeface="黑体" panose="02010609060101010101" pitchFamily="49" charset="-122"/>
              </a:rPr>
              <a:t>联系集的实例</a:t>
            </a:r>
            <a:endParaRPr kumimoji="0" lang="zh-CN" altLang="en-US" sz="2400">
              <a:solidFill>
                <a:schemeClr val="tx2"/>
              </a:solidFill>
              <a:latin typeface="黑体" panose="02010609060101010101" pitchFamily="49" charset="-122"/>
              <a:ea typeface="黑体" panose="02010609060101010101" pitchFamily="49" charset="-122"/>
            </a:endParaRPr>
          </a:p>
        </p:txBody>
      </p:sp>
      <p:sp>
        <p:nvSpPr>
          <p:cNvPr id="22532" name="AutoShape 4"/>
          <p:cNvSpPr>
            <a:spLocks noChangeArrowheads="1"/>
          </p:cNvSpPr>
          <p:nvPr/>
        </p:nvSpPr>
        <p:spPr bwMode="auto">
          <a:xfrm>
            <a:off x="1982789" y="1666876"/>
            <a:ext cx="2605087" cy="785813"/>
          </a:xfrm>
          <a:prstGeom prst="cloudCallout">
            <a:avLst>
              <a:gd name="adj1" fmla="val -43935"/>
              <a:gd name="adj2" fmla="val 85375"/>
            </a:avLst>
          </a:prstGeom>
          <a:solidFill>
            <a:schemeClr val="bg1"/>
          </a:solidFill>
          <a:ln w="9525">
            <a:solidFill>
              <a:schemeClr val="tx1"/>
            </a:solidFill>
            <a:round/>
          </a:ln>
        </p:spPr>
        <p:txBody>
          <a:bodyPr lIns="0" tIns="0" rIns="0" bIns="0"/>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1600">
                <a:solidFill>
                  <a:srgbClr val="2A2A39"/>
                </a:solidFill>
              </a:rPr>
              <a:t>＊实体集与实体间的关系？</a:t>
            </a:r>
            <a:endParaRPr lang="zh-CN" altLang="en-US" sz="1600">
              <a:solidFill>
                <a:srgbClr val="2A2A39"/>
              </a:solidFill>
            </a:endParaRPr>
          </a:p>
        </p:txBody>
      </p:sp>
      <p:pic>
        <p:nvPicPr>
          <p:cNvPr id="2253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8001" y="3917951"/>
            <a:ext cx="549116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Line 32"/>
          <p:cNvSpPr>
            <a:spLocks noChangeShapeType="1"/>
          </p:cNvSpPr>
          <p:nvPr/>
        </p:nvSpPr>
        <p:spPr bwMode="auto">
          <a:xfrm>
            <a:off x="2495550" y="3978275"/>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5" name="Line 33"/>
          <p:cNvSpPr>
            <a:spLocks noChangeShapeType="1"/>
          </p:cNvSpPr>
          <p:nvPr/>
        </p:nvSpPr>
        <p:spPr bwMode="auto">
          <a:xfrm>
            <a:off x="5935664" y="3989388"/>
            <a:ext cx="166687"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6" name="Line 34"/>
          <p:cNvSpPr>
            <a:spLocks noChangeShapeType="1"/>
          </p:cNvSpPr>
          <p:nvPr/>
        </p:nvSpPr>
        <p:spPr bwMode="auto">
          <a:xfrm>
            <a:off x="2535238" y="4576763"/>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7" name="Line 35"/>
          <p:cNvSpPr>
            <a:spLocks noChangeShapeType="1"/>
          </p:cNvSpPr>
          <p:nvPr/>
        </p:nvSpPr>
        <p:spPr bwMode="auto">
          <a:xfrm>
            <a:off x="5975350" y="4587875"/>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8" name="Line 36"/>
          <p:cNvSpPr>
            <a:spLocks noChangeShapeType="1"/>
          </p:cNvSpPr>
          <p:nvPr/>
        </p:nvSpPr>
        <p:spPr bwMode="auto">
          <a:xfrm>
            <a:off x="5989638" y="4894263"/>
            <a:ext cx="165100" cy="0"/>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39" name="Line 37"/>
          <p:cNvSpPr>
            <a:spLocks noChangeShapeType="1"/>
          </p:cNvSpPr>
          <p:nvPr/>
        </p:nvSpPr>
        <p:spPr bwMode="auto">
          <a:xfrm>
            <a:off x="2541589" y="4279900"/>
            <a:ext cx="153987"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0" name="Line 38"/>
          <p:cNvSpPr>
            <a:spLocks noChangeShapeType="1"/>
          </p:cNvSpPr>
          <p:nvPr/>
        </p:nvSpPr>
        <p:spPr bwMode="auto">
          <a:xfrm>
            <a:off x="5975350" y="4587875"/>
            <a:ext cx="160338"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1" name="Line 39"/>
          <p:cNvSpPr>
            <a:spLocks noChangeShapeType="1"/>
          </p:cNvSpPr>
          <p:nvPr/>
        </p:nvSpPr>
        <p:spPr bwMode="auto">
          <a:xfrm>
            <a:off x="5969000" y="4295775"/>
            <a:ext cx="153988" cy="0"/>
          </a:xfrm>
          <a:prstGeom prst="line">
            <a:avLst/>
          </a:prstGeom>
          <a:noFill/>
          <a:ln w="9525">
            <a:solidFill>
              <a:srgbClr val="1EA884"/>
            </a:solidFill>
            <a:prstDash val="dash"/>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2542" name="AutoShape 4"/>
          <p:cNvSpPr>
            <a:spLocks noChangeArrowheads="1"/>
          </p:cNvSpPr>
          <p:nvPr/>
        </p:nvSpPr>
        <p:spPr bwMode="auto">
          <a:xfrm>
            <a:off x="7794626" y="4413250"/>
            <a:ext cx="2517775" cy="731838"/>
          </a:xfrm>
          <a:prstGeom prst="cloudCallout">
            <a:avLst>
              <a:gd name="adj1" fmla="val 57602"/>
              <a:gd name="adj2" fmla="val 68662"/>
            </a:avLst>
          </a:prstGeom>
          <a:solidFill>
            <a:schemeClr val="bg1"/>
          </a:solidFill>
          <a:ln w="9525">
            <a:solidFill>
              <a:schemeClr val="tx1"/>
            </a:solidFill>
            <a:round/>
          </a:ln>
        </p:spPr>
        <p:txBody>
          <a:bodyPr lIns="0" tIns="0" rIns="0" bIns="0"/>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1600">
                <a:solidFill>
                  <a:srgbClr val="2A2A39"/>
                </a:solidFill>
              </a:rPr>
              <a:t>＊联系集与联系间的关系？</a:t>
            </a:r>
            <a:endParaRPr lang="zh-CN" altLang="en-US" sz="1600">
              <a:solidFill>
                <a:srgbClr val="2A2A39"/>
              </a:solidFill>
            </a:endParaRPr>
          </a:p>
        </p:txBody>
      </p:sp>
      <p:sp>
        <p:nvSpPr>
          <p:cNvPr id="475177" name="Rectangle 41"/>
          <p:cNvSpPr>
            <a:spLocks noChangeArrowheads="1"/>
          </p:cNvSpPr>
          <p:nvPr/>
        </p:nvSpPr>
        <p:spPr bwMode="auto">
          <a:xfrm>
            <a:off x="1781176" y="2789238"/>
            <a:ext cx="30654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chemeClr val="tx2"/>
                </a:solidFill>
                <a:latin typeface="Tahoma" panose="020B0604030504040204" pitchFamily="2" charset="0"/>
              </a:rPr>
              <a:t>实体集：</a:t>
            </a:r>
            <a:endParaRPr kumimoji="0" lang="zh-CN" altLang="en-US" sz="2000">
              <a:solidFill>
                <a:schemeClr val="tx2"/>
              </a:solidFill>
              <a:latin typeface="Tahoma" panose="020B0604030504040204" pitchFamily="2" charset="0"/>
            </a:endParaRPr>
          </a:p>
          <a:p>
            <a:pPr>
              <a:spcBef>
                <a:spcPct val="0"/>
              </a:spcBef>
              <a:buFontTx/>
              <a:buNone/>
            </a:pPr>
            <a:r>
              <a:rPr kumimoji="0" lang="zh-CN" altLang="en-US" sz="2000">
                <a:solidFill>
                  <a:schemeClr val="tx2"/>
                </a:solidFill>
                <a:latin typeface="Tahoma" panose="020B0604030504040204" pitchFamily="2" charset="0"/>
              </a:rPr>
              <a:t>相关类型实体</a:t>
            </a:r>
            <a:r>
              <a:rPr kumimoji="0" lang="en-US" altLang="zh-CN" sz="2000">
                <a:solidFill>
                  <a:schemeClr val="tx2"/>
                </a:solidFill>
                <a:latin typeface="Tahoma" panose="020B0604030504040204" pitchFamily="2" charset="0"/>
              </a:rPr>
              <a:t>(</a:t>
            </a:r>
            <a:r>
              <a:rPr kumimoji="0" lang="zh-CN" altLang="en-US" sz="2000">
                <a:solidFill>
                  <a:schemeClr val="tx2"/>
                </a:solidFill>
                <a:latin typeface="Tahoma" panose="020B0604030504040204" pitchFamily="2" charset="0"/>
              </a:rPr>
              <a:t>对象</a:t>
            </a:r>
            <a:r>
              <a:rPr kumimoji="0" lang="en-US" altLang="zh-CN" sz="2000">
                <a:solidFill>
                  <a:schemeClr val="tx2"/>
                </a:solidFill>
                <a:latin typeface="Tahoma" panose="020B0604030504040204" pitchFamily="2" charset="0"/>
              </a:rPr>
              <a:t>)</a:t>
            </a:r>
            <a:r>
              <a:rPr kumimoji="0" lang="zh-CN" altLang="en-US" sz="2000">
                <a:solidFill>
                  <a:schemeClr val="tx2"/>
                </a:solidFill>
                <a:latin typeface="Tahoma" panose="020B0604030504040204" pitchFamily="2" charset="0"/>
              </a:rPr>
              <a:t>的集合</a:t>
            </a:r>
            <a:endParaRPr kumimoji="0" lang="zh-CN" altLang="en-US" sz="2000">
              <a:solidFill>
                <a:schemeClr val="tx2"/>
              </a:solidFill>
              <a:latin typeface="Tahoma" panose="020B0604030504040204" pitchFamily="2" charset="0"/>
            </a:endParaRPr>
          </a:p>
        </p:txBody>
      </p:sp>
      <p:sp>
        <p:nvSpPr>
          <p:cNvPr id="475178" name="Rectangle 42"/>
          <p:cNvSpPr>
            <a:spLocks noChangeArrowheads="1"/>
          </p:cNvSpPr>
          <p:nvPr/>
        </p:nvSpPr>
        <p:spPr bwMode="auto">
          <a:xfrm>
            <a:off x="7731125" y="5462589"/>
            <a:ext cx="277018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chemeClr val="tx2"/>
                </a:solidFill>
                <a:latin typeface="Tahoma" panose="020B0604030504040204" pitchFamily="2" charset="0"/>
              </a:rPr>
              <a:t>联系集：</a:t>
            </a:r>
            <a:endParaRPr kumimoji="0" lang="zh-CN" altLang="en-US" sz="1800">
              <a:solidFill>
                <a:schemeClr val="tx2"/>
              </a:solidFill>
              <a:latin typeface="Tahoma" panose="020B0604030504040204" pitchFamily="2" charset="0"/>
            </a:endParaRPr>
          </a:p>
          <a:p>
            <a:pPr>
              <a:spcBef>
                <a:spcPct val="0"/>
              </a:spcBef>
              <a:buFontTx/>
              <a:buNone/>
            </a:pPr>
            <a:r>
              <a:rPr kumimoji="0" lang="zh-CN" altLang="en-US" sz="1800">
                <a:solidFill>
                  <a:schemeClr val="tx2"/>
                </a:solidFill>
                <a:latin typeface="Tahoma" panose="020B0604030504040204" pitchFamily="2" charset="0"/>
              </a:rPr>
              <a:t>相关类型联系</a:t>
            </a:r>
            <a:r>
              <a:rPr kumimoji="0" lang="en-US" altLang="zh-CN" sz="1800">
                <a:solidFill>
                  <a:schemeClr val="tx2"/>
                </a:solidFill>
                <a:latin typeface="Tahoma" panose="020B0604030504040204" pitchFamily="2" charset="0"/>
              </a:rPr>
              <a:t>(</a:t>
            </a:r>
            <a:r>
              <a:rPr kumimoji="0" lang="zh-CN" altLang="en-US" sz="1800">
                <a:solidFill>
                  <a:schemeClr val="tx2"/>
                </a:solidFill>
                <a:latin typeface="Tahoma" panose="020B0604030504040204" pitchFamily="2" charset="0"/>
              </a:rPr>
              <a:t>连线)的集合</a:t>
            </a:r>
            <a:endParaRPr kumimoji="0" lang="zh-CN" altLang="en-US" sz="1800">
              <a:solidFill>
                <a:schemeClr val="tx2"/>
              </a:solidFill>
              <a:latin typeface="Tahoma" panose="020B0604030504040204" pitchFamily="2" charset="0"/>
            </a:endParaRPr>
          </a:p>
        </p:txBody>
      </p:sp>
      <p:sp>
        <p:nvSpPr>
          <p:cNvPr id="22545" name="Rectangle 45"/>
          <p:cNvSpPr>
            <a:spLocks noChangeArrowheads="1"/>
          </p:cNvSpPr>
          <p:nvPr/>
        </p:nvSpPr>
        <p:spPr bwMode="auto">
          <a:xfrm>
            <a:off x="3489412" y="3667126"/>
            <a:ext cx="21159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600" i="1">
                <a:latin typeface="Tahoma" panose="020B0604030504040204" pitchFamily="2" charset="0"/>
                <a:sym typeface="Symbol" panose="05050102010706020507" pitchFamily="18" charset="2"/>
              </a:rPr>
              <a:t>Advisor </a:t>
            </a:r>
            <a:r>
              <a:rPr kumimoji="0" lang="en-US" altLang="zh-CN" sz="1600">
                <a:latin typeface="Tahoma" panose="020B0604030504040204" pitchFamily="2" charset="0"/>
                <a:sym typeface="Symbol" panose="05050102010706020507" pitchFamily="18" charset="2"/>
              </a:rPr>
              <a:t>(</a:t>
            </a:r>
            <a:r>
              <a:rPr kumimoji="0" lang="zh-CN" altLang="en-US" sz="1600">
                <a:solidFill>
                  <a:srgbClr val="0066FF"/>
                </a:solidFill>
                <a:latin typeface="Tahoma" panose="020B0604030504040204" pitchFamily="2" charset="0"/>
                <a:sym typeface="Symbol" panose="05050102010706020507" pitchFamily="18" charset="2"/>
              </a:rPr>
              <a:t>联系集</a:t>
            </a:r>
            <a:r>
              <a:rPr kumimoji="0" lang="en-US" altLang="zh-CN" sz="1600">
                <a:latin typeface="Tahoma" panose="020B0604030504040204" pitchFamily="2" charset="0"/>
                <a:sym typeface="Symbol" panose="05050102010706020507" pitchFamily="18" charset="2"/>
              </a:rPr>
              <a:t>)</a:t>
            </a:r>
            <a:r>
              <a:rPr kumimoji="0" lang="zh-CN" altLang="en-US" sz="1600">
                <a:latin typeface="Tahoma" panose="020B0604030504040204" pitchFamily="2" charset="0"/>
                <a:sym typeface="Symbol" panose="05050102010706020507" pitchFamily="18" charset="2"/>
              </a:rPr>
              <a:t>的实例</a:t>
            </a:r>
            <a:endParaRPr kumimoji="0" lang="zh-CN" altLang="en-US" sz="1600">
              <a:latin typeface="Tahoma" panose="020B0604030504040204" pitchFamily="2" charset="0"/>
              <a:sym typeface="Symbol" panose="05050102010706020507" pitchFamily="18" charset="2"/>
            </a:endParaRPr>
          </a:p>
        </p:txBody>
      </p:sp>
      <p:grpSp>
        <p:nvGrpSpPr>
          <p:cNvPr id="2" name="Group 47"/>
          <p:cNvGrpSpPr/>
          <p:nvPr/>
        </p:nvGrpSpPr>
        <p:grpSpPr bwMode="auto">
          <a:xfrm>
            <a:off x="1958975" y="5835656"/>
            <a:ext cx="2933700" cy="527051"/>
            <a:chOff x="354" y="3586"/>
            <a:chExt cx="1848" cy="332"/>
          </a:xfrm>
        </p:grpSpPr>
        <p:sp>
          <p:nvSpPr>
            <p:cNvPr id="22554" name="Rectangle 43"/>
            <p:cNvSpPr>
              <a:spLocks noChangeArrowheads="1"/>
            </p:cNvSpPr>
            <p:nvPr/>
          </p:nvSpPr>
          <p:spPr bwMode="auto">
            <a:xfrm>
              <a:off x="354" y="3802"/>
              <a:ext cx="18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lvl="1">
                <a:buFontTx/>
                <a:buNone/>
              </a:pPr>
              <a:r>
                <a:rPr kumimoji="0" lang="en-US" altLang="zh-CN" sz="1200">
                  <a:latin typeface="Tahoma" panose="020B0604030504040204" pitchFamily="2" charset="0"/>
                  <a:sym typeface="Symbol" panose="05050102010706020507" pitchFamily="18" charset="2"/>
                </a:rPr>
                <a:t>(</a:t>
              </a:r>
              <a:r>
                <a:rPr kumimoji="0" lang="zh-CN" altLang="en-US" sz="1200">
                  <a:latin typeface="Tahoma" panose="020B0604030504040204" pitchFamily="2" charset="0"/>
                  <a:sym typeface="Symbol" panose="05050102010706020507" pitchFamily="18" charset="2"/>
                </a:rPr>
                <a:t>一条连线</a:t>
              </a:r>
              <a:r>
                <a:rPr kumimoji="0" lang="en-US" altLang="zh-CN" sz="1200">
                  <a:latin typeface="Tahoma" panose="020B0604030504040204" pitchFamily="2" charset="0"/>
                  <a:sym typeface="Symbol" panose="05050102010706020507" pitchFamily="18" charset="2"/>
                </a:rPr>
                <a:t>) </a:t>
              </a:r>
              <a:r>
                <a:rPr kumimoji="0" lang="en-US" altLang="zh-CN" sz="1200">
                  <a:solidFill>
                    <a:srgbClr val="0066FF"/>
                  </a:solidFill>
                  <a:latin typeface="Tahoma" panose="020B0604030504040204" pitchFamily="2" charset="0"/>
                  <a:sym typeface="Symbol" panose="05050102010706020507" pitchFamily="18" charset="2"/>
                </a:rPr>
                <a:t>(22222,44553)</a:t>
              </a:r>
              <a:r>
                <a:rPr kumimoji="0" lang="en-US" altLang="zh-CN" sz="1200">
                  <a:latin typeface="Tahoma" panose="020B0604030504040204" pitchFamily="2" charset="0"/>
                  <a:sym typeface="Symbol" panose="05050102010706020507" pitchFamily="18" charset="2"/>
                </a:rPr>
                <a:t>  </a:t>
              </a:r>
              <a:r>
                <a:rPr kumimoji="0" lang="en-US" altLang="zh-CN" sz="1200" i="1">
                  <a:latin typeface="Tahoma" panose="020B0604030504040204" pitchFamily="2" charset="0"/>
                  <a:sym typeface="Symbol" panose="05050102010706020507" pitchFamily="18" charset="2"/>
                </a:rPr>
                <a:t>advisor</a:t>
              </a:r>
              <a:endParaRPr kumimoji="0" lang="en-US" altLang="zh-CN" sz="1200">
                <a:latin typeface="Tahoma" panose="020B0604030504040204" pitchFamily="2" charset="0"/>
                <a:sym typeface="Symbol" panose="05050102010706020507" pitchFamily="18" charset="2"/>
              </a:endParaRPr>
            </a:p>
          </p:txBody>
        </p:sp>
        <p:sp>
          <p:nvSpPr>
            <p:cNvPr id="22555" name="Line 46"/>
            <p:cNvSpPr>
              <a:spLocks noChangeShapeType="1"/>
            </p:cNvSpPr>
            <p:nvPr/>
          </p:nvSpPr>
          <p:spPr bwMode="auto">
            <a:xfrm flipH="1">
              <a:off x="1793" y="3586"/>
              <a:ext cx="158" cy="163"/>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475184" name="AutoShape 48">
            <a:hlinkClick r:id="" action="ppaction://hlinkshowjump?jump=previousslide" highlightClick="1"/>
          </p:cNvPr>
          <p:cNvSpPr>
            <a:spLocks noChangeArrowheads="1"/>
          </p:cNvSpPr>
          <p:nvPr/>
        </p:nvSpPr>
        <p:spPr bwMode="auto">
          <a:xfrm>
            <a:off x="10255250" y="6307138"/>
            <a:ext cx="215900" cy="163512"/>
          </a:xfrm>
          <a:prstGeom prst="actionButtonBackPrevious">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grpSp>
        <p:nvGrpSpPr>
          <p:cNvPr id="22548" name="Group 52"/>
          <p:cNvGrpSpPr/>
          <p:nvPr/>
        </p:nvGrpSpPr>
        <p:grpSpPr bwMode="auto">
          <a:xfrm>
            <a:off x="5419725" y="1065213"/>
            <a:ext cx="4878388" cy="2716212"/>
            <a:chOff x="2454" y="671"/>
            <a:chExt cx="3073" cy="1711"/>
          </a:xfrm>
        </p:grpSpPr>
        <p:pic>
          <p:nvPicPr>
            <p:cNvPr id="2255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 y="671"/>
              <a:ext cx="3073" cy="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2" name="Rectangle 50"/>
            <p:cNvSpPr>
              <a:spLocks noChangeArrowheads="1"/>
            </p:cNvSpPr>
            <p:nvPr/>
          </p:nvSpPr>
          <p:spPr bwMode="auto">
            <a:xfrm>
              <a:off x="3287" y="2042"/>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latin typeface="Tahoma" panose="020B0604030504040204" pitchFamily="2" charset="0"/>
                  <a:sym typeface="Symbol" panose="05050102010706020507" pitchFamily="18" charset="2"/>
                </a:rPr>
                <a:t>的实例</a:t>
              </a:r>
              <a:endParaRPr kumimoji="0" lang="zh-CN" altLang="en-US" sz="1000">
                <a:latin typeface="Tahoma" panose="020B0604030504040204" pitchFamily="2" charset="0"/>
                <a:sym typeface="Symbol" panose="05050102010706020507" pitchFamily="18" charset="2"/>
              </a:endParaRPr>
            </a:p>
          </p:txBody>
        </p:sp>
        <p:sp>
          <p:nvSpPr>
            <p:cNvPr id="22553" name="Rectangle 51"/>
            <p:cNvSpPr>
              <a:spLocks noChangeArrowheads="1"/>
            </p:cNvSpPr>
            <p:nvPr/>
          </p:nvSpPr>
          <p:spPr bwMode="auto">
            <a:xfrm>
              <a:off x="5193" y="2255"/>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000">
                  <a:latin typeface="Tahoma" panose="020B0604030504040204" pitchFamily="2" charset="0"/>
                  <a:sym typeface="Symbol" panose="05050102010706020507" pitchFamily="18" charset="2"/>
                </a:rPr>
                <a:t>的实例</a:t>
              </a:r>
              <a:endParaRPr kumimoji="0" lang="zh-CN" altLang="en-US" sz="1000">
                <a:latin typeface="Tahoma" panose="020B0604030504040204" pitchFamily="2" charset="0"/>
                <a:sym typeface="Symbol" panose="05050102010706020507" pitchFamily="18" charset="2"/>
              </a:endParaRPr>
            </a:p>
          </p:txBody>
        </p:sp>
      </p:grpSp>
      <p:sp>
        <p:nvSpPr>
          <p:cNvPr id="22549" name="矩形 26"/>
          <p:cNvSpPr>
            <a:spLocks noChangeArrowheads="1"/>
          </p:cNvSpPr>
          <p:nvPr/>
        </p:nvSpPr>
        <p:spPr bwMode="auto">
          <a:xfrm>
            <a:off x="7423151" y="1098550"/>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pitchFamily="18" charset="0"/>
                <a:ea typeface="黑体" panose="02010609060101010101" pitchFamily="49" charset="-122"/>
              </a:rPr>
              <a:t>案例</a:t>
            </a:r>
            <a:r>
              <a:rPr kumimoji="0" lang="en-US" altLang="zh-CN" sz="1800">
                <a:solidFill>
                  <a:srgbClr val="2A2A39"/>
                </a:solidFill>
                <a:latin typeface="Times New Roman" panose="02020603050405020304" pitchFamily="18" charset="0"/>
                <a:ea typeface="黑体" panose="02010609060101010101" pitchFamily="49" charset="-122"/>
              </a:rPr>
              <a:t>3.a</a:t>
            </a:r>
            <a:endParaRPr kumimoji="0" lang="zh-CN" altLang="en-US" sz="1800">
              <a:solidFill>
                <a:srgbClr val="2A2A39"/>
              </a:solidFill>
              <a:latin typeface="Times New Roman" panose="02020603050405020304" pitchFamily="18" charset="0"/>
              <a:ea typeface="黑体" panose="02010609060101010101" pitchFamily="49" charset="-122"/>
            </a:endParaRPr>
          </a:p>
        </p:txBody>
      </p:sp>
      <p:sp>
        <p:nvSpPr>
          <p:cNvPr id="22550" name="矩形 27"/>
          <p:cNvSpPr>
            <a:spLocks noChangeArrowheads="1"/>
          </p:cNvSpPr>
          <p:nvPr/>
        </p:nvSpPr>
        <p:spPr bwMode="auto">
          <a:xfrm>
            <a:off x="1751014" y="3582989"/>
            <a:ext cx="955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pitchFamily="18" charset="0"/>
                <a:ea typeface="黑体" panose="02010609060101010101" pitchFamily="49" charset="-122"/>
              </a:rPr>
              <a:t>案例</a:t>
            </a:r>
            <a:r>
              <a:rPr kumimoji="0" lang="en-US" altLang="zh-CN" sz="1800">
                <a:solidFill>
                  <a:srgbClr val="2A2A39"/>
                </a:solidFill>
                <a:latin typeface="Times New Roman" panose="02020603050405020304" pitchFamily="18" charset="0"/>
                <a:ea typeface="黑体" panose="02010609060101010101" pitchFamily="49" charset="-122"/>
              </a:rPr>
              <a:t>3.b</a:t>
            </a:r>
            <a:endParaRPr kumimoji="0" lang="zh-CN" altLang="en-US" sz="1800">
              <a:solidFill>
                <a:srgbClr val="2A2A39"/>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5177"/>
                                        </p:tgtEl>
                                        <p:attrNameLst>
                                          <p:attrName>style.visibility</p:attrName>
                                        </p:attrNameLst>
                                      </p:cBhvr>
                                      <p:to>
                                        <p:strVal val="visible"/>
                                      </p:to>
                                    </p:set>
                                    <p:anim calcmode="lin" valueType="num">
                                      <p:cBhvr additive="base">
                                        <p:cTn id="7" dur="500" fill="hold"/>
                                        <p:tgtEl>
                                          <p:spTgt spid="475177"/>
                                        </p:tgtEl>
                                        <p:attrNameLst>
                                          <p:attrName>ppt_x</p:attrName>
                                        </p:attrNameLst>
                                      </p:cBhvr>
                                      <p:tavLst>
                                        <p:tav tm="0">
                                          <p:val>
                                            <p:strVal val="#ppt_x"/>
                                          </p:val>
                                        </p:tav>
                                        <p:tav tm="100000">
                                          <p:val>
                                            <p:strVal val="#ppt_x"/>
                                          </p:val>
                                        </p:tav>
                                      </p:tavLst>
                                    </p:anim>
                                    <p:anim calcmode="lin" valueType="num">
                                      <p:cBhvr additive="base">
                                        <p:cTn id="8" dur="500" fill="hold"/>
                                        <p:tgtEl>
                                          <p:spTgt spid="475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5178"/>
                                        </p:tgtEl>
                                        <p:attrNameLst>
                                          <p:attrName>style.visibility</p:attrName>
                                        </p:attrNameLst>
                                      </p:cBhvr>
                                      <p:to>
                                        <p:strVal val="visible"/>
                                      </p:to>
                                    </p:set>
                                    <p:anim calcmode="lin" valueType="num">
                                      <p:cBhvr additive="base">
                                        <p:cTn id="13" dur="500" fill="hold"/>
                                        <p:tgtEl>
                                          <p:spTgt spid="475178"/>
                                        </p:tgtEl>
                                        <p:attrNameLst>
                                          <p:attrName>ppt_x</p:attrName>
                                        </p:attrNameLst>
                                      </p:cBhvr>
                                      <p:tavLst>
                                        <p:tav tm="0">
                                          <p:val>
                                            <p:strVal val="#ppt_x"/>
                                          </p:val>
                                        </p:tav>
                                        <p:tav tm="100000">
                                          <p:val>
                                            <p:strVal val="#ppt_x"/>
                                          </p:val>
                                        </p:tav>
                                      </p:tavLst>
                                    </p:anim>
                                    <p:anim calcmode="lin" valueType="num">
                                      <p:cBhvr additive="base">
                                        <p:cTn id="14" dur="500" fill="hold"/>
                                        <p:tgtEl>
                                          <p:spTgt spid="47517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75184"/>
                                        </p:tgtEl>
                                        <p:attrNameLst>
                                          <p:attrName>style.visibility</p:attrName>
                                        </p:attrNameLst>
                                      </p:cBhvr>
                                      <p:to>
                                        <p:strVal val="visible"/>
                                      </p:to>
                                    </p:set>
                                    <p:anim calcmode="lin" valueType="num">
                                      <p:cBhvr additive="base">
                                        <p:cTn id="23" dur="500" fill="hold"/>
                                        <p:tgtEl>
                                          <p:spTgt spid="475184"/>
                                        </p:tgtEl>
                                        <p:attrNameLst>
                                          <p:attrName>ppt_x</p:attrName>
                                        </p:attrNameLst>
                                      </p:cBhvr>
                                      <p:tavLst>
                                        <p:tav tm="0">
                                          <p:val>
                                            <p:strVal val="#ppt_x"/>
                                          </p:val>
                                        </p:tav>
                                        <p:tav tm="100000">
                                          <p:val>
                                            <p:strVal val="#ppt_x"/>
                                          </p:val>
                                        </p:tav>
                                      </p:tavLst>
                                    </p:anim>
                                    <p:anim calcmode="lin" valueType="num">
                                      <p:cBhvr additive="base">
                                        <p:cTn id="24" dur="500" fill="hold"/>
                                        <p:tgtEl>
                                          <p:spTgt spid="475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77" grpId="0"/>
      <p:bldP spid="475178" grpId="0"/>
      <p:bldP spid="4751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64" name="AutoShape 4"/>
          <p:cNvSpPr>
            <a:spLocks noChangeArrowheads="1"/>
          </p:cNvSpPr>
          <p:nvPr/>
        </p:nvSpPr>
        <p:spPr bwMode="auto">
          <a:xfrm>
            <a:off x="1555751" y="1492251"/>
            <a:ext cx="1539875" cy="866775"/>
          </a:xfrm>
          <a:prstGeom prst="cloudCallout">
            <a:avLst>
              <a:gd name="adj1" fmla="val -44444"/>
              <a:gd name="adj2" fmla="val 6776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2" charset="0"/>
              </a:rPr>
              <a:t>联系集采用双线表示何义？</a:t>
            </a:r>
            <a:endParaRPr kumimoji="0" lang="zh-CN" altLang="en-US" sz="1400">
              <a:latin typeface="Tahoma" panose="020B0604030504040204" pitchFamily="2" charset="0"/>
            </a:endParaRPr>
          </a:p>
        </p:txBody>
      </p:sp>
      <p:sp>
        <p:nvSpPr>
          <p:cNvPr id="235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7A864E0-9855-491F-84EB-9E242C663C49}" type="slidenum">
              <a:rPr kumimoji="0" lang="zh-CN" altLang="en-US" sz="1400"/>
            </a:fld>
            <a:endParaRPr kumimoji="0" lang="en-US" altLang="zh-CN" sz="1400"/>
          </a:p>
        </p:txBody>
      </p:sp>
      <p:grpSp>
        <p:nvGrpSpPr>
          <p:cNvPr id="23555" name="Group 5"/>
          <p:cNvGrpSpPr/>
          <p:nvPr/>
        </p:nvGrpSpPr>
        <p:grpSpPr bwMode="auto">
          <a:xfrm>
            <a:off x="1917701" y="712788"/>
            <a:ext cx="7453313" cy="5999162"/>
            <a:chOff x="113" y="459"/>
            <a:chExt cx="4695" cy="3779"/>
          </a:xfrm>
        </p:grpSpPr>
        <p:pic>
          <p:nvPicPr>
            <p:cNvPr id="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 y="459"/>
              <a:ext cx="4695" cy="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8" name="Rectangle 5"/>
            <p:cNvSpPr>
              <a:spLocks noChangeArrowheads="1"/>
            </p:cNvSpPr>
            <p:nvPr/>
          </p:nvSpPr>
          <p:spPr bwMode="auto">
            <a:xfrm>
              <a:off x="3210" y="2931"/>
              <a:ext cx="56" cy="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600">
                <a:solidFill>
                  <a:schemeClr val="accent1"/>
                </a:solidFill>
                <a:latin typeface="Helvetica" panose="020B0604020202020204" pitchFamily="34" charset="0"/>
                <a:ea typeface="MS PGothic" panose="020B0600070205080204" pitchFamily="34" charset="-128"/>
              </a:endParaRPr>
            </a:p>
          </p:txBody>
        </p:sp>
        <p:sp>
          <p:nvSpPr>
            <p:cNvPr id="23589" name="Rectangle 8"/>
            <p:cNvSpPr>
              <a:spLocks noChangeArrowheads="1"/>
            </p:cNvSpPr>
            <p:nvPr/>
          </p:nvSpPr>
          <p:spPr bwMode="auto">
            <a:xfrm>
              <a:off x="2924" y="504"/>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部门</a:t>
              </a:r>
              <a:endParaRPr kumimoji="0" lang="zh-CN" altLang="en-US" sz="1200">
                <a:latin typeface="Tahoma" panose="020B0604030504040204" pitchFamily="2" charset="0"/>
              </a:endParaRPr>
            </a:p>
          </p:txBody>
        </p:sp>
        <p:sp>
          <p:nvSpPr>
            <p:cNvPr id="23590" name="Rectangle 9"/>
            <p:cNvSpPr>
              <a:spLocks noChangeArrowheads="1"/>
            </p:cNvSpPr>
            <p:nvPr/>
          </p:nvSpPr>
          <p:spPr bwMode="auto">
            <a:xfrm>
              <a:off x="1031" y="1366"/>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教师</a:t>
              </a:r>
              <a:endParaRPr kumimoji="0" lang="zh-CN" altLang="en-US" sz="1200">
                <a:latin typeface="Tahoma" panose="020B0604030504040204" pitchFamily="2" charset="0"/>
              </a:endParaRPr>
            </a:p>
          </p:txBody>
        </p:sp>
        <p:sp>
          <p:nvSpPr>
            <p:cNvPr id="23591" name="Rectangle 10"/>
            <p:cNvSpPr>
              <a:spLocks noChangeArrowheads="1"/>
            </p:cNvSpPr>
            <p:nvPr/>
          </p:nvSpPr>
          <p:spPr bwMode="auto">
            <a:xfrm>
              <a:off x="293" y="272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课程信息</a:t>
              </a:r>
              <a:endParaRPr kumimoji="0" lang="zh-CN" altLang="en-US" sz="1200">
                <a:latin typeface="Tahoma" panose="020B0604030504040204" pitchFamily="2" charset="0"/>
              </a:endParaRPr>
            </a:p>
          </p:txBody>
        </p:sp>
        <p:sp>
          <p:nvSpPr>
            <p:cNvPr id="23592" name="Rectangle 11"/>
            <p:cNvSpPr>
              <a:spLocks noChangeArrowheads="1"/>
            </p:cNvSpPr>
            <p:nvPr/>
          </p:nvSpPr>
          <p:spPr bwMode="auto">
            <a:xfrm>
              <a:off x="2462" y="263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开课安排</a:t>
              </a:r>
              <a:endParaRPr kumimoji="0" lang="zh-CN" altLang="en-US" sz="1200">
                <a:latin typeface="Tahoma" panose="020B0604030504040204" pitchFamily="2" charset="0"/>
              </a:endParaRPr>
            </a:p>
          </p:txBody>
        </p:sp>
        <p:sp>
          <p:nvSpPr>
            <p:cNvPr id="23593" name="Rectangle 12"/>
            <p:cNvSpPr>
              <a:spLocks noChangeArrowheads="1"/>
            </p:cNvSpPr>
            <p:nvPr/>
          </p:nvSpPr>
          <p:spPr bwMode="auto">
            <a:xfrm>
              <a:off x="2743" y="3723"/>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教室</a:t>
              </a:r>
              <a:endParaRPr kumimoji="0" lang="zh-CN" altLang="en-US" sz="1200">
                <a:latin typeface="Tahoma" panose="020B0604030504040204" pitchFamily="2" charset="0"/>
              </a:endParaRPr>
            </a:p>
          </p:txBody>
        </p:sp>
        <p:sp>
          <p:nvSpPr>
            <p:cNvPr id="23594" name="Rectangle 13"/>
            <p:cNvSpPr>
              <a:spLocks noChangeArrowheads="1"/>
            </p:cNvSpPr>
            <p:nvPr/>
          </p:nvSpPr>
          <p:spPr bwMode="auto">
            <a:xfrm>
              <a:off x="4357" y="272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开课时段</a:t>
              </a:r>
              <a:endParaRPr kumimoji="0" lang="zh-CN" altLang="en-US" sz="1200">
                <a:latin typeface="Tahoma" panose="020B0604030504040204" pitchFamily="2" charset="0"/>
              </a:endParaRPr>
            </a:p>
          </p:txBody>
        </p:sp>
        <p:sp>
          <p:nvSpPr>
            <p:cNvPr id="23595" name="Rectangle 14"/>
            <p:cNvSpPr>
              <a:spLocks noChangeArrowheads="1"/>
            </p:cNvSpPr>
            <p:nvPr/>
          </p:nvSpPr>
          <p:spPr bwMode="auto">
            <a:xfrm>
              <a:off x="4104" y="1366"/>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学生</a:t>
              </a:r>
              <a:endParaRPr kumimoji="0" lang="zh-CN" altLang="en-US" sz="1200">
                <a:latin typeface="Tahoma" panose="020B0604030504040204" pitchFamily="2" charset="0"/>
              </a:endParaRPr>
            </a:p>
          </p:txBody>
        </p:sp>
        <p:sp>
          <p:nvSpPr>
            <p:cNvPr id="23596" name="Rectangle 15"/>
            <p:cNvSpPr>
              <a:spLocks noChangeArrowheads="1"/>
            </p:cNvSpPr>
            <p:nvPr/>
          </p:nvSpPr>
          <p:spPr bwMode="auto">
            <a:xfrm>
              <a:off x="249" y="799"/>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开课部门</a:t>
              </a:r>
              <a:endParaRPr kumimoji="0" lang="zh-CN" altLang="en-US" sz="1200">
                <a:latin typeface="Tahoma" panose="020B0604030504040204" pitchFamily="2" charset="0"/>
              </a:endParaRPr>
            </a:p>
          </p:txBody>
        </p:sp>
        <p:sp>
          <p:nvSpPr>
            <p:cNvPr id="23597" name="Rectangle 16"/>
            <p:cNvSpPr>
              <a:spLocks noChangeArrowheads="1"/>
            </p:cNvSpPr>
            <p:nvPr/>
          </p:nvSpPr>
          <p:spPr bwMode="auto">
            <a:xfrm>
              <a:off x="1258" y="798"/>
              <a:ext cx="58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教师所在部门</a:t>
              </a:r>
              <a:endParaRPr kumimoji="0" lang="zh-CN" altLang="en-US" sz="1200">
                <a:latin typeface="Tahoma" panose="020B0604030504040204" pitchFamily="2" charset="0"/>
              </a:endParaRPr>
            </a:p>
          </p:txBody>
        </p:sp>
        <p:sp>
          <p:nvSpPr>
            <p:cNvPr id="23598" name="Rectangle 17"/>
            <p:cNvSpPr>
              <a:spLocks noChangeArrowheads="1"/>
            </p:cNvSpPr>
            <p:nvPr/>
          </p:nvSpPr>
          <p:spPr bwMode="auto">
            <a:xfrm>
              <a:off x="2492" y="136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指导教师</a:t>
              </a:r>
              <a:endParaRPr kumimoji="0" lang="zh-CN" altLang="en-US" sz="1200">
                <a:latin typeface="Tahoma" panose="020B0604030504040204" pitchFamily="2" charset="0"/>
              </a:endParaRPr>
            </a:p>
          </p:txBody>
        </p:sp>
        <p:sp>
          <p:nvSpPr>
            <p:cNvPr id="23599" name="Rectangle 18"/>
            <p:cNvSpPr>
              <a:spLocks noChangeArrowheads="1"/>
            </p:cNvSpPr>
            <p:nvPr/>
          </p:nvSpPr>
          <p:spPr bwMode="auto">
            <a:xfrm>
              <a:off x="3435" y="775"/>
              <a:ext cx="58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学生所属部门</a:t>
              </a:r>
              <a:endParaRPr kumimoji="0" lang="zh-CN" altLang="en-US" sz="1200">
                <a:latin typeface="Tahoma" panose="020B0604030504040204" pitchFamily="2" charset="0"/>
              </a:endParaRPr>
            </a:p>
          </p:txBody>
        </p:sp>
        <p:sp>
          <p:nvSpPr>
            <p:cNvPr id="23600" name="Rectangle 19"/>
            <p:cNvSpPr>
              <a:spLocks noChangeArrowheads="1"/>
            </p:cNvSpPr>
            <p:nvPr/>
          </p:nvSpPr>
          <p:spPr bwMode="auto">
            <a:xfrm>
              <a:off x="1449" y="2500"/>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承担教学</a:t>
              </a:r>
              <a:endParaRPr kumimoji="0" lang="zh-CN" altLang="en-US" sz="1200">
                <a:latin typeface="Tahoma" panose="020B0604030504040204" pitchFamily="2" charset="0"/>
              </a:endParaRPr>
            </a:p>
          </p:txBody>
        </p:sp>
        <p:sp>
          <p:nvSpPr>
            <p:cNvPr id="23601" name="Rectangle 20"/>
            <p:cNvSpPr>
              <a:spLocks noChangeArrowheads="1"/>
            </p:cNvSpPr>
            <p:nvPr/>
          </p:nvSpPr>
          <p:spPr bwMode="auto">
            <a:xfrm>
              <a:off x="1444" y="3271"/>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开课内容</a:t>
              </a:r>
              <a:endParaRPr kumimoji="0" lang="zh-CN" altLang="en-US" sz="1200">
                <a:latin typeface="Tahoma" panose="020B0604030504040204" pitchFamily="2" charset="0"/>
              </a:endParaRPr>
            </a:p>
          </p:txBody>
        </p:sp>
        <p:sp>
          <p:nvSpPr>
            <p:cNvPr id="23602" name="Rectangle 21"/>
            <p:cNvSpPr>
              <a:spLocks noChangeArrowheads="1"/>
            </p:cNvSpPr>
            <p:nvPr/>
          </p:nvSpPr>
          <p:spPr bwMode="auto">
            <a:xfrm>
              <a:off x="3462" y="3249"/>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开课时间</a:t>
              </a:r>
              <a:endParaRPr kumimoji="0" lang="zh-CN" altLang="en-US" sz="1200">
                <a:latin typeface="Tahoma" panose="020B0604030504040204" pitchFamily="2" charset="0"/>
              </a:endParaRPr>
            </a:p>
          </p:txBody>
        </p:sp>
        <p:sp>
          <p:nvSpPr>
            <p:cNvPr id="23603" name="Rectangle 22"/>
            <p:cNvSpPr>
              <a:spLocks noChangeArrowheads="1"/>
            </p:cNvSpPr>
            <p:nvPr/>
          </p:nvSpPr>
          <p:spPr bwMode="auto">
            <a:xfrm>
              <a:off x="3508" y="2478"/>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课程任务</a:t>
              </a:r>
              <a:endParaRPr kumimoji="0" lang="zh-CN" altLang="en-US" sz="1200">
                <a:latin typeface="Tahoma" panose="020B0604030504040204" pitchFamily="2" charset="0"/>
              </a:endParaRPr>
            </a:p>
          </p:txBody>
        </p:sp>
        <p:sp>
          <p:nvSpPr>
            <p:cNvPr id="23604" name="Rectangle 23"/>
            <p:cNvSpPr>
              <a:spLocks noChangeArrowheads="1"/>
            </p:cNvSpPr>
            <p:nvPr/>
          </p:nvSpPr>
          <p:spPr bwMode="auto">
            <a:xfrm>
              <a:off x="537" y="3565"/>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先修课程</a:t>
              </a:r>
              <a:endParaRPr kumimoji="0" lang="zh-CN" altLang="en-US" sz="1200">
                <a:latin typeface="Tahoma" panose="020B0604030504040204" pitchFamily="2" charset="0"/>
              </a:endParaRPr>
            </a:p>
          </p:txBody>
        </p:sp>
        <p:sp>
          <p:nvSpPr>
            <p:cNvPr id="23605" name="Rectangle 24"/>
            <p:cNvSpPr>
              <a:spLocks noChangeArrowheads="1"/>
            </p:cNvSpPr>
            <p:nvPr/>
          </p:nvSpPr>
          <p:spPr bwMode="auto">
            <a:xfrm>
              <a:off x="2946" y="345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latin typeface="Tahoma" panose="020B0604030504040204" pitchFamily="2" charset="0"/>
                </a:rPr>
                <a:t>开课地点</a:t>
              </a:r>
              <a:endParaRPr kumimoji="0" lang="zh-CN" altLang="en-US" sz="1200">
                <a:latin typeface="Tahoma" panose="020B0604030504040204" pitchFamily="2" charset="0"/>
              </a:endParaRPr>
            </a:p>
          </p:txBody>
        </p:sp>
      </p:grpSp>
      <p:sp>
        <p:nvSpPr>
          <p:cNvPr id="23556" name="Rectangle 4"/>
          <p:cNvSpPr>
            <a:spLocks noChangeArrowheads="1"/>
          </p:cNvSpPr>
          <p:nvPr/>
        </p:nvSpPr>
        <p:spPr bwMode="auto">
          <a:xfrm>
            <a:off x="1784350" y="0"/>
            <a:ext cx="77724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三 联系集的类型与弱实体集</a:t>
            </a:r>
            <a:endParaRPr kumimoji="0" lang="zh-CN" altLang="en-US">
              <a:solidFill>
                <a:schemeClr val="tx2"/>
              </a:solidFill>
              <a:latin typeface="黑体" panose="02010609060101010101" pitchFamily="49" charset="-122"/>
              <a:ea typeface="黑体" panose="02010609060101010101" pitchFamily="49" charset="-122"/>
            </a:endParaRPr>
          </a:p>
        </p:txBody>
      </p:sp>
      <p:sp>
        <p:nvSpPr>
          <p:cNvPr id="23557" name="AutoShape 4"/>
          <p:cNvSpPr>
            <a:spLocks noChangeArrowheads="1"/>
          </p:cNvSpPr>
          <p:nvPr/>
        </p:nvSpPr>
        <p:spPr bwMode="auto">
          <a:xfrm>
            <a:off x="8366125" y="1285875"/>
            <a:ext cx="2255838" cy="1068388"/>
          </a:xfrm>
          <a:prstGeom prst="cloudCallout">
            <a:avLst>
              <a:gd name="adj1" fmla="val 49634"/>
              <a:gd name="adj2" fmla="val 5884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联系集有哪几种常见类型</a:t>
            </a:r>
            <a:r>
              <a:rPr kumimoji="0" lang="en-US" altLang="zh-CN" sz="1600">
                <a:latin typeface="Tahoma" panose="020B0604030504040204" pitchFamily="2" charset="0"/>
              </a:rPr>
              <a:t>(</a:t>
            </a:r>
            <a:r>
              <a:rPr kumimoji="0" lang="zh-CN" altLang="en-US" sz="1600">
                <a:latin typeface="Tahoma" panose="020B0604030504040204" pitchFamily="2" charset="0"/>
              </a:rPr>
              <a:t>映射基数</a:t>
            </a:r>
            <a:r>
              <a:rPr kumimoji="0" lang="en-US" altLang="zh-CN" sz="1600">
                <a:latin typeface="Tahoma" panose="020B0604030504040204" pitchFamily="2" charset="0"/>
              </a:rPr>
              <a:t>)</a:t>
            </a:r>
            <a:r>
              <a:rPr kumimoji="0" lang="zh-CN" altLang="en-US" sz="1600">
                <a:latin typeface="Tahoma" panose="020B0604030504040204" pitchFamily="2" charset="0"/>
              </a:rPr>
              <a:t>？</a:t>
            </a:r>
            <a:endParaRPr kumimoji="0" lang="zh-CN" altLang="en-US" sz="1600">
              <a:latin typeface="Tahoma" panose="020B0604030504040204" pitchFamily="2" charset="0"/>
            </a:endParaRPr>
          </a:p>
        </p:txBody>
      </p:sp>
      <p:sp>
        <p:nvSpPr>
          <p:cNvPr id="23558" name="Rectangle 29"/>
          <p:cNvSpPr>
            <a:spLocks noChangeArrowheads="1"/>
          </p:cNvSpPr>
          <p:nvPr/>
        </p:nvSpPr>
        <p:spPr bwMode="auto">
          <a:xfrm>
            <a:off x="8755064" y="2574926"/>
            <a:ext cx="178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000">
                <a:latin typeface="Tahoma" panose="020B0604030504040204" pitchFamily="2" charset="0"/>
              </a:rPr>
              <a:t>(</a:t>
            </a:r>
            <a:r>
              <a:rPr kumimoji="0" lang="zh-CN" altLang="en-US" sz="2000">
                <a:latin typeface="Tahoma" panose="020B0604030504040204" pitchFamily="2" charset="0"/>
                <a:hlinkClick r:id="rId2" action="ppaction://hlinksldjump"/>
              </a:rPr>
              <a:t>示例及分析</a:t>
            </a:r>
            <a:r>
              <a:rPr kumimoji="0" lang="en-US" altLang="zh-CN" sz="2000">
                <a:latin typeface="Tahoma" panose="020B0604030504040204" pitchFamily="2" charset="0"/>
              </a:rPr>
              <a:t>)</a:t>
            </a:r>
            <a:endParaRPr kumimoji="0" lang="zh-CN" altLang="en-US" sz="2000">
              <a:latin typeface="Tahoma" panose="020B0604030504040204" pitchFamily="2" charset="0"/>
            </a:endParaRPr>
          </a:p>
        </p:txBody>
      </p:sp>
      <p:grpSp>
        <p:nvGrpSpPr>
          <p:cNvPr id="23559" name="Group 41"/>
          <p:cNvGrpSpPr/>
          <p:nvPr/>
        </p:nvGrpSpPr>
        <p:grpSpPr bwMode="auto">
          <a:xfrm>
            <a:off x="6369050" y="561975"/>
            <a:ext cx="2928938" cy="706438"/>
            <a:chOff x="2872" y="334"/>
            <a:chExt cx="1845" cy="445"/>
          </a:xfrm>
        </p:grpSpPr>
        <p:sp>
          <p:nvSpPr>
            <p:cNvPr id="23582" name="Rectangle 32"/>
            <p:cNvSpPr>
              <a:spLocks noChangeArrowheads="1"/>
            </p:cNvSpPr>
            <p:nvPr/>
          </p:nvSpPr>
          <p:spPr bwMode="auto">
            <a:xfrm>
              <a:off x="4122" y="415"/>
              <a:ext cx="592"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2" charset="0"/>
                </a:rPr>
                <a:t>   header </a:t>
              </a:r>
              <a:endParaRPr kumimoji="0" lang="en-US" altLang="zh-CN" sz="1000">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en-US" altLang="zh-CN" sz="1000" u="sng">
                  <a:solidFill>
                    <a:srgbClr val="0066FF"/>
                  </a:solidFill>
                  <a:latin typeface="Tahoma" panose="020B0604030504040204" pitchFamily="2" charset="0"/>
                </a:rPr>
                <a:t>name</a:t>
              </a:r>
              <a:endParaRPr kumimoji="0" lang="en-US" altLang="zh-CN" sz="1000" u="sng">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tel</a:t>
              </a:r>
              <a:endParaRPr kumimoji="0" lang="en-US" altLang="zh-CN" sz="1000">
                <a:solidFill>
                  <a:srgbClr val="0066FF"/>
                </a:solidFill>
                <a:latin typeface="Tahoma" panose="020B0604030504040204" pitchFamily="2" charset="0"/>
              </a:endParaRPr>
            </a:p>
          </p:txBody>
        </p:sp>
        <p:sp>
          <p:nvSpPr>
            <p:cNvPr id="23583" name="AutoShape 33"/>
            <p:cNvSpPr>
              <a:spLocks noChangeArrowheads="1"/>
            </p:cNvSpPr>
            <p:nvPr/>
          </p:nvSpPr>
          <p:spPr bwMode="auto">
            <a:xfrm>
              <a:off x="3243" y="334"/>
              <a:ext cx="598" cy="358"/>
            </a:xfrm>
            <a:prstGeom prst="diamond">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1000">
                  <a:solidFill>
                    <a:srgbClr val="0066FF"/>
                  </a:solidFill>
                  <a:latin typeface="Tahoma" panose="020B0604030504040204" pitchFamily="2" charset="0"/>
                </a:rPr>
                <a:t>dept_head</a:t>
              </a:r>
              <a:endParaRPr kumimoji="0" lang="en-US" altLang="zh-CN" sz="1000">
                <a:solidFill>
                  <a:srgbClr val="0066FF"/>
                </a:solidFill>
                <a:latin typeface="Tahoma" panose="020B0604030504040204" pitchFamily="2" charset="0"/>
              </a:endParaRPr>
            </a:p>
          </p:txBody>
        </p:sp>
        <p:sp>
          <p:nvSpPr>
            <p:cNvPr id="23584" name="Line 34"/>
            <p:cNvSpPr>
              <a:spLocks noChangeShapeType="1"/>
            </p:cNvSpPr>
            <p:nvPr/>
          </p:nvSpPr>
          <p:spPr bwMode="auto">
            <a:xfrm flipV="1">
              <a:off x="2872" y="511"/>
              <a:ext cx="375" cy="114"/>
            </a:xfrm>
            <a:prstGeom prst="line">
              <a:avLst/>
            </a:prstGeom>
            <a:noFill/>
            <a:ln w="19050">
              <a:solidFill>
                <a:srgbClr val="0066FF"/>
              </a:solidFill>
              <a:round/>
              <a:head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3585" name="Line 35"/>
            <p:cNvSpPr>
              <a:spLocks noChangeShapeType="1"/>
            </p:cNvSpPr>
            <p:nvPr/>
          </p:nvSpPr>
          <p:spPr bwMode="auto">
            <a:xfrm>
              <a:off x="3828" y="516"/>
              <a:ext cx="299" cy="0"/>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3" name="Line 40"/>
            <p:cNvSpPr>
              <a:spLocks noChangeShapeType="1"/>
            </p:cNvSpPr>
            <p:nvPr/>
          </p:nvSpPr>
          <p:spPr bwMode="auto">
            <a:xfrm>
              <a:off x="4114" y="538"/>
              <a:ext cx="603"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3586" name="AutoShape 4"/>
          <p:cNvSpPr>
            <a:spLocks noChangeArrowheads="1"/>
          </p:cNvSpPr>
          <p:nvPr/>
        </p:nvSpPr>
        <p:spPr bwMode="auto">
          <a:xfrm>
            <a:off x="5016501" y="3079750"/>
            <a:ext cx="1920875" cy="865188"/>
          </a:xfrm>
          <a:prstGeom prst="cloudCallout">
            <a:avLst>
              <a:gd name="adj1" fmla="val 49347"/>
              <a:gd name="adj2" fmla="val 6170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400">
                <a:latin typeface="Tahoma" panose="020B0604030504040204" pitchFamily="2" charset="0"/>
              </a:rPr>
              <a:t>实体集到联系集采用双线表示何义</a:t>
            </a:r>
            <a:r>
              <a:rPr kumimoji="0" lang="zh-CN" altLang="zh-CN" sz="1400">
                <a:latin typeface="Tahoma" panose="020B0604030504040204" pitchFamily="2" charset="0"/>
              </a:rPr>
              <a:t>?</a:t>
            </a:r>
            <a:endParaRPr kumimoji="0" lang="en-US" altLang="zh-CN" sz="1400">
              <a:latin typeface="Tahoma" panose="020B0604030504040204" pitchFamily="2" charset="0"/>
            </a:endParaRPr>
          </a:p>
        </p:txBody>
      </p:sp>
      <p:sp>
        <p:nvSpPr>
          <p:cNvPr id="23587" name="AutoShape 4"/>
          <p:cNvSpPr>
            <a:spLocks noChangeArrowheads="1"/>
          </p:cNvSpPr>
          <p:nvPr/>
        </p:nvSpPr>
        <p:spPr bwMode="auto">
          <a:xfrm>
            <a:off x="3175000" y="5667375"/>
            <a:ext cx="1879600" cy="954088"/>
          </a:xfrm>
          <a:prstGeom prst="cloudCallout">
            <a:avLst>
              <a:gd name="adj1" fmla="val -48486"/>
              <a:gd name="adj2" fmla="val 5832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如何解释实体集自身的联系？</a:t>
            </a:r>
            <a:endParaRPr kumimoji="0" lang="zh-CN" altLang="en-US" sz="1600">
              <a:latin typeface="Tahoma" panose="020B0604030504040204" pitchFamily="2" charset="0"/>
            </a:endParaRPr>
          </a:p>
        </p:txBody>
      </p:sp>
      <p:sp>
        <p:nvSpPr>
          <p:cNvPr id="478288" name="AutoShape 80">
            <a:hlinkClick r:id="rId3" action="ppaction://hlinksldjump" highlightClick="1"/>
          </p:cNvPr>
          <p:cNvSpPr>
            <a:spLocks noChangeArrowheads="1"/>
          </p:cNvSpPr>
          <p:nvPr/>
        </p:nvSpPr>
        <p:spPr bwMode="auto">
          <a:xfrm>
            <a:off x="10287000" y="6613525"/>
            <a:ext cx="223838" cy="171450"/>
          </a:xfrm>
          <a:prstGeom prst="actionButtonForwardNext">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478289" name="Rectangle 81"/>
          <p:cNvSpPr>
            <a:spLocks noChangeArrowheads="1"/>
          </p:cNvSpPr>
          <p:nvPr/>
        </p:nvSpPr>
        <p:spPr bwMode="auto">
          <a:xfrm>
            <a:off x="1619251" y="2571751"/>
            <a:ext cx="1209675" cy="172402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400">
                <a:solidFill>
                  <a:schemeClr val="tx2"/>
                </a:solidFill>
                <a:latin typeface="Tahoma" panose="020B0604030504040204" pitchFamily="2" charset="0"/>
              </a:rPr>
              <a:t>弱实体集特点</a:t>
            </a:r>
            <a:endParaRPr kumimoji="0" lang="zh-CN" altLang="en-US" sz="1400">
              <a:solidFill>
                <a:schemeClr val="tx2"/>
              </a:solidFill>
              <a:latin typeface="Tahoma" panose="020B0604030504040204" pitchFamily="2" charset="0"/>
            </a:endParaRPr>
          </a:p>
          <a:p>
            <a:pPr>
              <a:spcBef>
                <a:spcPct val="0"/>
              </a:spcBef>
              <a:buFontTx/>
              <a:buNone/>
            </a:pPr>
            <a:r>
              <a:rPr kumimoji="0" lang="en-US" altLang="zh-CN" sz="1400">
                <a:solidFill>
                  <a:schemeClr val="tx2"/>
                </a:solidFill>
                <a:latin typeface="Tahoma" panose="020B0604030504040204" pitchFamily="2" charset="0"/>
              </a:rPr>
              <a:t>1)</a:t>
            </a:r>
            <a:r>
              <a:rPr kumimoji="0" lang="zh-CN" altLang="en-US" sz="1400">
                <a:solidFill>
                  <a:schemeClr val="tx2"/>
                </a:solidFill>
                <a:latin typeface="Tahoma" panose="020B0604030504040204" pitchFamily="2" charset="0"/>
              </a:rPr>
              <a:t>没有键；</a:t>
            </a:r>
            <a:endParaRPr kumimoji="0" lang="zh-CN" altLang="en-US" sz="1400">
              <a:solidFill>
                <a:schemeClr val="tx2"/>
              </a:solidFill>
              <a:latin typeface="Tahoma" panose="020B0604030504040204" pitchFamily="2" charset="0"/>
            </a:endParaRPr>
          </a:p>
          <a:p>
            <a:pPr>
              <a:spcBef>
                <a:spcPct val="0"/>
              </a:spcBef>
              <a:buFontTx/>
              <a:buNone/>
            </a:pPr>
            <a:r>
              <a:rPr kumimoji="0" lang="en-US" altLang="zh-CN" sz="1400">
                <a:solidFill>
                  <a:schemeClr val="tx2"/>
                </a:solidFill>
                <a:latin typeface="Tahoma" panose="020B0604030504040204" pitchFamily="2" charset="0"/>
              </a:rPr>
              <a:t>2)</a:t>
            </a:r>
            <a:r>
              <a:rPr kumimoji="0" lang="zh-CN" altLang="en-US" sz="1400">
                <a:solidFill>
                  <a:schemeClr val="tx2"/>
                </a:solidFill>
                <a:latin typeface="Tahoma" panose="020B0604030504040204" pitchFamily="2" charset="0"/>
              </a:rPr>
              <a:t>存在依赖于</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  主实体集；</a:t>
            </a:r>
            <a:endParaRPr kumimoji="0" lang="zh-CN" altLang="en-US" sz="1400">
              <a:solidFill>
                <a:schemeClr val="tx2"/>
              </a:solidFill>
              <a:latin typeface="Tahoma" panose="020B0604030504040204" pitchFamily="2" charset="0"/>
            </a:endParaRPr>
          </a:p>
          <a:p>
            <a:pPr>
              <a:spcBef>
                <a:spcPct val="0"/>
              </a:spcBef>
              <a:buFontTx/>
              <a:buNone/>
            </a:pPr>
            <a:r>
              <a:rPr kumimoji="0" lang="en-US" altLang="zh-CN" sz="1400">
                <a:solidFill>
                  <a:schemeClr val="tx2"/>
                </a:solidFill>
                <a:latin typeface="Tahoma" panose="020B0604030504040204" pitchFamily="2" charset="0"/>
              </a:rPr>
              <a:t>3)</a:t>
            </a:r>
            <a:r>
              <a:rPr kumimoji="0" lang="zh-CN" altLang="en-US" sz="1400">
                <a:solidFill>
                  <a:schemeClr val="tx2"/>
                </a:solidFill>
                <a:latin typeface="Tahoma" panose="020B0604030504040204" pitchFamily="2" charset="0"/>
              </a:rPr>
              <a:t>键由主实体</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  集键和它的</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  </a:t>
            </a:r>
            <a:r>
              <a:rPr kumimoji="0" lang="zh-CN" altLang="en-US" sz="1400">
                <a:solidFill>
                  <a:srgbClr val="0066FF"/>
                </a:solidFill>
                <a:latin typeface="Tahoma" panose="020B0604030504040204" pitchFamily="2" charset="0"/>
              </a:rPr>
              <a:t>分辨符</a:t>
            </a:r>
            <a:r>
              <a:rPr kumimoji="0" lang="zh-CN" altLang="en-US" sz="1400">
                <a:solidFill>
                  <a:schemeClr val="tx2"/>
                </a:solidFill>
                <a:latin typeface="Tahoma" panose="020B0604030504040204" pitchFamily="2" charset="0"/>
              </a:rPr>
              <a:t>合并</a:t>
            </a:r>
            <a:endParaRPr kumimoji="0" lang="zh-CN" altLang="en-US" sz="1400">
              <a:solidFill>
                <a:schemeClr val="tx2"/>
              </a:solidFill>
              <a:latin typeface="Tahoma" panose="020B0604030504040204" pitchFamily="2" charset="0"/>
            </a:endParaRPr>
          </a:p>
          <a:p>
            <a:pPr>
              <a:spcBef>
                <a:spcPct val="0"/>
              </a:spcBef>
              <a:buFontTx/>
              <a:buNone/>
            </a:pPr>
            <a:r>
              <a:rPr kumimoji="0" lang="zh-CN" altLang="en-US" sz="1400">
                <a:solidFill>
                  <a:schemeClr val="tx2"/>
                </a:solidFill>
                <a:latin typeface="Tahoma" panose="020B0604030504040204" pitchFamily="2" charset="0"/>
              </a:rPr>
              <a:t>  构成。</a:t>
            </a:r>
            <a:endParaRPr kumimoji="0" lang="en-US" altLang="zh-CN" sz="1400">
              <a:solidFill>
                <a:schemeClr val="tx2"/>
              </a:solidFill>
              <a:latin typeface="Tahoma" panose="020B0604030504040204" pitchFamily="2" charset="0"/>
            </a:endParaRPr>
          </a:p>
        </p:txBody>
      </p:sp>
      <p:grpSp>
        <p:nvGrpSpPr>
          <p:cNvPr id="6" name="组 5"/>
          <p:cNvGrpSpPr/>
          <p:nvPr/>
        </p:nvGrpSpPr>
        <p:grpSpPr bwMode="auto">
          <a:xfrm>
            <a:off x="7037388" y="5449889"/>
            <a:ext cx="3175000" cy="1012825"/>
            <a:chOff x="5513985" y="5449888"/>
            <a:chExt cx="3173582" cy="1012830"/>
          </a:xfrm>
        </p:grpSpPr>
        <p:grpSp>
          <p:nvGrpSpPr>
            <p:cNvPr id="23566" name="组 1"/>
            <p:cNvGrpSpPr/>
            <p:nvPr/>
          </p:nvGrpSpPr>
          <p:grpSpPr bwMode="auto">
            <a:xfrm>
              <a:off x="5513985" y="5546725"/>
              <a:ext cx="3063279" cy="915993"/>
              <a:chOff x="5593360" y="5546725"/>
              <a:chExt cx="3063279" cy="915993"/>
            </a:xfrm>
          </p:grpSpPr>
          <p:sp>
            <p:nvSpPr>
              <p:cNvPr id="23568" name="Rectangle 37"/>
              <p:cNvSpPr>
                <a:spLocks noChangeArrowheads="1"/>
              </p:cNvSpPr>
              <p:nvPr/>
            </p:nvSpPr>
            <p:spPr bwMode="auto">
              <a:xfrm>
                <a:off x="5593360" y="5546725"/>
                <a:ext cx="1846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2" charset="0"/>
                  </a:rPr>
                  <a:t>该联系又表示何意？</a:t>
                </a:r>
                <a:endParaRPr kumimoji="0" lang="zh-CN" altLang="en-US" sz="1600">
                  <a:solidFill>
                    <a:srgbClr val="0066FF"/>
                  </a:solidFill>
                  <a:latin typeface="Tahoma" panose="020B0604030504040204" pitchFamily="2" charset="0"/>
                </a:endParaRPr>
              </a:p>
            </p:txBody>
          </p:sp>
          <p:grpSp>
            <p:nvGrpSpPr>
              <p:cNvPr id="23569" name="Group 79"/>
              <p:cNvGrpSpPr/>
              <p:nvPr/>
            </p:nvGrpSpPr>
            <p:grpSpPr bwMode="auto">
              <a:xfrm>
                <a:off x="5699126" y="5826130"/>
                <a:ext cx="2957513" cy="636588"/>
                <a:chOff x="50" y="3830"/>
                <a:chExt cx="1863" cy="401"/>
              </a:xfrm>
            </p:grpSpPr>
            <p:sp>
              <p:nvSpPr>
                <p:cNvPr id="23572" name="AutoShape 74"/>
                <p:cNvSpPr>
                  <a:spLocks noChangeArrowheads="1"/>
                </p:cNvSpPr>
                <p:nvPr/>
              </p:nvSpPr>
              <p:spPr bwMode="auto">
                <a:xfrm>
                  <a:off x="703" y="3830"/>
                  <a:ext cx="685" cy="401"/>
                </a:xfrm>
                <a:prstGeom prst="diamond">
                  <a:avLst/>
                </a:prstGeom>
                <a:noFill/>
                <a:ln w="12700">
                  <a:solidFill>
                    <a:srgbClr val="0066FF"/>
                  </a:solidFill>
                  <a:miter lim="800000"/>
                </a:ln>
              </p:spPr>
              <p:txBody>
                <a:bodyPr wrap="none" lIns="0" tIns="0" rIns="0" bIns="0" anchor="ctr"/>
                <a:lstStyle/>
                <a:p>
                  <a:pPr algn="ctr">
                    <a:defRPr/>
                  </a:pPr>
                  <a:endParaRPr lang="zh-CN" altLang="en-US" sz="1050">
                    <a:solidFill>
                      <a:srgbClr val="0066FF"/>
                    </a:solidFill>
                    <a:latin typeface="Tahoma" panose="020B0604030504040204" pitchFamily="2" charset="0"/>
                    <a:ea typeface="宋体" panose="02010600030101010101" pitchFamily="2" charset="-122"/>
                    <a:cs typeface="宋体" panose="02010600030101010101" pitchFamily="2" charset="-122"/>
                  </a:endParaRPr>
                </a:p>
              </p:txBody>
            </p:sp>
            <p:grpSp>
              <p:nvGrpSpPr>
                <p:cNvPr id="23571" name="Group 77"/>
                <p:cNvGrpSpPr/>
                <p:nvPr/>
              </p:nvGrpSpPr>
              <p:grpSpPr bwMode="auto">
                <a:xfrm>
                  <a:off x="50" y="3863"/>
                  <a:ext cx="1863" cy="366"/>
                  <a:chOff x="50" y="3863"/>
                  <a:chExt cx="1863" cy="366"/>
                </a:xfrm>
              </p:grpSpPr>
              <p:sp>
                <p:nvSpPr>
                  <p:cNvPr id="23574" name="AutoShape 62"/>
                  <p:cNvSpPr>
                    <a:spLocks noChangeArrowheads="1"/>
                  </p:cNvSpPr>
                  <p:nvPr/>
                </p:nvSpPr>
                <p:spPr bwMode="auto">
                  <a:xfrm>
                    <a:off x="763" y="3872"/>
                    <a:ext cx="560" cy="315"/>
                  </a:xfrm>
                  <a:prstGeom prst="diamond">
                    <a:avLst/>
                  </a:prstGeom>
                  <a:noFill/>
                  <a:ln w="12700">
                    <a:solidFill>
                      <a:srgbClr val="0066FF"/>
                    </a:solidFill>
                    <a:miter lim="800000"/>
                  </a:ln>
                </p:spPr>
                <p:txBody>
                  <a:bodyPr wrap="none" lIns="0" tIns="0" rIns="0" bIns="0"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1000">
                        <a:solidFill>
                          <a:srgbClr val="0066FF"/>
                        </a:solidFill>
                      </a:rPr>
                      <a:t>下属部门</a:t>
                    </a:r>
                    <a:endParaRPr lang="zh-CN" altLang="en-US" sz="1000">
                      <a:solidFill>
                        <a:srgbClr val="0066FF"/>
                      </a:solidFill>
                    </a:endParaRPr>
                  </a:p>
                </p:txBody>
              </p:sp>
              <p:sp>
                <p:nvSpPr>
                  <p:cNvPr id="23573" name="Line 64"/>
                  <p:cNvSpPr>
                    <a:spLocks noChangeShapeType="1"/>
                  </p:cNvSpPr>
                  <p:nvPr/>
                </p:nvSpPr>
                <p:spPr bwMode="auto">
                  <a:xfrm flipV="1">
                    <a:off x="1376" y="4031"/>
                    <a:ext cx="168" cy="1"/>
                  </a:xfrm>
                  <a:prstGeom prst="line">
                    <a:avLst/>
                  </a:prstGeom>
                  <a:noFill/>
                  <a:ln w="12700">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nvGrpSpPr>
                  <p:cNvPr id="4" name="Group 71"/>
                  <p:cNvGrpSpPr/>
                  <p:nvPr/>
                </p:nvGrpSpPr>
                <p:grpSpPr bwMode="auto">
                  <a:xfrm>
                    <a:off x="1541" y="3865"/>
                    <a:ext cx="372" cy="364"/>
                    <a:chOff x="1591" y="3885"/>
                    <a:chExt cx="372" cy="364"/>
                  </a:xfrm>
                </p:grpSpPr>
                <p:sp>
                  <p:nvSpPr>
                    <p:cNvPr id="23580" name="Rectangle 61"/>
                    <p:cNvSpPr>
                      <a:spLocks noChangeArrowheads="1"/>
                    </p:cNvSpPr>
                    <p:nvPr/>
                  </p:nvSpPr>
                  <p:spPr bwMode="auto">
                    <a:xfrm>
                      <a:off x="1599" y="3885"/>
                      <a:ext cx="364"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电影厂 </a:t>
                      </a:r>
                      <a:endParaRPr kumimoji="0" lang="zh-CN" altLang="en-US" sz="1000">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u="sng">
                          <a:solidFill>
                            <a:srgbClr val="0066FF"/>
                          </a:solidFill>
                          <a:latin typeface="Tahoma" panose="020B0604030504040204" pitchFamily="2" charset="0"/>
                        </a:rPr>
                        <a:t>厂名</a:t>
                      </a:r>
                      <a:endParaRPr kumimoji="0" lang="zh-CN" altLang="en-US" sz="1000" u="sng">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厂长</a:t>
                      </a:r>
                      <a:endParaRPr kumimoji="0" lang="zh-CN" altLang="en-US" sz="1000">
                        <a:solidFill>
                          <a:srgbClr val="0066FF"/>
                        </a:solidFill>
                        <a:latin typeface="Tahoma" panose="020B0604030504040204" pitchFamily="2" charset="0"/>
                      </a:endParaRPr>
                    </a:p>
                  </p:txBody>
                </p:sp>
                <p:sp>
                  <p:nvSpPr>
                    <p:cNvPr id="23581" name="Line 65"/>
                    <p:cNvSpPr>
                      <a:spLocks noChangeShapeType="1"/>
                    </p:cNvSpPr>
                    <p:nvPr/>
                  </p:nvSpPr>
                  <p:spPr bwMode="auto">
                    <a:xfrm>
                      <a:off x="1591" y="4018"/>
                      <a:ext cx="369"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3575" name="Group 70"/>
                  <p:cNvGrpSpPr/>
                  <p:nvPr/>
                </p:nvGrpSpPr>
                <p:grpSpPr bwMode="auto">
                  <a:xfrm>
                    <a:off x="50" y="3863"/>
                    <a:ext cx="424" cy="364"/>
                    <a:chOff x="90" y="3883"/>
                    <a:chExt cx="424" cy="364"/>
                  </a:xfrm>
                </p:grpSpPr>
                <p:sp>
                  <p:nvSpPr>
                    <p:cNvPr id="23578" name="Rectangle 68"/>
                    <p:cNvSpPr>
                      <a:spLocks noChangeArrowheads="1"/>
                    </p:cNvSpPr>
                    <p:nvPr/>
                  </p:nvSpPr>
                  <p:spPr bwMode="auto">
                    <a:xfrm>
                      <a:off x="90" y="3883"/>
                      <a:ext cx="421" cy="364"/>
                    </a:xfrm>
                    <a:prstGeom prst="rect">
                      <a:avLst/>
                    </a:prstGeom>
                    <a:noFill/>
                    <a:ln w="190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摄制组 </a:t>
                      </a:r>
                      <a:endParaRPr kumimoji="0" lang="zh-CN" altLang="en-US" sz="1000">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u="sng">
                          <a:solidFill>
                            <a:srgbClr val="0066FF"/>
                          </a:solidFill>
                          <a:latin typeface="Tahoma" panose="020B0604030504040204" pitchFamily="2" charset="0"/>
                        </a:rPr>
                        <a:t>组编号</a:t>
                      </a:r>
                      <a:endParaRPr kumimoji="0" lang="zh-CN" altLang="en-US" sz="1000" u="sng">
                        <a:solidFill>
                          <a:srgbClr val="0066FF"/>
                        </a:solidFill>
                        <a:latin typeface="Tahoma" panose="020B0604030504040204" pitchFamily="2" charset="0"/>
                      </a:endParaRPr>
                    </a:p>
                    <a:p>
                      <a:pPr>
                        <a:buFontTx/>
                        <a:buNone/>
                      </a:pPr>
                      <a:r>
                        <a:rPr kumimoji="0" lang="en-US" altLang="zh-CN" sz="1000">
                          <a:solidFill>
                            <a:srgbClr val="0066FF"/>
                          </a:solidFill>
                          <a:latin typeface="Tahoma" panose="020B0604030504040204" pitchFamily="2" charset="0"/>
                        </a:rPr>
                        <a:t>  </a:t>
                      </a:r>
                      <a:r>
                        <a:rPr kumimoji="0" lang="zh-CN" altLang="en-US" sz="1000">
                          <a:solidFill>
                            <a:srgbClr val="0066FF"/>
                          </a:solidFill>
                          <a:latin typeface="Tahoma" panose="020B0604030504040204" pitchFamily="2" charset="0"/>
                        </a:rPr>
                        <a:t>组长</a:t>
                      </a:r>
                      <a:endParaRPr kumimoji="0" lang="zh-CN" altLang="en-US" sz="1000">
                        <a:solidFill>
                          <a:srgbClr val="0066FF"/>
                        </a:solidFill>
                        <a:latin typeface="Tahoma" panose="020B0604030504040204" pitchFamily="2" charset="0"/>
                      </a:endParaRPr>
                    </a:p>
                  </p:txBody>
                </p:sp>
                <p:sp>
                  <p:nvSpPr>
                    <p:cNvPr id="23579" name="Line 69"/>
                    <p:cNvSpPr>
                      <a:spLocks noChangeShapeType="1"/>
                    </p:cNvSpPr>
                    <p:nvPr/>
                  </p:nvSpPr>
                  <p:spPr bwMode="auto">
                    <a:xfrm flipV="1">
                      <a:off x="155" y="4006"/>
                      <a:ext cx="359" cy="5"/>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3576" name="Line 75"/>
                  <p:cNvSpPr>
                    <a:spLocks noChangeShapeType="1"/>
                  </p:cNvSpPr>
                  <p:nvPr/>
                </p:nvSpPr>
                <p:spPr bwMode="auto">
                  <a:xfrm flipV="1">
                    <a:off x="483" y="4047"/>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3577" name="Line 76"/>
                  <p:cNvSpPr>
                    <a:spLocks noChangeShapeType="1"/>
                  </p:cNvSpPr>
                  <p:nvPr/>
                </p:nvSpPr>
                <p:spPr bwMode="auto">
                  <a:xfrm flipV="1">
                    <a:off x="483" y="4009"/>
                    <a:ext cx="244" cy="1"/>
                  </a:xfrm>
                  <a:prstGeom prst="line">
                    <a:avLst/>
                  </a:prstGeom>
                  <a:noFill/>
                  <a:ln w="12700">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grpSp>
        <p:sp>
          <p:nvSpPr>
            <p:cNvPr id="23567" name="矩形 66"/>
            <p:cNvSpPr>
              <a:spLocks noChangeArrowheads="1"/>
            </p:cNvSpPr>
            <p:nvPr/>
          </p:nvSpPr>
          <p:spPr bwMode="auto">
            <a:xfrm>
              <a:off x="7847835" y="5449888"/>
              <a:ext cx="839732"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pitchFamily="18" charset="0"/>
                  <a:ea typeface="黑体" panose="02010609060101010101" pitchFamily="49" charset="-122"/>
                </a:rPr>
                <a:t>案例</a:t>
              </a:r>
              <a:r>
                <a:rPr kumimoji="0" lang="zh-CN" altLang="zh-CN" sz="1600">
                  <a:solidFill>
                    <a:srgbClr val="2A2A39"/>
                  </a:solidFill>
                  <a:latin typeface="Times New Roman" panose="02020603050405020304" pitchFamily="18" charset="0"/>
                  <a:ea typeface="黑体" panose="02010609060101010101" pitchFamily="49" charset="-122"/>
                </a:rPr>
                <a:t>4</a:t>
              </a:r>
              <a:r>
                <a:rPr kumimoji="0" lang="en-US" altLang="zh-CN" sz="1600">
                  <a:solidFill>
                    <a:srgbClr val="2A2A39"/>
                  </a:solidFill>
                  <a:latin typeface="Times New Roman" panose="02020603050405020304" pitchFamily="18" charset="0"/>
                  <a:ea typeface="黑体" panose="02010609060101010101" pitchFamily="49" charset="-122"/>
                </a:rPr>
                <a:t>.c</a:t>
              </a:r>
              <a:endParaRPr kumimoji="0" lang="zh-CN" altLang="en-US" sz="1600">
                <a:solidFill>
                  <a:srgbClr val="2A2A39"/>
                </a:solidFill>
                <a:latin typeface="Times New Roman" panose="02020603050405020304" pitchFamily="18" charset="0"/>
                <a:ea typeface="黑体" panose="02010609060101010101" pitchFamily="49" charset="-122"/>
              </a:endParaRPr>
            </a:p>
          </p:txBody>
        </p:sp>
      </p:grpSp>
      <p:sp>
        <p:nvSpPr>
          <p:cNvPr id="23565" name="矩形 32"/>
          <p:cNvSpPr>
            <a:spLocks noChangeArrowheads="1"/>
          </p:cNvSpPr>
          <p:nvPr/>
        </p:nvSpPr>
        <p:spPr bwMode="auto">
          <a:xfrm>
            <a:off x="9355138" y="3298825"/>
            <a:ext cx="13128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pitchFamily="18" charset="0"/>
                <a:ea typeface="黑体" panose="02010609060101010101" pitchFamily="49" charset="-122"/>
              </a:rPr>
              <a:t>案例</a:t>
            </a:r>
            <a:r>
              <a:rPr kumimoji="0" lang="zh-CN" altLang="zh-CN" sz="1600">
                <a:solidFill>
                  <a:srgbClr val="2A2A39"/>
                </a:solidFill>
                <a:latin typeface="Times New Roman" panose="02020603050405020304" pitchFamily="18" charset="0"/>
                <a:ea typeface="黑体" panose="02010609060101010101" pitchFamily="49" charset="-122"/>
              </a:rPr>
              <a:t>2</a:t>
            </a:r>
            <a:r>
              <a:rPr kumimoji="0" lang="en-US" altLang="zh-CN" sz="1600">
                <a:solidFill>
                  <a:srgbClr val="2A2A39"/>
                </a:solidFill>
                <a:latin typeface="Times New Roman" panose="02020603050405020304" pitchFamily="18" charset="0"/>
                <a:ea typeface="黑体" panose="02010609060101010101" pitchFamily="49" charset="-122"/>
              </a:rPr>
              <a:t>:</a:t>
            </a:r>
            <a:endParaRPr kumimoji="0" lang="en-US" altLang="zh-CN" sz="1600">
              <a:solidFill>
                <a:srgbClr val="2A2A39"/>
              </a:solidFill>
              <a:latin typeface="Times New Roman" panose="02020603050405020304" pitchFamily="18" charset="0"/>
              <a:ea typeface="黑体" panose="02010609060101010101" pitchFamily="49" charset="-122"/>
            </a:endParaRPr>
          </a:p>
          <a:p>
            <a:pPr algn="ctr">
              <a:spcBef>
                <a:spcPct val="5000"/>
              </a:spcBef>
              <a:buFontTx/>
              <a:buNone/>
            </a:pPr>
            <a:r>
              <a:rPr kumimoji="0" lang="zh-CN" altLang="en-US" sz="1600">
                <a:solidFill>
                  <a:srgbClr val="2A2A39"/>
                </a:solidFill>
                <a:latin typeface="黑体" panose="02010609060101010101" pitchFamily="49" charset="-122"/>
                <a:ea typeface="黑体" panose="02010609060101010101" pitchFamily="49" charset="-122"/>
              </a:rPr>
              <a:t>大学的</a:t>
            </a:r>
            <a:r>
              <a:rPr kumimoji="0" lang="en-US" altLang="zh-CN" sz="1600">
                <a:solidFill>
                  <a:srgbClr val="2A2A39"/>
                </a:solidFill>
                <a:latin typeface="黑体" panose="02010609060101010101" pitchFamily="49" charset="-122"/>
                <a:ea typeface="黑体" panose="02010609060101010101" pitchFamily="49" charset="-122"/>
              </a:rPr>
              <a:t>E-R</a:t>
            </a:r>
            <a:r>
              <a:rPr kumimoji="0" lang="zh-CN" altLang="en-US" sz="1600">
                <a:solidFill>
                  <a:srgbClr val="2A2A39"/>
                </a:solidFill>
                <a:latin typeface="黑体" panose="02010609060101010101" pitchFamily="49" charset="-122"/>
                <a:ea typeface="黑体" panose="02010609060101010101" pitchFamily="49" charset="-122"/>
              </a:rPr>
              <a:t>图</a:t>
            </a:r>
            <a:endParaRPr kumimoji="0" lang="en-US" altLang="zh-CN" sz="1600">
              <a:solidFill>
                <a:srgbClr val="2A2A3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blinds(horizontal)">
                                      <p:cBhvr>
                                        <p:cTn id="7" dur="500"/>
                                        <p:tgtEl>
                                          <p:spTgt spid="23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86"/>
                                        </p:tgtEl>
                                        <p:attrNameLst>
                                          <p:attrName>style.visibility</p:attrName>
                                        </p:attrNameLst>
                                      </p:cBhvr>
                                      <p:to>
                                        <p:strVal val="visible"/>
                                      </p:to>
                                    </p:set>
                                    <p:animEffect transition="in" filter="blinds(horizontal)">
                                      <p:cBhvr>
                                        <p:cTn id="12" dur="500"/>
                                        <p:tgtEl>
                                          <p:spTgt spid="235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8264"/>
                                        </p:tgtEl>
                                        <p:attrNameLst>
                                          <p:attrName>style.visibility</p:attrName>
                                        </p:attrNameLst>
                                      </p:cBhvr>
                                      <p:to>
                                        <p:strVal val="visible"/>
                                      </p:to>
                                    </p:set>
                                    <p:animEffect transition="in" filter="blinds(horizontal)">
                                      <p:cBhvr>
                                        <p:cTn id="17" dur="500"/>
                                        <p:tgtEl>
                                          <p:spTgt spid="478264"/>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8289"/>
                                        </p:tgtEl>
                                        <p:attrNameLst>
                                          <p:attrName>style.visibility</p:attrName>
                                        </p:attrNameLst>
                                      </p:cBhvr>
                                      <p:to>
                                        <p:strVal val="visible"/>
                                      </p:to>
                                    </p:set>
                                    <p:animEffect transition="in" filter="blinds(horizontal)">
                                      <p:cBhvr>
                                        <p:cTn id="25" dur="500"/>
                                        <p:tgtEl>
                                          <p:spTgt spid="47828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78288"/>
                                        </p:tgtEl>
                                        <p:attrNameLst>
                                          <p:attrName>style.visibility</p:attrName>
                                        </p:attrNameLst>
                                      </p:cBhvr>
                                      <p:to>
                                        <p:strVal val="visible"/>
                                      </p:to>
                                    </p:set>
                                    <p:animEffect transition="in" filter="blinds(horizontal)">
                                      <p:cBhvr>
                                        <p:cTn id="30" dur="500"/>
                                        <p:tgtEl>
                                          <p:spTgt spid="478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4" grpId="0" animBg="1"/>
      <p:bldP spid="23586" grpId="0" animBg="1"/>
      <p:bldP spid="23587" grpId="0" animBg="1"/>
      <p:bldP spid="478288" grpId="0" animBg="1"/>
      <p:bldP spid="4782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C8A71F5F-7915-4998-87D5-F81B7774C540}" type="slidenum">
              <a:rPr kumimoji="0" lang="zh-CN" altLang="en-US" sz="1400"/>
            </a:fld>
            <a:endParaRPr kumimoji="0" lang="en-US" altLang="zh-CN" sz="1400"/>
          </a:p>
        </p:txBody>
      </p:sp>
      <p:sp>
        <p:nvSpPr>
          <p:cNvPr id="24578" name="Rectangle 2"/>
          <p:cNvSpPr>
            <a:spLocks noGrp="1" noChangeArrowheads="1"/>
          </p:cNvSpPr>
          <p:nvPr>
            <p:ph type="title"/>
          </p:nvPr>
        </p:nvSpPr>
        <p:spPr>
          <a:xfrm>
            <a:off x="1541464" y="965200"/>
            <a:ext cx="3984625" cy="833438"/>
          </a:xfrm>
        </p:spPr>
        <p:txBody>
          <a:bodyPr/>
          <a:lstStyle/>
          <a:p>
            <a:r>
              <a:rPr lang="zh-CN" altLang="en-US" sz="2400" b="1">
                <a:latin typeface="黑体" panose="02010609060101010101" pitchFamily="49" charset="-122"/>
                <a:ea typeface="黑体" panose="02010609060101010101" pitchFamily="49" charset="-122"/>
              </a:rPr>
              <a:t>常见联系集类型</a:t>
            </a:r>
            <a:br>
              <a:rPr lang="en-US" altLang="zh-CN" sz="2400" b="1">
                <a:latin typeface="黑体" panose="02010609060101010101" pitchFamily="49" charset="-122"/>
                <a:ea typeface="黑体" panose="02010609060101010101" pitchFamily="49" charset="-122"/>
              </a:rPr>
            </a:b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映射基数)示例</a:t>
            </a:r>
            <a:r>
              <a:rPr lang="en-US" altLang="zh-CN" sz="2400" b="1">
                <a:latin typeface="黑体" panose="02010609060101010101" pitchFamily="49" charset="-122"/>
                <a:ea typeface="黑体" panose="02010609060101010101" pitchFamily="49" charset="-122"/>
              </a:rPr>
              <a:t> </a:t>
            </a:r>
            <a:endParaRPr lang="zh-CN" altLang="en-US" sz="2400" b="1">
              <a:latin typeface="黑体" panose="02010609060101010101" pitchFamily="49" charset="-122"/>
              <a:ea typeface="黑体" panose="02010609060101010101" pitchFamily="49" charset="-122"/>
            </a:endParaRPr>
          </a:p>
        </p:txBody>
      </p:sp>
      <p:pic>
        <p:nvPicPr>
          <p:cNvPr id="24579" name="Picture 7" descr="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7025" y="982664"/>
            <a:ext cx="4751388"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7"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3586163"/>
            <a:ext cx="4679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11"/>
          <p:cNvSpPr>
            <a:spLocks noChangeArrowheads="1"/>
          </p:cNvSpPr>
          <p:nvPr/>
        </p:nvSpPr>
        <p:spPr bwMode="auto">
          <a:xfrm>
            <a:off x="2776538" y="57150"/>
            <a:ext cx="7772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400">
                <a:solidFill>
                  <a:schemeClr val="tx2"/>
                </a:solidFill>
                <a:latin typeface="黑体" panose="02010609060101010101" pitchFamily="49" charset="-122"/>
                <a:ea typeface="黑体" panose="02010609060101010101" pitchFamily="49" charset="-122"/>
              </a:rPr>
              <a:t>三 联系集类型与弱实体</a:t>
            </a:r>
            <a:endParaRPr kumimoji="0" lang="zh-CN" altLang="en-US" sz="2400">
              <a:solidFill>
                <a:schemeClr val="tx2"/>
              </a:solidFill>
              <a:latin typeface="黑体" panose="02010609060101010101" pitchFamily="49" charset="-122"/>
              <a:ea typeface="黑体" panose="02010609060101010101" pitchFamily="49" charset="-122"/>
            </a:endParaRPr>
          </a:p>
        </p:txBody>
      </p:sp>
      <p:grpSp>
        <p:nvGrpSpPr>
          <p:cNvPr id="2" name="Group 46"/>
          <p:cNvGrpSpPr/>
          <p:nvPr/>
        </p:nvGrpSpPr>
        <p:grpSpPr bwMode="auto">
          <a:xfrm>
            <a:off x="5694364" y="2638426"/>
            <a:ext cx="4340225" cy="3624263"/>
            <a:chOff x="2627" y="1662"/>
            <a:chExt cx="2734" cy="2283"/>
          </a:xfrm>
        </p:grpSpPr>
        <p:sp>
          <p:nvSpPr>
            <p:cNvPr id="24604" name="Text Box 3"/>
            <p:cNvSpPr txBox="1">
              <a:spLocks noChangeArrowheads="1"/>
            </p:cNvSpPr>
            <p:nvPr/>
          </p:nvSpPr>
          <p:spPr bwMode="auto">
            <a:xfrm>
              <a:off x="2672" y="1662"/>
              <a:ext cx="8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a:solidFill>
                    <a:schemeClr val="tx2"/>
                  </a:solidFill>
                  <a:latin typeface="Times New Roman" panose="02020603050405020304" pitchFamily="18" charset="0"/>
                  <a:ea typeface="MS PGothic" panose="020B0600070205080204" pitchFamily="34" charset="-128"/>
                </a:rPr>
                <a:t>一对一</a:t>
              </a:r>
              <a:r>
                <a:rPr kumimoji="0" lang="en-US" altLang="zh-CN" sz="1400">
                  <a:solidFill>
                    <a:schemeClr val="tx2"/>
                  </a:solidFill>
                  <a:latin typeface="Times New Roman" panose="02020603050405020304" pitchFamily="18" charset="0"/>
                  <a:ea typeface="MS PGothic" panose="020B0600070205080204" pitchFamily="34" charset="-128"/>
                </a:rPr>
                <a:t>(1:1)</a:t>
              </a:r>
              <a:endParaRPr kumimoji="0" lang="en-US" altLang="zh-CN" sz="1400">
                <a:solidFill>
                  <a:schemeClr val="tx2"/>
                </a:solidFill>
                <a:latin typeface="Times New Roman" panose="02020603050405020304" pitchFamily="18" charset="0"/>
                <a:ea typeface="MS PGothic" panose="020B0600070205080204" pitchFamily="34" charset="-128"/>
              </a:endParaRPr>
            </a:p>
          </p:txBody>
        </p:sp>
        <p:sp>
          <p:nvSpPr>
            <p:cNvPr id="24605" name="Text Box 4"/>
            <p:cNvSpPr txBox="1">
              <a:spLocks noChangeArrowheads="1"/>
            </p:cNvSpPr>
            <p:nvPr/>
          </p:nvSpPr>
          <p:spPr bwMode="auto">
            <a:xfrm>
              <a:off x="4578" y="1662"/>
              <a:ext cx="6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a:solidFill>
                    <a:schemeClr val="tx2"/>
                  </a:solidFill>
                  <a:latin typeface="Times New Roman" panose="02020603050405020304" pitchFamily="18" charset="0"/>
                  <a:ea typeface="MS PGothic" panose="020B0600070205080204" pitchFamily="34" charset="-128"/>
                </a:rPr>
                <a:t>一对多</a:t>
              </a:r>
              <a:r>
                <a:rPr kumimoji="0" lang="en-US" altLang="zh-CN" sz="1400">
                  <a:solidFill>
                    <a:schemeClr val="tx2"/>
                  </a:solidFill>
                  <a:latin typeface="Times New Roman" panose="02020603050405020304" pitchFamily="18" charset="0"/>
                  <a:ea typeface="MS PGothic" panose="020B0600070205080204" pitchFamily="34" charset="-128"/>
                </a:rPr>
                <a:t>(1</a:t>
              </a:r>
              <a:r>
                <a:rPr kumimoji="0" lang="zh-CN" altLang="en-US" sz="1400">
                  <a:solidFill>
                    <a:schemeClr val="tx2"/>
                  </a:solidFill>
                  <a:latin typeface="Times New Roman" panose="02020603050405020304" pitchFamily="18" charset="0"/>
                  <a:ea typeface="MS PGothic" panose="020B0600070205080204" pitchFamily="34" charset="-128"/>
                </a:rPr>
                <a:t>：</a:t>
              </a:r>
              <a:r>
                <a:rPr kumimoji="0" lang="en-US" altLang="zh-CN" sz="1400">
                  <a:solidFill>
                    <a:schemeClr val="tx2"/>
                  </a:solidFill>
                  <a:latin typeface="Times New Roman" panose="02020603050405020304" pitchFamily="18" charset="0"/>
                  <a:ea typeface="MS PGothic" panose="020B0600070205080204" pitchFamily="34" charset="-128"/>
                </a:rPr>
                <a:t>n)</a:t>
              </a:r>
              <a:endParaRPr kumimoji="0" lang="en-US" altLang="zh-CN" sz="1400">
                <a:solidFill>
                  <a:schemeClr val="tx2"/>
                </a:solidFill>
                <a:latin typeface="Times New Roman" panose="02020603050405020304" pitchFamily="18" charset="0"/>
                <a:ea typeface="MS PGothic" panose="020B0600070205080204" pitchFamily="34" charset="-128"/>
              </a:endParaRPr>
            </a:p>
          </p:txBody>
        </p:sp>
        <p:sp>
          <p:nvSpPr>
            <p:cNvPr id="24606" name="Text Box 3"/>
            <p:cNvSpPr txBox="1">
              <a:spLocks noChangeArrowheads="1"/>
            </p:cNvSpPr>
            <p:nvPr/>
          </p:nvSpPr>
          <p:spPr bwMode="auto">
            <a:xfrm>
              <a:off x="2627" y="3456"/>
              <a:ext cx="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a:solidFill>
                    <a:schemeClr val="tx2"/>
                  </a:solidFill>
                  <a:latin typeface="Times New Roman" panose="02020603050405020304" pitchFamily="18" charset="0"/>
                  <a:ea typeface="MS PGothic" panose="020B0600070205080204" pitchFamily="34" charset="-128"/>
                </a:rPr>
                <a:t>多对一（</a:t>
              </a:r>
              <a:r>
                <a:rPr kumimoji="0" lang="en-US" altLang="zh-CN" sz="1400">
                  <a:solidFill>
                    <a:schemeClr val="tx2"/>
                  </a:solidFill>
                  <a:latin typeface="Times New Roman" panose="02020603050405020304" pitchFamily="18" charset="0"/>
                  <a:ea typeface="MS PGothic" panose="020B0600070205080204" pitchFamily="34" charset="-128"/>
                </a:rPr>
                <a:t>n:1</a:t>
              </a:r>
              <a:r>
                <a:rPr kumimoji="0" lang="zh-CN" altLang="en-US" sz="1400">
                  <a:solidFill>
                    <a:schemeClr val="tx2"/>
                  </a:solidFill>
                  <a:latin typeface="Times New Roman" panose="02020603050405020304" pitchFamily="18" charset="0"/>
                  <a:ea typeface="MS PGothic" panose="020B0600070205080204" pitchFamily="34" charset="-128"/>
                </a:rPr>
                <a:t>）</a:t>
              </a:r>
              <a:endParaRPr kumimoji="0" lang="zh-CN" altLang="en-US" sz="1400">
                <a:solidFill>
                  <a:schemeClr val="tx2"/>
                </a:solidFill>
                <a:latin typeface="Times New Roman" panose="02020603050405020304" pitchFamily="18" charset="0"/>
                <a:ea typeface="MS PGothic" panose="020B0600070205080204" pitchFamily="34" charset="-128"/>
              </a:endParaRPr>
            </a:p>
          </p:txBody>
        </p:sp>
        <p:sp>
          <p:nvSpPr>
            <p:cNvPr id="24607" name="Text Box 4"/>
            <p:cNvSpPr txBox="1">
              <a:spLocks noChangeArrowheads="1"/>
            </p:cNvSpPr>
            <p:nvPr/>
          </p:nvSpPr>
          <p:spPr bwMode="auto">
            <a:xfrm>
              <a:off x="4583" y="3456"/>
              <a:ext cx="7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zh-CN" altLang="en-US" sz="1400">
                  <a:solidFill>
                    <a:schemeClr val="tx2"/>
                  </a:solidFill>
                  <a:latin typeface="Times New Roman" panose="02020603050405020304" pitchFamily="18" charset="0"/>
                  <a:ea typeface="MS PGothic" panose="020B0600070205080204" pitchFamily="34" charset="-128"/>
                </a:rPr>
                <a:t>多对多（</a:t>
              </a:r>
              <a:r>
                <a:rPr kumimoji="0" lang="en-US" altLang="zh-CN" sz="1400">
                  <a:solidFill>
                    <a:schemeClr val="tx2"/>
                  </a:solidFill>
                  <a:latin typeface="Times New Roman" panose="02020603050405020304" pitchFamily="18" charset="0"/>
                  <a:ea typeface="MS PGothic" panose="020B0600070205080204" pitchFamily="34" charset="-128"/>
                </a:rPr>
                <a:t>n:m</a:t>
              </a:r>
              <a:r>
                <a:rPr kumimoji="0" lang="zh-CN" altLang="en-US" sz="1400">
                  <a:solidFill>
                    <a:schemeClr val="tx2"/>
                  </a:solidFill>
                  <a:latin typeface="Times New Roman" panose="02020603050405020304" pitchFamily="18" charset="0"/>
                  <a:ea typeface="MS PGothic" panose="020B0600070205080204" pitchFamily="34" charset="-128"/>
                </a:rPr>
                <a:t>）</a:t>
              </a:r>
              <a:endParaRPr kumimoji="0" lang="zh-CN" altLang="en-US" sz="1400">
                <a:solidFill>
                  <a:schemeClr val="tx2"/>
                </a:solidFill>
                <a:latin typeface="Times New Roman" panose="02020603050405020304" pitchFamily="18" charset="0"/>
                <a:ea typeface="MS PGothic" panose="020B0600070205080204" pitchFamily="34" charset="-128"/>
              </a:endParaRPr>
            </a:p>
          </p:txBody>
        </p:sp>
        <p:grpSp>
          <p:nvGrpSpPr>
            <p:cNvPr id="24608" name="Group 19"/>
            <p:cNvGrpSpPr/>
            <p:nvPr/>
          </p:nvGrpSpPr>
          <p:grpSpPr bwMode="auto">
            <a:xfrm>
              <a:off x="2696" y="1812"/>
              <a:ext cx="850" cy="316"/>
              <a:chOff x="864" y="2396"/>
              <a:chExt cx="850" cy="316"/>
            </a:xfrm>
          </p:grpSpPr>
          <p:sp>
            <p:nvSpPr>
              <p:cNvPr id="24621" name="AutoShape 13"/>
              <p:cNvSpPr>
                <a:spLocks noChangeArrowheads="1"/>
              </p:cNvSpPr>
              <p:nvPr/>
            </p:nvSpPr>
            <p:spPr bwMode="auto">
              <a:xfrm>
                <a:off x="989" y="2396"/>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2" charset="0"/>
                  </a:rPr>
                  <a:t>联系集名</a:t>
                </a:r>
                <a:endParaRPr kumimoji="0" lang="zh-CN" altLang="en-US" sz="1200">
                  <a:solidFill>
                    <a:schemeClr val="tx2"/>
                  </a:solidFill>
                  <a:latin typeface="Tahoma" panose="020B0604030504040204" pitchFamily="2" charset="0"/>
                </a:endParaRPr>
              </a:p>
            </p:txBody>
          </p:sp>
          <p:sp>
            <p:nvSpPr>
              <p:cNvPr id="24622" name="Line 14"/>
              <p:cNvSpPr>
                <a:spLocks noChangeShapeType="1"/>
              </p:cNvSpPr>
              <p:nvPr/>
            </p:nvSpPr>
            <p:spPr bwMode="auto">
              <a:xfrm>
                <a:off x="1584" y="2553"/>
                <a:ext cx="130" cy="1"/>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23" name="Line 15"/>
              <p:cNvSpPr>
                <a:spLocks noChangeShapeType="1"/>
              </p:cNvSpPr>
              <p:nvPr/>
            </p:nvSpPr>
            <p:spPr bwMode="auto">
              <a:xfrm flipH="1">
                <a:off x="864" y="2549"/>
                <a:ext cx="125"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09" name="Group 28"/>
            <p:cNvGrpSpPr/>
            <p:nvPr/>
          </p:nvGrpSpPr>
          <p:grpSpPr bwMode="auto">
            <a:xfrm>
              <a:off x="2636" y="3612"/>
              <a:ext cx="850" cy="316"/>
              <a:chOff x="864" y="1945"/>
              <a:chExt cx="850" cy="316"/>
            </a:xfrm>
          </p:grpSpPr>
          <p:sp>
            <p:nvSpPr>
              <p:cNvPr id="24618" name="AutoShape 16"/>
              <p:cNvSpPr>
                <a:spLocks noChangeArrowheads="1"/>
              </p:cNvSpPr>
              <p:nvPr/>
            </p:nvSpPr>
            <p:spPr bwMode="auto">
              <a:xfrm>
                <a:off x="989" y="1945"/>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2" charset="0"/>
                  </a:rPr>
                  <a:t>联系集名</a:t>
                </a:r>
                <a:endParaRPr kumimoji="0" lang="zh-CN" altLang="en-US" sz="1200">
                  <a:solidFill>
                    <a:schemeClr val="tx2"/>
                  </a:solidFill>
                  <a:latin typeface="Tahoma" panose="020B0604030504040204" pitchFamily="2" charset="0"/>
                </a:endParaRPr>
              </a:p>
            </p:txBody>
          </p:sp>
          <p:sp>
            <p:nvSpPr>
              <p:cNvPr id="24619" name="Line 17"/>
              <p:cNvSpPr>
                <a:spLocks noChangeShapeType="1"/>
              </p:cNvSpPr>
              <p:nvPr/>
            </p:nvSpPr>
            <p:spPr bwMode="auto">
              <a:xfrm>
                <a:off x="1584" y="2102"/>
                <a:ext cx="130" cy="1"/>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20" name="Line 18"/>
              <p:cNvSpPr>
                <a:spLocks noChangeShapeType="1"/>
              </p:cNvSpPr>
              <p:nvPr/>
            </p:nvSpPr>
            <p:spPr bwMode="auto">
              <a:xfrm flipH="1">
                <a:off x="864" y="2098"/>
                <a:ext cx="125"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10" name="Group 23"/>
            <p:cNvGrpSpPr/>
            <p:nvPr/>
          </p:nvGrpSpPr>
          <p:grpSpPr bwMode="auto">
            <a:xfrm>
              <a:off x="4511" y="1820"/>
              <a:ext cx="850" cy="316"/>
              <a:chOff x="4053" y="891"/>
              <a:chExt cx="850" cy="316"/>
            </a:xfrm>
          </p:grpSpPr>
          <p:sp>
            <p:nvSpPr>
              <p:cNvPr id="24615" name="AutoShape 20"/>
              <p:cNvSpPr>
                <a:spLocks noChangeArrowheads="1"/>
              </p:cNvSpPr>
              <p:nvPr/>
            </p:nvSpPr>
            <p:spPr bwMode="auto">
              <a:xfrm>
                <a:off x="4178" y="891"/>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2" charset="0"/>
                  </a:rPr>
                  <a:t>联系集名</a:t>
                </a:r>
                <a:endParaRPr kumimoji="0" lang="zh-CN" altLang="en-US" sz="1200">
                  <a:solidFill>
                    <a:schemeClr val="tx2"/>
                  </a:solidFill>
                  <a:latin typeface="Tahoma" panose="020B0604030504040204" pitchFamily="2" charset="0"/>
                </a:endParaRPr>
              </a:p>
            </p:txBody>
          </p:sp>
          <p:sp>
            <p:nvSpPr>
              <p:cNvPr id="24616" name="Line 21"/>
              <p:cNvSpPr>
                <a:spLocks noChangeShapeType="1"/>
              </p:cNvSpPr>
              <p:nvPr/>
            </p:nvSpPr>
            <p:spPr bwMode="auto">
              <a:xfrm>
                <a:off x="4773" y="1048"/>
                <a:ext cx="130" cy="1"/>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17" name="Line 22"/>
              <p:cNvSpPr>
                <a:spLocks noChangeShapeType="1"/>
              </p:cNvSpPr>
              <p:nvPr/>
            </p:nvSpPr>
            <p:spPr bwMode="auto">
              <a:xfrm flipH="1">
                <a:off x="4053" y="1044"/>
                <a:ext cx="125"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611" name="Group 27"/>
            <p:cNvGrpSpPr/>
            <p:nvPr/>
          </p:nvGrpSpPr>
          <p:grpSpPr bwMode="auto">
            <a:xfrm>
              <a:off x="4507" y="3629"/>
              <a:ext cx="850" cy="316"/>
              <a:chOff x="4119" y="3853"/>
              <a:chExt cx="850" cy="316"/>
            </a:xfrm>
          </p:grpSpPr>
          <p:sp>
            <p:nvSpPr>
              <p:cNvPr id="24612" name="AutoShape 24"/>
              <p:cNvSpPr>
                <a:spLocks noChangeArrowheads="1"/>
              </p:cNvSpPr>
              <p:nvPr/>
            </p:nvSpPr>
            <p:spPr bwMode="auto">
              <a:xfrm>
                <a:off x="4244" y="3853"/>
                <a:ext cx="592" cy="316"/>
              </a:xfrm>
              <a:prstGeom prst="diamond">
                <a:avLst/>
              </a:prstGeom>
              <a:solidFill>
                <a:schemeClr val="bg1">
                  <a:alpha val="65881"/>
                </a:schemeClr>
              </a:solidFill>
              <a:ln w="9525">
                <a:solidFill>
                  <a:schemeClr val="tx2"/>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chemeClr val="tx2"/>
                    </a:solidFill>
                    <a:latin typeface="Tahoma" panose="020B0604030504040204" pitchFamily="2" charset="0"/>
                  </a:rPr>
                  <a:t>联系集名</a:t>
                </a:r>
                <a:endParaRPr kumimoji="0" lang="zh-CN" altLang="en-US" sz="1200">
                  <a:solidFill>
                    <a:schemeClr val="tx2"/>
                  </a:solidFill>
                  <a:latin typeface="Tahoma" panose="020B0604030504040204" pitchFamily="2" charset="0"/>
                </a:endParaRPr>
              </a:p>
            </p:txBody>
          </p:sp>
          <p:sp>
            <p:nvSpPr>
              <p:cNvPr id="24613" name="Line 25"/>
              <p:cNvSpPr>
                <a:spLocks noChangeShapeType="1"/>
              </p:cNvSpPr>
              <p:nvPr/>
            </p:nvSpPr>
            <p:spPr bwMode="auto">
              <a:xfrm>
                <a:off x="4839" y="4010"/>
                <a:ext cx="130" cy="1"/>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14" name="Line 26"/>
              <p:cNvSpPr>
                <a:spLocks noChangeShapeType="1"/>
              </p:cNvSpPr>
              <p:nvPr/>
            </p:nvSpPr>
            <p:spPr bwMode="auto">
              <a:xfrm flipH="1">
                <a:off x="4119" y="4006"/>
                <a:ext cx="125"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sp>
        <p:nvSpPr>
          <p:cNvPr id="24583" name="AutoShape 4"/>
          <p:cNvSpPr>
            <a:spLocks noChangeArrowheads="1"/>
          </p:cNvSpPr>
          <p:nvPr/>
        </p:nvSpPr>
        <p:spPr bwMode="auto">
          <a:xfrm>
            <a:off x="2063750" y="1984375"/>
            <a:ext cx="2857500" cy="769938"/>
          </a:xfrm>
          <a:prstGeom prst="cloudCallout">
            <a:avLst>
              <a:gd name="adj1" fmla="val -43935"/>
              <a:gd name="adj2" fmla="val 75917"/>
            </a:avLst>
          </a:prstGeom>
          <a:solidFill>
            <a:schemeClr val="bg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2" charset="0"/>
              </a:rPr>
              <a:t>＊这些联系集类型有何差别？</a:t>
            </a:r>
            <a:endParaRPr kumimoji="0" lang="zh-CN" altLang="en-US" sz="1600">
              <a:solidFill>
                <a:srgbClr val="0066FF"/>
              </a:solidFill>
              <a:latin typeface="Tahoma" panose="020B0604030504040204" pitchFamily="2" charset="0"/>
            </a:endParaRPr>
          </a:p>
        </p:txBody>
      </p:sp>
      <p:sp>
        <p:nvSpPr>
          <p:cNvPr id="481311" name="AutoShape 31">
            <a:hlinkClick r:id="" action="ppaction://hlinkshowjump?jump=previousslide" highlightClick="1"/>
          </p:cNvPr>
          <p:cNvSpPr>
            <a:spLocks noChangeArrowheads="1"/>
          </p:cNvSpPr>
          <p:nvPr/>
        </p:nvSpPr>
        <p:spPr bwMode="auto">
          <a:xfrm>
            <a:off x="10255250" y="6307138"/>
            <a:ext cx="215900" cy="163512"/>
          </a:xfrm>
          <a:prstGeom prst="actionButtonBackPrevious">
            <a:avLst/>
          </a:prstGeom>
          <a:solidFill>
            <a:srgbClr val="FF99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endParaRPr kumimoji="0" lang="zh-CN" altLang="en-US" sz="1200">
              <a:latin typeface="Tahoma" panose="020B0604030504040204" pitchFamily="2" charset="0"/>
            </a:endParaRPr>
          </a:p>
        </p:txBody>
      </p:sp>
      <p:sp>
        <p:nvSpPr>
          <p:cNvPr id="481312" name="AutoShape 4"/>
          <p:cNvSpPr>
            <a:spLocks noChangeArrowheads="1"/>
          </p:cNvSpPr>
          <p:nvPr/>
        </p:nvSpPr>
        <p:spPr bwMode="auto">
          <a:xfrm>
            <a:off x="2122489" y="3794126"/>
            <a:ext cx="2592387" cy="1027113"/>
          </a:xfrm>
          <a:prstGeom prst="cloudCallout">
            <a:avLst>
              <a:gd name="adj1" fmla="val -45329"/>
              <a:gd name="adj2" fmla="val 74051"/>
            </a:avLst>
          </a:prstGeom>
          <a:solidFill>
            <a:schemeClr val="bg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0066FF"/>
                </a:solidFill>
                <a:latin typeface="Tahoma" panose="020B0604030504040204" pitchFamily="2" charset="0"/>
              </a:rPr>
              <a:t>哪些是实体集对联系集的全参与或部分参与？</a:t>
            </a:r>
            <a:endParaRPr kumimoji="0" lang="zh-CN" altLang="en-US" sz="1600">
              <a:solidFill>
                <a:srgbClr val="0066FF"/>
              </a:solidFill>
              <a:latin typeface="Tahoma" panose="020B0604030504040204" pitchFamily="2" charset="0"/>
            </a:endParaRPr>
          </a:p>
        </p:txBody>
      </p:sp>
      <p:grpSp>
        <p:nvGrpSpPr>
          <p:cNvPr id="7" name="Group 55"/>
          <p:cNvGrpSpPr/>
          <p:nvPr/>
        </p:nvGrpSpPr>
        <p:grpSpPr bwMode="auto">
          <a:xfrm>
            <a:off x="2317751" y="4986338"/>
            <a:ext cx="6353175" cy="1263650"/>
            <a:chOff x="500" y="3141"/>
            <a:chExt cx="4002" cy="796"/>
          </a:xfrm>
        </p:grpSpPr>
        <p:sp>
          <p:nvSpPr>
            <p:cNvPr id="24589" name="Rectangle 35"/>
            <p:cNvSpPr>
              <a:spLocks noChangeArrowheads="1"/>
            </p:cNvSpPr>
            <p:nvPr/>
          </p:nvSpPr>
          <p:spPr bwMode="auto">
            <a:xfrm>
              <a:off x="500" y="3345"/>
              <a:ext cx="116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66FF"/>
                  </a:solidFill>
                  <a:latin typeface="Tahoma" panose="020B0604030504040204" pitchFamily="2" charset="0"/>
                </a:rPr>
                <a:t>属性集的全参与</a:t>
              </a:r>
              <a:endParaRPr kumimoji="0" lang="zh-CN" altLang="en-US" sz="1800">
                <a:solidFill>
                  <a:srgbClr val="0066FF"/>
                </a:solidFill>
                <a:latin typeface="Tahoma" panose="020B0604030504040204" pitchFamily="2" charset="0"/>
              </a:endParaRPr>
            </a:p>
            <a:p>
              <a:pPr>
                <a:spcBef>
                  <a:spcPct val="0"/>
                </a:spcBef>
                <a:buFontTx/>
                <a:buNone/>
              </a:pPr>
              <a:r>
                <a:rPr kumimoji="0" lang="zh-CN" altLang="en-US" sz="1800">
                  <a:solidFill>
                    <a:srgbClr val="0066FF"/>
                  </a:solidFill>
                  <a:latin typeface="Tahoma" panose="020B0604030504040204" pitchFamily="2" charset="0"/>
                </a:rPr>
                <a:t>可采用双线表示！</a:t>
              </a:r>
              <a:endParaRPr kumimoji="0" lang="zh-CN" altLang="en-US" sz="1800">
                <a:solidFill>
                  <a:srgbClr val="0066FF"/>
                </a:solidFill>
                <a:latin typeface="Tahoma" panose="020B0604030504040204" pitchFamily="2" charset="0"/>
              </a:endParaRPr>
            </a:p>
          </p:txBody>
        </p:sp>
        <p:grpSp>
          <p:nvGrpSpPr>
            <p:cNvPr id="24590" name="Group 51"/>
            <p:cNvGrpSpPr/>
            <p:nvPr/>
          </p:nvGrpSpPr>
          <p:grpSpPr bwMode="auto">
            <a:xfrm>
              <a:off x="1615" y="3449"/>
              <a:ext cx="905" cy="475"/>
              <a:chOff x="1615" y="3449"/>
              <a:chExt cx="905" cy="475"/>
            </a:xfrm>
          </p:grpSpPr>
          <p:sp>
            <p:nvSpPr>
              <p:cNvPr id="24599" name="AutoShape 37"/>
              <p:cNvSpPr>
                <a:spLocks noChangeArrowheads="1"/>
              </p:cNvSpPr>
              <p:nvPr/>
            </p:nvSpPr>
            <p:spPr bwMode="auto">
              <a:xfrm>
                <a:off x="1761" y="3608"/>
                <a:ext cx="592" cy="316"/>
              </a:xfrm>
              <a:prstGeom prst="diamond">
                <a:avLst/>
              </a:prstGeom>
              <a:solidFill>
                <a:schemeClr val="bg1">
                  <a:alpha val="65881"/>
                </a:schemeClr>
              </a:solidFill>
              <a:ln w="9525">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2" charset="0"/>
                  </a:rPr>
                  <a:t>联系集名</a:t>
                </a:r>
                <a:endParaRPr kumimoji="0" lang="zh-CN" altLang="en-US" sz="1200">
                  <a:solidFill>
                    <a:srgbClr val="0066FF"/>
                  </a:solidFill>
                  <a:latin typeface="Tahoma" panose="020B0604030504040204" pitchFamily="2" charset="0"/>
                </a:endParaRPr>
              </a:p>
            </p:txBody>
          </p:sp>
          <p:sp>
            <p:nvSpPr>
              <p:cNvPr id="24600" name="Line 38"/>
              <p:cNvSpPr>
                <a:spLocks noChangeShapeType="1"/>
              </p:cNvSpPr>
              <p:nvPr/>
            </p:nvSpPr>
            <p:spPr bwMode="auto">
              <a:xfrm>
                <a:off x="2356" y="3765"/>
                <a:ext cx="130" cy="1"/>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01" name="Line 39"/>
              <p:cNvSpPr>
                <a:spLocks noChangeShapeType="1"/>
              </p:cNvSpPr>
              <p:nvPr/>
            </p:nvSpPr>
            <p:spPr bwMode="auto">
              <a:xfrm flipH="1" flipV="1">
                <a:off x="1639" y="3751"/>
                <a:ext cx="142"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602" name="Text Box 3"/>
              <p:cNvSpPr txBox="1">
                <a:spLocks noChangeArrowheads="1"/>
              </p:cNvSpPr>
              <p:nvPr/>
            </p:nvSpPr>
            <p:spPr bwMode="auto">
              <a:xfrm>
                <a:off x="1615" y="3449"/>
                <a:ext cx="9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en-US" altLang="zh-CN" sz="1200">
                    <a:solidFill>
                      <a:srgbClr val="0066FF"/>
                    </a:solidFill>
                    <a:latin typeface="Times New Roman" panose="02020603050405020304" pitchFamily="18" charset="0"/>
                    <a:ea typeface="MS PGothic" panose="020B0600070205080204" pitchFamily="34" charset="-128"/>
                  </a:rPr>
                  <a:t>A</a:t>
                </a:r>
                <a:r>
                  <a:rPr kumimoji="0" lang="zh-CN" altLang="en-US" sz="1200">
                    <a:solidFill>
                      <a:srgbClr val="0066FF"/>
                    </a:solidFill>
                    <a:latin typeface="Times New Roman" panose="02020603050405020304" pitchFamily="18" charset="0"/>
                    <a:ea typeface="MS PGothic" panose="020B0600070205080204" pitchFamily="34" charset="-128"/>
                  </a:rPr>
                  <a:t>全参与</a:t>
                </a:r>
                <a:endParaRPr kumimoji="0" lang="zh-CN" altLang="en-US" sz="1200">
                  <a:solidFill>
                    <a:srgbClr val="0066FF"/>
                  </a:solidFill>
                  <a:latin typeface="Times New Roman" panose="02020603050405020304" pitchFamily="18" charset="0"/>
                  <a:ea typeface="MS PGothic" panose="020B0600070205080204" pitchFamily="34" charset="-128"/>
                </a:endParaRPr>
              </a:p>
            </p:txBody>
          </p:sp>
          <p:sp>
            <p:nvSpPr>
              <p:cNvPr id="24603" name="Line 49"/>
              <p:cNvSpPr>
                <a:spLocks noChangeShapeType="1"/>
              </p:cNvSpPr>
              <p:nvPr/>
            </p:nvSpPr>
            <p:spPr bwMode="auto">
              <a:xfrm>
                <a:off x="1636" y="3777"/>
                <a:ext cx="147"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24591" name="Group 52"/>
            <p:cNvGrpSpPr/>
            <p:nvPr/>
          </p:nvGrpSpPr>
          <p:grpSpPr bwMode="auto">
            <a:xfrm>
              <a:off x="3517" y="3444"/>
              <a:ext cx="985" cy="493"/>
              <a:chOff x="3517" y="3444"/>
              <a:chExt cx="985" cy="493"/>
            </a:xfrm>
          </p:grpSpPr>
          <p:sp>
            <p:nvSpPr>
              <p:cNvPr id="24594" name="Text Box 4"/>
              <p:cNvSpPr txBox="1">
                <a:spLocks noChangeArrowheads="1"/>
              </p:cNvSpPr>
              <p:nvPr/>
            </p:nvSpPr>
            <p:spPr bwMode="auto">
              <a:xfrm>
                <a:off x="3517" y="3444"/>
                <a:ext cx="9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50000"/>
                  </a:spcBef>
                  <a:buFontTx/>
                  <a:buNone/>
                </a:pPr>
                <a:r>
                  <a:rPr kumimoji="0" lang="en-US" altLang="zh-CN" sz="1200">
                    <a:solidFill>
                      <a:srgbClr val="0066FF"/>
                    </a:solidFill>
                    <a:latin typeface="Times New Roman" panose="02020603050405020304" pitchFamily="18" charset="0"/>
                    <a:ea typeface="MS PGothic" panose="020B0600070205080204" pitchFamily="34" charset="-128"/>
                  </a:rPr>
                  <a:t>A</a:t>
                </a:r>
                <a:r>
                  <a:rPr kumimoji="0" lang="zh-CN" altLang="en-US" sz="1200">
                    <a:solidFill>
                      <a:srgbClr val="0066FF"/>
                    </a:solidFill>
                    <a:latin typeface="Times New Roman" panose="02020603050405020304" pitchFamily="18" charset="0"/>
                    <a:ea typeface="MS PGothic" panose="020B0600070205080204" pitchFamily="34" charset="-128"/>
                  </a:rPr>
                  <a:t>全参与，</a:t>
                </a:r>
                <a:r>
                  <a:rPr kumimoji="0" lang="en-US" altLang="zh-CN" sz="1200">
                    <a:solidFill>
                      <a:srgbClr val="0066FF"/>
                    </a:solidFill>
                    <a:latin typeface="Times New Roman" panose="02020603050405020304" pitchFamily="18" charset="0"/>
                    <a:ea typeface="MS PGothic" panose="020B0600070205080204" pitchFamily="34" charset="-128"/>
                  </a:rPr>
                  <a:t>B</a:t>
                </a:r>
                <a:r>
                  <a:rPr kumimoji="0" lang="zh-CN" altLang="en-US" sz="1200">
                    <a:solidFill>
                      <a:srgbClr val="0066FF"/>
                    </a:solidFill>
                    <a:latin typeface="Times New Roman" panose="02020603050405020304" pitchFamily="18" charset="0"/>
                    <a:ea typeface="MS PGothic" panose="020B0600070205080204" pitchFamily="34" charset="-128"/>
                  </a:rPr>
                  <a:t>部分参与</a:t>
                </a:r>
                <a:endParaRPr kumimoji="0" lang="zh-CN" altLang="en-US" sz="1200">
                  <a:solidFill>
                    <a:srgbClr val="0066FF"/>
                  </a:solidFill>
                  <a:latin typeface="Times New Roman" panose="02020603050405020304" pitchFamily="18" charset="0"/>
                  <a:ea typeface="MS PGothic" panose="020B0600070205080204" pitchFamily="34" charset="-128"/>
                </a:endParaRPr>
              </a:p>
            </p:txBody>
          </p:sp>
          <p:sp>
            <p:nvSpPr>
              <p:cNvPr id="24595" name="AutoShape 43"/>
              <p:cNvSpPr>
                <a:spLocks noChangeArrowheads="1"/>
              </p:cNvSpPr>
              <p:nvPr/>
            </p:nvSpPr>
            <p:spPr bwMode="auto">
              <a:xfrm>
                <a:off x="3699" y="3621"/>
                <a:ext cx="592" cy="316"/>
              </a:xfrm>
              <a:prstGeom prst="diamond">
                <a:avLst/>
              </a:prstGeom>
              <a:solidFill>
                <a:schemeClr val="bg1">
                  <a:alpha val="65881"/>
                </a:schemeClr>
              </a:solidFill>
              <a:ln w="9525">
                <a:solidFill>
                  <a:srgbClr val="0066FF"/>
                </a:solidFill>
                <a:miter lim="800000"/>
              </a:ln>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200">
                    <a:solidFill>
                      <a:srgbClr val="0066FF"/>
                    </a:solidFill>
                    <a:latin typeface="Tahoma" panose="020B0604030504040204" pitchFamily="2" charset="0"/>
                  </a:rPr>
                  <a:t>联系集名</a:t>
                </a:r>
                <a:endParaRPr kumimoji="0" lang="zh-CN" altLang="en-US" sz="1200">
                  <a:solidFill>
                    <a:srgbClr val="0066FF"/>
                  </a:solidFill>
                  <a:latin typeface="Tahoma" panose="020B0604030504040204" pitchFamily="2" charset="0"/>
                </a:endParaRPr>
              </a:p>
            </p:txBody>
          </p:sp>
          <p:sp>
            <p:nvSpPr>
              <p:cNvPr id="24596" name="Line 44"/>
              <p:cNvSpPr>
                <a:spLocks noChangeShapeType="1"/>
              </p:cNvSpPr>
              <p:nvPr/>
            </p:nvSpPr>
            <p:spPr bwMode="auto">
              <a:xfrm>
                <a:off x="4294" y="3778"/>
                <a:ext cx="130" cy="1"/>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7" name="Line 45"/>
              <p:cNvSpPr>
                <a:spLocks noChangeShapeType="1"/>
              </p:cNvSpPr>
              <p:nvPr/>
            </p:nvSpPr>
            <p:spPr bwMode="auto">
              <a:xfrm flipH="1">
                <a:off x="3594" y="3764"/>
                <a:ext cx="125"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8" name="Line 50"/>
              <p:cNvSpPr>
                <a:spLocks noChangeShapeType="1"/>
              </p:cNvSpPr>
              <p:nvPr/>
            </p:nvSpPr>
            <p:spPr bwMode="auto">
              <a:xfrm flipH="1">
                <a:off x="3594" y="3791"/>
                <a:ext cx="125"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4592" name="Line 53"/>
            <p:cNvSpPr>
              <a:spLocks noChangeShapeType="1"/>
            </p:cNvSpPr>
            <p:nvPr/>
          </p:nvSpPr>
          <p:spPr bwMode="auto">
            <a:xfrm flipH="1">
              <a:off x="2184" y="3141"/>
              <a:ext cx="234" cy="217"/>
            </a:xfrm>
            <a:prstGeom prst="line">
              <a:avLst/>
            </a:prstGeom>
            <a:noFill/>
            <a:ln w="38100" cmpd="dbl">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24593" name="Line 54"/>
            <p:cNvSpPr>
              <a:spLocks noChangeShapeType="1"/>
            </p:cNvSpPr>
            <p:nvPr/>
          </p:nvSpPr>
          <p:spPr bwMode="auto">
            <a:xfrm flipH="1">
              <a:off x="4075" y="3179"/>
              <a:ext cx="218" cy="201"/>
            </a:xfrm>
            <a:prstGeom prst="line">
              <a:avLst/>
            </a:prstGeom>
            <a:noFill/>
            <a:ln w="38100" cmpd="dbl">
              <a:solidFill>
                <a:srgbClr val="0066FF"/>
              </a:solidFill>
              <a:rou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
        <p:nvSpPr>
          <p:cNvPr id="24587" name="矩形 46"/>
          <p:cNvSpPr>
            <a:spLocks noChangeArrowheads="1"/>
          </p:cNvSpPr>
          <p:nvPr/>
        </p:nvSpPr>
        <p:spPr bwMode="auto">
          <a:xfrm>
            <a:off x="4494214" y="2578100"/>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800">
                <a:solidFill>
                  <a:srgbClr val="2A2A39"/>
                </a:solidFill>
                <a:latin typeface="Times New Roman" panose="02020603050405020304" pitchFamily="18" charset="0"/>
                <a:ea typeface="黑体" panose="02010609060101010101" pitchFamily="49" charset="-122"/>
              </a:rPr>
              <a:t>案例</a:t>
            </a:r>
            <a:r>
              <a:rPr kumimoji="0" lang="en-US" altLang="zh-CN" sz="1800">
                <a:solidFill>
                  <a:srgbClr val="2A2A39"/>
                </a:solidFill>
                <a:latin typeface="Times New Roman" panose="02020603050405020304" pitchFamily="18" charset="0"/>
                <a:ea typeface="黑体" panose="02010609060101010101" pitchFamily="49" charset="-122"/>
              </a:rPr>
              <a:t>4.a</a:t>
            </a:r>
            <a:endParaRPr kumimoji="0" lang="zh-CN" altLang="en-US" sz="1800">
              <a:solidFill>
                <a:srgbClr val="2A2A39"/>
              </a:solidFill>
              <a:latin typeface="Times New Roman" panose="02020603050405020304" pitchFamily="18" charset="0"/>
              <a:ea typeface="黑体" panose="02010609060101010101" pitchFamily="49" charset="-122"/>
            </a:endParaRPr>
          </a:p>
        </p:txBody>
      </p:sp>
      <p:sp>
        <p:nvSpPr>
          <p:cNvPr id="24588" name="矩形 46"/>
          <p:cNvSpPr>
            <a:spLocks noChangeArrowheads="1"/>
          </p:cNvSpPr>
          <p:nvPr/>
        </p:nvSpPr>
        <p:spPr bwMode="auto">
          <a:xfrm>
            <a:off x="4565650" y="3540125"/>
            <a:ext cx="863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3195320" algn="ctr"/>
              </a:tabLst>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tabLst>
                <a:tab pos="3195320" algn="ctr"/>
              </a:tabLst>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tabLst>
                <a:tab pos="3195320" algn="ctr"/>
              </a:tabLst>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tabLst>
                <a:tab pos="3195320" algn="ctr"/>
              </a:tabLst>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tabLst>
                <a:tab pos="3195320" algn="ctr"/>
              </a:tabLst>
              <a:defRPr kumimoji="1" sz="2000">
                <a:solidFill>
                  <a:schemeClr val="tx1"/>
                </a:solidFill>
                <a:latin typeface="宋体" panose="02010600030101010101" pitchFamily="2" charset="-122"/>
                <a:ea typeface="宋体" panose="02010600030101010101" pitchFamily="2" charset="-122"/>
              </a:defRPr>
            </a:lvl9pPr>
          </a:lstStyle>
          <a:p>
            <a:pPr algn="ctr">
              <a:spcBef>
                <a:spcPct val="5000"/>
              </a:spcBef>
              <a:buFontTx/>
              <a:buNone/>
            </a:pPr>
            <a:r>
              <a:rPr kumimoji="0" lang="zh-CN" altLang="en-US" sz="1600">
                <a:solidFill>
                  <a:srgbClr val="2A2A39"/>
                </a:solidFill>
                <a:latin typeface="Times New Roman" panose="02020603050405020304" pitchFamily="18" charset="0"/>
                <a:ea typeface="黑体" panose="02010609060101010101" pitchFamily="49" charset="-122"/>
              </a:rPr>
              <a:t>案例</a:t>
            </a:r>
            <a:r>
              <a:rPr kumimoji="0" lang="zh-CN" altLang="zh-CN" sz="1600">
                <a:solidFill>
                  <a:srgbClr val="2A2A39"/>
                </a:solidFill>
                <a:latin typeface="Times New Roman" panose="02020603050405020304" pitchFamily="18" charset="0"/>
                <a:ea typeface="黑体" panose="02010609060101010101" pitchFamily="49" charset="-122"/>
              </a:rPr>
              <a:t>4</a:t>
            </a:r>
            <a:r>
              <a:rPr kumimoji="0" lang="en-US" altLang="zh-CN" sz="1600">
                <a:solidFill>
                  <a:srgbClr val="2A2A39"/>
                </a:solidFill>
                <a:latin typeface="Times New Roman" panose="02020603050405020304" pitchFamily="18" charset="0"/>
                <a:ea typeface="黑体" panose="02010609060101010101" pitchFamily="49" charset="-122"/>
              </a:rPr>
              <a:t>.b</a:t>
            </a:r>
            <a:endParaRPr kumimoji="0" lang="zh-CN" altLang="en-US" sz="1600">
              <a:solidFill>
                <a:srgbClr val="2A2A39"/>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12"/>
                                        </p:tgtEl>
                                        <p:attrNameLst>
                                          <p:attrName>style.visibility</p:attrName>
                                        </p:attrNameLst>
                                      </p:cBhvr>
                                      <p:to>
                                        <p:strVal val="visible"/>
                                      </p:to>
                                    </p:set>
                                    <p:anim calcmode="lin" valueType="num">
                                      <p:cBhvr additive="base">
                                        <p:cTn id="13" dur="500" fill="hold"/>
                                        <p:tgtEl>
                                          <p:spTgt spid="481312"/>
                                        </p:tgtEl>
                                        <p:attrNameLst>
                                          <p:attrName>ppt_x</p:attrName>
                                        </p:attrNameLst>
                                      </p:cBhvr>
                                      <p:tavLst>
                                        <p:tav tm="0">
                                          <p:val>
                                            <p:strVal val="#ppt_x"/>
                                          </p:val>
                                        </p:tav>
                                        <p:tav tm="100000">
                                          <p:val>
                                            <p:strVal val="#ppt_x"/>
                                          </p:val>
                                        </p:tav>
                                      </p:tavLst>
                                    </p:anim>
                                    <p:anim calcmode="lin" valueType="num">
                                      <p:cBhvr additive="base">
                                        <p:cTn id="14" dur="500" fill="hold"/>
                                        <p:tgtEl>
                                          <p:spTgt spid="4813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81311"/>
                                        </p:tgtEl>
                                        <p:attrNameLst>
                                          <p:attrName>style.visibility</p:attrName>
                                        </p:attrNameLst>
                                      </p:cBhvr>
                                      <p:to>
                                        <p:strVal val="visible"/>
                                      </p:to>
                                    </p:set>
                                    <p:anim calcmode="lin" valueType="num">
                                      <p:cBhvr additive="base">
                                        <p:cTn id="25" dur="500" fill="hold"/>
                                        <p:tgtEl>
                                          <p:spTgt spid="481311"/>
                                        </p:tgtEl>
                                        <p:attrNameLst>
                                          <p:attrName>ppt_x</p:attrName>
                                        </p:attrNameLst>
                                      </p:cBhvr>
                                      <p:tavLst>
                                        <p:tav tm="0">
                                          <p:val>
                                            <p:strVal val="#ppt_x"/>
                                          </p:val>
                                        </p:tav>
                                        <p:tav tm="100000">
                                          <p:val>
                                            <p:strVal val="#ppt_x"/>
                                          </p:val>
                                        </p:tav>
                                      </p:tavLst>
                                    </p:anim>
                                    <p:anim calcmode="lin" valueType="num">
                                      <p:cBhvr additive="base">
                                        <p:cTn id="26" dur="500" fill="hold"/>
                                        <p:tgtEl>
                                          <p:spTgt spid="481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1" grpId="0" animBg="1"/>
      <p:bldP spid="4813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1"/>
          <p:cNvSpPr>
            <a:spLocks noGrp="1"/>
          </p:cNvSpPr>
          <p:nvPr>
            <p:ph idx="1"/>
          </p:nvPr>
        </p:nvSpPr>
        <p:spPr>
          <a:xfrm>
            <a:off x="2130425" y="1546225"/>
            <a:ext cx="8142288" cy="4114800"/>
          </a:xfrm>
        </p:spPr>
        <p:txBody>
          <a:bodyPr>
            <a:normAutofit lnSpcReduction="10000"/>
          </a:bodyPr>
          <a:lstStyle/>
          <a:p>
            <a:pPr marL="533400" indent="-533400">
              <a:buClr>
                <a:srgbClr val="FF0000"/>
              </a:buClr>
              <a:buNone/>
            </a:pPr>
            <a:r>
              <a:rPr lang="zh-CN" altLang="en-US" sz="2000" b="1"/>
              <a:t>图书借阅管理系统具有以下功能</a:t>
            </a:r>
            <a:r>
              <a:rPr lang="en-US" altLang="zh-CN" sz="2000" b="1"/>
              <a:t>:</a:t>
            </a:r>
            <a:endParaRPr lang="en-US" altLang="zh-CN" sz="2000" b="1"/>
          </a:p>
          <a:p>
            <a:pPr marL="533400" indent="-533400">
              <a:buClr>
                <a:srgbClr val="444463"/>
              </a:buClr>
              <a:buFontTx/>
              <a:buAutoNum type="arabicPeriod"/>
            </a:pPr>
            <a:r>
              <a:rPr lang="zh-CN" altLang="en-US" sz="2000" b="1"/>
              <a:t>可随时查询书库中现有书籍的数量与存放位置。</a:t>
            </a:r>
            <a:endParaRPr lang="zh-CN" altLang="en-US" sz="2000" b="1"/>
          </a:p>
          <a:p>
            <a:pPr marL="914400" lvl="1" indent="-457200">
              <a:buClr>
                <a:srgbClr val="444463"/>
              </a:buClr>
              <a:buFont typeface="Wingdings" panose="05000000000000000000" pitchFamily="2" charset="2"/>
              <a:buChar char="Ø"/>
            </a:pPr>
            <a:r>
              <a:rPr lang="zh-CN" altLang="en-US" sz="2000" b="1">
                <a:solidFill>
                  <a:srgbClr val="0000CC"/>
                </a:solidFill>
              </a:rPr>
              <a:t>所有各类书籍均可由书号唯一标识。</a:t>
            </a:r>
            <a:endParaRPr lang="zh-CN" altLang="en-US" sz="2000" b="1">
              <a:solidFill>
                <a:srgbClr val="0000CC"/>
              </a:solidFill>
            </a:endParaRPr>
          </a:p>
          <a:p>
            <a:pPr marL="533400" indent="-533400">
              <a:buClr>
                <a:srgbClr val="444463"/>
              </a:buClr>
              <a:buFontTx/>
              <a:buAutoNum type="arabicPeriod"/>
            </a:pPr>
            <a:r>
              <a:rPr lang="zh-CN" altLang="en-US" sz="2000" b="1"/>
              <a:t>可随时查询书籍借还情况，包括借书人单位、姓名、借书证号、借书日期和还书日期。</a:t>
            </a:r>
            <a:endParaRPr lang="zh-CN" altLang="en-US" sz="2000" b="1"/>
          </a:p>
          <a:p>
            <a:pPr marL="914400" lvl="1" indent="-457200">
              <a:buClr>
                <a:srgbClr val="444463"/>
              </a:buClr>
              <a:buFont typeface="Wingdings" panose="05000000000000000000" pitchFamily="2" charset="2"/>
              <a:buChar char="Ø"/>
            </a:pPr>
            <a:r>
              <a:rPr lang="zh-CN" altLang="en-US" sz="2000" b="1">
                <a:solidFill>
                  <a:srgbClr val="0000CC"/>
                </a:solidFill>
              </a:rPr>
              <a:t>任何人可借多种书，任何一种书可为多个人所借；</a:t>
            </a:r>
            <a:endParaRPr lang="zh-CN" altLang="en-US" sz="2000" b="1">
              <a:solidFill>
                <a:srgbClr val="0000CC"/>
              </a:solidFill>
            </a:endParaRPr>
          </a:p>
          <a:p>
            <a:pPr marL="914400" lvl="1" indent="-457200">
              <a:buClr>
                <a:srgbClr val="444463"/>
              </a:buClr>
              <a:buFont typeface="Wingdings" panose="05000000000000000000" pitchFamily="2" charset="2"/>
              <a:buChar char="Ø"/>
            </a:pPr>
            <a:r>
              <a:rPr lang="zh-CN" altLang="en-US" sz="2000" b="1">
                <a:solidFill>
                  <a:srgbClr val="0000CC"/>
                </a:solidFill>
              </a:rPr>
              <a:t>借书证号具有唯一性。</a:t>
            </a:r>
            <a:endParaRPr lang="zh-CN" altLang="en-US" sz="2000" b="1">
              <a:solidFill>
                <a:srgbClr val="0000CC"/>
              </a:solidFill>
            </a:endParaRPr>
          </a:p>
          <a:p>
            <a:pPr marL="533400" indent="-533400">
              <a:buClr>
                <a:srgbClr val="444463"/>
              </a:buClr>
              <a:buFontTx/>
              <a:buAutoNum type="arabicPeriod"/>
            </a:pPr>
            <a:r>
              <a:rPr lang="zh-CN" altLang="en-US" sz="2000" b="1"/>
              <a:t>可通过数据库中保存的出版社的</a:t>
            </a:r>
            <a:r>
              <a:rPr lang="en-US" altLang="zh-CN" sz="2000" b="1"/>
              <a:t>Email</a:t>
            </a:r>
            <a:r>
              <a:rPr lang="zh-CN" altLang="en-US" sz="2000" b="1"/>
              <a:t>、电话、邮编及地址等信息向相应出版社增购有关书籍。</a:t>
            </a:r>
            <a:endParaRPr lang="zh-CN" altLang="en-US" sz="2000" b="1"/>
          </a:p>
          <a:p>
            <a:pPr marL="914400" lvl="1" indent="-457200">
              <a:buClr>
                <a:srgbClr val="444463"/>
              </a:buClr>
              <a:buFont typeface="Wingdings" panose="05000000000000000000" pitchFamily="2" charset="2"/>
              <a:buChar char="Ø"/>
            </a:pPr>
            <a:r>
              <a:rPr lang="zh-CN" altLang="en-US" sz="2000" b="1">
                <a:solidFill>
                  <a:srgbClr val="0000CC"/>
                </a:solidFill>
              </a:rPr>
              <a:t>一个出版社可出版多种书籍，同一本书仅为一个出版社出版；</a:t>
            </a:r>
            <a:endParaRPr lang="zh-CN" altLang="en-US" sz="2000" b="1">
              <a:solidFill>
                <a:srgbClr val="0000CC"/>
              </a:solidFill>
            </a:endParaRPr>
          </a:p>
          <a:p>
            <a:pPr marL="914400" lvl="1" indent="-457200">
              <a:buClr>
                <a:srgbClr val="444463"/>
              </a:buClr>
              <a:buFont typeface="Wingdings" panose="05000000000000000000" pitchFamily="2" charset="2"/>
              <a:buChar char="Ø"/>
            </a:pPr>
            <a:r>
              <a:rPr lang="zh-CN" altLang="en-US" sz="2000" b="1">
                <a:solidFill>
                  <a:srgbClr val="0000CC"/>
                </a:solidFill>
              </a:rPr>
              <a:t>出版社名具有唯一性。</a:t>
            </a:r>
            <a:endParaRPr lang="zh-CN" altLang="en-US" sz="2000" b="1">
              <a:solidFill>
                <a:srgbClr val="0000CC"/>
              </a:solidFill>
            </a:endParaRPr>
          </a:p>
          <a:p>
            <a:pPr marL="533400" indent="-533400">
              <a:buClr>
                <a:srgbClr val="444463"/>
              </a:buClr>
              <a:buNone/>
            </a:pPr>
            <a:r>
              <a:rPr lang="zh-CN" altLang="en-US" sz="3000" b="1"/>
              <a:t>请为该系统作概念模型设计</a:t>
            </a:r>
            <a:r>
              <a:rPr lang="en-US" altLang="zh-CN" sz="3000" b="1"/>
              <a:t>,</a:t>
            </a:r>
            <a:r>
              <a:rPr lang="zh-CN" altLang="en-US" sz="3000" b="1"/>
              <a:t>画出</a:t>
            </a:r>
            <a:r>
              <a:rPr lang="en-US" altLang="zh-CN" sz="3000" b="1"/>
              <a:t>ER</a:t>
            </a:r>
            <a:r>
              <a:rPr lang="zh-CN" altLang="en-US" sz="3000" b="1"/>
              <a:t>图</a:t>
            </a:r>
            <a:r>
              <a:rPr lang="en-US" altLang="zh-CN" sz="3000" b="1"/>
              <a:t>.</a:t>
            </a:r>
            <a:endParaRPr lang="zh-CN" altLang="en-US" sz="3000" b="1"/>
          </a:p>
        </p:txBody>
      </p:sp>
      <p:sp>
        <p:nvSpPr>
          <p:cNvPr id="27650" name="标题 2"/>
          <p:cNvSpPr>
            <a:spLocks noGrp="1"/>
          </p:cNvSpPr>
          <p:nvPr>
            <p:ph type="title"/>
          </p:nvPr>
        </p:nvSpPr>
        <p:spPr>
          <a:xfrm>
            <a:off x="2130425" y="276225"/>
            <a:ext cx="7772400" cy="1143000"/>
          </a:xfrm>
        </p:spPr>
        <p:txBody>
          <a:bodyPr/>
          <a:lstStyle/>
          <a:p>
            <a:r>
              <a:rPr kumimoji="0" lang="zh-CN" altLang="en-US" b="1" dirty="0"/>
              <a:t>练习</a:t>
            </a:r>
            <a:endParaRPr kumimoji="0" lang="zh-CN" altLang="en-US" b="1" dirty="0"/>
          </a:p>
        </p:txBody>
      </p:sp>
      <p:sp>
        <p:nvSpPr>
          <p:cNvPr id="2765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6D0086B-536B-4597-9855-50B1E85A3B65}" type="slidenum">
              <a:rPr kumimoji="0" lang="zh-CN" altLang="en-US" sz="1400"/>
            </a:fld>
            <a:endParaRPr kumimoji="0"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60"/>
          <p:cNvGrpSpPr>
            <a:grpSpLocks noGrp="1"/>
          </p:cNvGrpSpPr>
          <p:nvPr/>
        </p:nvGrpSpPr>
        <p:grpSpPr bwMode="auto">
          <a:xfrm>
            <a:off x="1873251" y="1736725"/>
            <a:ext cx="8399463" cy="2952750"/>
            <a:chOff x="0" y="2352"/>
            <a:chExt cx="5424" cy="1104"/>
          </a:xfrm>
        </p:grpSpPr>
        <p:sp>
          <p:nvSpPr>
            <p:cNvPr id="47" name="Rectangle 6"/>
            <p:cNvSpPr>
              <a:spLocks noChangeArrowheads="1"/>
            </p:cNvSpPr>
            <p:nvPr/>
          </p:nvSpPr>
          <p:spPr bwMode="auto">
            <a:xfrm>
              <a:off x="2400"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a:t>图书</a:t>
              </a:r>
              <a:endParaRPr lang="zh-CN" altLang="en-US" sz="2000"/>
            </a:p>
          </p:txBody>
        </p:sp>
        <p:sp>
          <p:nvSpPr>
            <p:cNvPr id="48" name="AutoShape 7"/>
            <p:cNvSpPr>
              <a:spLocks noChangeArrowheads="1"/>
            </p:cNvSpPr>
            <p:nvPr/>
          </p:nvSpPr>
          <p:spPr bwMode="auto">
            <a:xfrm>
              <a:off x="3264" y="2736"/>
              <a:ext cx="624"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a:t>出版</a:t>
              </a:r>
              <a:endParaRPr lang="zh-CN" altLang="en-US" sz="2000"/>
            </a:p>
          </p:txBody>
        </p:sp>
        <p:sp>
          <p:nvSpPr>
            <p:cNvPr id="49" name="Rectangle 10"/>
            <p:cNvSpPr>
              <a:spLocks noChangeArrowheads="1"/>
            </p:cNvSpPr>
            <p:nvPr/>
          </p:nvSpPr>
          <p:spPr bwMode="auto">
            <a:xfrm>
              <a:off x="4272"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sz="2000" dirty="0"/>
                <a:t>出版社</a:t>
              </a:r>
              <a:endParaRPr lang="zh-CN" altLang="en-US" sz="2000" dirty="0"/>
            </a:p>
          </p:txBody>
        </p:sp>
        <p:cxnSp>
          <p:nvCxnSpPr>
            <p:cNvPr id="50" name="AutoShape 11"/>
            <p:cNvCxnSpPr>
              <a:cxnSpLocks noChangeShapeType="1"/>
              <a:stCxn id="47" idx="3"/>
              <a:endCxn id="48" idx="1"/>
            </p:cNvCxnSpPr>
            <p:nvPr/>
          </p:nvCxnSpPr>
          <p:spPr bwMode="auto">
            <a:xfrm>
              <a:off x="2928" y="2904"/>
              <a:ext cx="336"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1" name="AutoShape 12"/>
            <p:cNvCxnSpPr>
              <a:cxnSpLocks noChangeShapeType="1"/>
              <a:stCxn id="48" idx="3"/>
              <a:endCxn id="49" idx="1"/>
            </p:cNvCxnSpPr>
            <p:nvPr/>
          </p:nvCxnSpPr>
          <p:spPr bwMode="auto">
            <a:xfrm>
              <a:off x="3888" y="2904"/>
              <a:ext cx="37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2" name="Rectangle 15"/>
            <p:cNvSpPr>
              <a:spLocks noChangeArrowheads="1"/>
            </p:cNvSpPr>
            <p:nvPr/>
          </p:nvSpPr>
          <p:spPr bwMode="auto">
            <a:xfrm>
              <a:off x="768" y="2784"/>
              <a:ext cx="528" cy="240"/>
            </a:xfrm>
            <a:prstGeom prst="rect">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2000">
                  <a:solidFill>
                    <a:srgbClr val="545472"/>
                  </a:solidFill>
                  <a:latin typeface="宋体" panose="02010600030101010101" pitchFamily="2" charset="-122"/>
                </a:rPr>
                <a:t>借书人</a:t>
              </a:r>
              <a:endParaRPr lang="zh-CN" altLang="en-US" sz="2000">
                <a:solidFill>
                  <a:srgbClr val="545472"/>
                </a:solidFill>
                <a:latin typeface="宋体" panose="02010600030101010101" pitchFamily="2" charset="-122"/>
              </a:endParaRPr>
            </a:p>
          </p:txBody>
        </p:sp>
        <p:sp>
          <p:nvSpPr>
            <p:cNvPr id="53" name="AutoShape 16"/>
            <p:cNvSpPr>
              <a:spLocks noChangeArrowheads="1"/>
            </p:cNvSpPr>
            <p:nvPr/>
          </p:nvSpPr>
          <p:spPr bwMode="auto">
            <a:xfrm>
              <a:off x="1488" y="2736"/>
              <a:ext cx="618" cy="336"/>
            </a:xfrm>
            <a:prstGeom prst="diamond">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sz="2000">
                  <a:solidFill>
                    <a:srgbClr val="545472"/>
                  </a:solidFill>
                  <a:latin typeface="宋体" panose="02010600030101010101" pitchFamily="2" charset="-122"/>
                </a:rPr>
                <a:t>借阅</a:t>
              </a:r>
              <a:endParaRPr lang="zh-CN" altLang="en-US" sz="2000">
                <a:solidFill>
                  <a:srgbClr val="545472"/>
                </a:solidFill>
                <a:latin typeface="宋体" panose="02010600030101010101" pitchFamily="2" charset="-122"/>
              </a:endParaRPr>
            </a:p>
          </p:txBody>
        </p:sp>
        <p:cxnSp>
          <p:nvCxnSpPr>
            <p:cNvPr id="54" name="AutoShape 17"/>
            <p:cNvCxnSpPr>
              <a:cxnSpLocks noChangeShapeType="1"/>
              <a:stCxn id="52" idx="3"/>
              <a:endCxn id="53" idx="1"/>
            </p:cNvCxnSpPr>
            <p:nvPr/>
          </p:nvCxnSpPr>
          <p:spPr bwMode="auto">
            <a:xfrm>
              <a:off x="1296" y="2904"/>
              <a:ext cx="193"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55" name="AutoShape 18"/>
            <p:cNvCxnSpPr>
              <a:cxnSpLocks noChangeShapeType="1"/>
              <a:stCxn id="53" idx="3"/>
              <a:endCxn id="47" idx="1"/>
            </p:cNvCxnSpPr>
            <p:nvPr/>
          </p:nvCxnSpPr>
          <p:spPr bwMode="auto">
            <a:xfrm>
              <a:off x="2112" y="2904"/>
              <a:ext cx="288"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56" name="AutoShape 19"/>
            <p:cNvSpPr>
              <a:spLocks noChangeArrowheads="1"/>
            </p:cNvSpPr>
            <p:nvPr/>
          </p:nvSpPr>
          <p:spPr bwMode="auto">
            <a:xfrm>
              <a:off x="0" y="2352"/>
              <a:ext cx="62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u="sng">
                  <a:solidFill>
                    <a:srgbClr val="545472"/>
                  </a:solidFill>
                  <a:latin typeface="宋体" panose="02010600030101010101" pitchFamily="2" charset="-122"/>
                </a:rPr>
                <a:t>借书证号</a:t>
              </a:r>
              <a:endParaRPr lang="zh-CN" altLang="en-US" u="sng">
                <a:solidFill>
                  <a:srgbClr val="545472"/>
                </a:solidFill>
                <a:latin typeface="宋体" panose="02010600030101010101" pitchFamily="2" charset="-122"/>
              </a:endParaRPr>
            </a:p>
          </p:txBody>
        </p:sp>
        <p:sp>
          <p:nvSpPr>
            <p:cNvPr id="57" name="AutoShape 20"/>
            <p:cNvSpPr>
              <a:spLocks noChangeArrowheads="1"/>
            </p:cNvSpPr>
            <p:nvPr/>
          </p:nvSpPr>
          <p:spPr bwMode="auto">
            <a:xfrm>
              <a:off x="96"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姓名</a:t>
              </a:r>
              <a:endParaRPr lang="zh-CN" altLang="en-US"/>
            </a:p>
          </p:txBody>
        </p:sp>
        <p:sp>
          <p:nvSpPr>
            <p:cNvPr id="58" name="AutoShape 21"/>
            <p:cNvSpPr>
              <a:spLocks noChangeArrowheads="1"/>
            </p:cNvSpPr>
            <p:nvPr/>
          </p:nvSpPr>
          <p:spPr bwMode="auto">
            <a:xfrm>
              <a:off x="96" y="3168"/>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a:solidFill>
                    <a:srgbClr val="545472"/>
                  </a:solidFill>
                  <a:latin typeface="宋体" panose="02010600030101010101" pitchFamily="2" charset="-122"/>
                </a:rPr>
                <a:t>单位</a:t>
              </a:r>
              <a:endParaRPr lang="zh-CN" altLang="en-US">
                <a:solidFill>
                  <a:srgbClr val="545472"/>
                </a:solidFill>
                <a:latin typeface="宋体" panose="02010600030101010101" pitchFamily="2" charset="-122"/>
              </a:endParaRPr>
            </a:p>
          </p:txBody>
        </p:sp>
        <p:sp>
          <p:nvSpPr>
            <p:cNvPr id="59" name="AutoShape 22"/>
            <p:cNvSpPr>
              <a:spLocks noChangeArrowheads="1"/>
            </p:cNvSpPr>
            <p:nvPr/>
          </p:nvSpPr>
          <p:spPr bwMode="auto">
            <a:xfrm>
              <a:off x="2688" y="2352"/>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u="sng">
                  <a:solidFill>
                    <a:srgbClr val="545472"/>
                  </a:solidFill>
                  <a:latin typeface="宋体" panose="02010600030101010101" pitchFamily="2" charset="-122"/>
                </a:rPr>
                <a:t>书号</a:t>
              </a:r>
              <a:endParaRPr lang="zh-CN" altLang="en-US" u="sng">
                <a:solidFill>
                  <a:srgbClr val="545472"/>
                </a:solidFill>
                <a:latin typeface="宋体" panose="02010600030101010101" pitchFamily="2" charset="-122"/>
              </a:endParaRPr>
            </a:p>
          </p:txBody>
        </p:sp>
        <p:sp>
          <p:nvSpPr>
            <p:cNvPr id="60" name="AutoShape 23"/>
            <p:cNvSpPr>
              <a:spLocks noChangeArrowheads="1"/>
            </p:cNvSpPr>
            <p:nvPr/>
          </p:nvSpPr>
          <p:spPr bwMode="auto">
            <a:xfrm>
              <a:off x="2256" y="2352"/>
              <a:ext cx="37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a:solidFill>
                    <a:srgbClr val="545472"/>
                  </a:solidFill>
                  <a:latin typeface="宋体" panose="02010600030101010101" pitchFamily="2" charset="-122"/>
                </a:rPr>
                <a:t>书名</a:t>
              </a:r>
              <a:endParaRPr lang="zh-CN" altLang="en-US">
                <a:solidFill>
                  <a:srgbClr val="545472"/>
                </a:solidFill>
                <a:latin typeface="宋体" panose="02010600030101010101" pitchFamily="2" charset="-122"/>
              </a:endParaRPr>
            </a:p>
          </p:txBody>
        </p:sp>
        <p:sp>
          <p:nvSpPr>
            <p:cNvPr id="61" name="AutoShape 24"/>
            <p:cNvSpPr>
              <a:spLocks noChangeArrowheads="1"/>
            </p:cNvSpPr>
            <p:nvPr/>
          </p:nvSpPr>
          <p:spPr bwMode="auto">
            <a:xfrm>
              <a:off x="4115" y="2400"/>
              <a:ext cx="709"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defRPr/>
              </a:pPr>
              <a:r>
                <a:rPr lang="zh-CN" altLang="en-US" u="sng" dirty="0"/>
                <a:t>出版社名</a:t>
              </a:r>
              <a:endParaRPr lang="zh-CN" altLang="en-US" u="sng" dirty="0"/>
            </a:p>
          </p:txBody>
        </p:sp>
        <p:sp>
          <p:nvSpPr>
            <p:cNvPr id="62" name="AutoShape 26"/>
            <p:cNvSpPr>
              <a:spLocks noChangeArrowheads="1"/>
            </p:cNvSpPr>
            <p:nvPr/>
          </p:nvSpPr>
          <p:spPr bwMode="auto">
            <a:xfrm>
              <a:off x="4944"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地址</a:t>
              </a:r>
              <a:endParaRPr lang="zh-CN" altLang="en-US"/>
            </a:p>
          </p:txBody>
        </p:sp>
        <p:sp>
          <p:nvSpPr>
            <p:cNvPr id="63" name="AutoShape 27"/>
            <p:cNvSpPr>
              <a:spLocks noChangeArrowheads="1"/>
            </p:cNvSpPr>
            <p:nvPr/>
          </p:nvSpPr>
          <p:spPr bwMode="auto">
            <a:xfrm>
              <a:off x="4944" y="2784"/>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电话</a:t>
              </a:r>
              <a:endParaRPr lang="zh-CN" altLang="en-US"/>
            </a:p>
          </p:txBody>
        </p:sp>
        <p:sp>
          <p:nvSpPr>
            <p:cNvPr id="64" name="AutoShape 28"/>
            <p:cNvSpPr>
              <a:spLocks noChangeArrowheads="1"/>
            </p:cNvSpPr>
            <p:nvPr/>
          </p:nvSpPr>
          <p:spPr bwMode="auto">
            <a:xfrm>
              <a:off x="4296" y="3216"/>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邮编</a:t>
              </a:r>
              <a:endParaRPr lang="zh-CN" altLang="en-US"/>
            </a:p>
          </p:txBody>
        </p:sp>
        <p:sp>
          <p:nvSpPr>
            <p:cNvPr id="65" name="AutoShape 29"/>
            <p:cNvSpPr>
              <a:spLocks noChangeArrowheads="1"/>
            </p:cNvSpPr>
            <p:nvPr/>
          </p:nvSpPr>
          <p:spPr bwMode="auto">
            <a:xfrm>
              <a:off x="4944" y="2400"/>
              <a:ext cx="480"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n-US" altLang="zh-CN"/>
                <a:t>Email</a:t>
              </a:r>
              <a:endParaRPr lang="en-US" altLang="zh-CN"/>
            </a:p>
          </p:txBody>
        </p:sp>
        <p:sp>
          <p:nvSpPr>
            <p:cNvPr id="66" name="Text Box 30"/>
            <p:cNvSpPr txBox="1">
              <a:spLocks noChangeArrowheads="1"/>
            </p:cNvSpPr>
            <p:nvPr/>
          </p:nvSpPr>
          <p:spPr bwMode="auto">
            <a:xfrm>
              <a:off x="1286" y="2688"/>
              <a:ext cx="250" cy="150"/>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dirty="0"/>
                <a:t>m</a:t>
              </a:r>
              <a:endParaRPr lang="en-US" altLang="zh-CN" sz="2000" dirty="0"/>
            </a:p>
          </p:txBody>
        </p:sp>
        <p:sp>
          <p:nvSpPr>
            <p:cNvPr id="67" name="Text Box 31"/>
            <p:cNvSpPr txBox="1">
              <a:spLocks noChangeArrowheads="1"/>
            </p:cNvSpPr>
            <p:nvPr/>
          </p:nvSpPr>
          <p:spPr bwMode="auto">
            <a:xfrm>
              <a:off x="2112" y="2688"/>
              <a:ext cx="250" cy="150"/>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n</a:t>
              </a:r>
              <a:endParaRPr lang="en-US" altLang="zh-CN" sz="2000"/>
            </a:p>
          </p:txBody>
        </p:sp>
        <p:sp>
          <p:nvSpPr>
            <p:cNvPr id="68" name="Text Box 32"/>
            <p:cNvSpPr txBox="1">
              <a:spLocks noChangeArrowheads="1"/>
            </p:cNvSpPr>
            <p:nvPr/>
          </p:nvSpPr>
          <p:spPr bwMode="auto">
            <a:xfrm>
              <a:off x="3024" y="2688"/>
              <a:ext cx="250" cy="150"/>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m</a:t>
              </a:r>
              <a:endParaRPr lang="en-US" altLang="zh-CN" sz="2000"/>
            </a:p>
          </p:txBody>
        </p:sp>
        <p:sp>
          <p:nvSpPr>
            <p:cNvPr id="69" name="Text Box 33"/>
            <p:cNvSpPr txBox="1">
              <a:spLocks noChangeArrowheads="1"/>
            </p:cNvSpPr>
            <p:nvPr/>
          </p:nvSpPr>
          <p:spPr bwMode="auto">
            <a:xfrm>
              <a:off x="3936" y="2688"/>
              <a:ext cx="250" cy="150"/>
            </a:xfrm>
            <a:prstGeom prst="rect">
              <a:avLst/>
            </a:prstGeom>
            <a:ln w="3175">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altLang="zh-CN" sz="2000"/>
                <a:t>1</a:t>
              </a:r>
              <a:endParaRPr lang="en-US" altLang="zh-CN" sz="2000"/>
            </a:p>
          </p:txBody>
        </p:sp>
        <p:cxnSp>
          <p:nvCxnSpPr>
            <p:cNvPr id="70" name="AutoShape 36"/>
            <p:cNvCxnSpPr>
              <a:cxnSpLocks noChangeShapeType="1"/>
              <a:stCxn id="56" idx="3"/>
              <a:endCxn id="52" idx="1"/>
            </p:cNvCxnSpPr>
            <p:nvPr/>
          </p:nvCxnSpPr>
          <p:spPr bwMode="auto">
            <a:xfrm>
              <a:off x="624" y="2472"/>
              <a:ext cx="144"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1" name="AutoShape 37"/>
            <p:cNvCxnSpPr>
              <a:cxnSpLocks noChangeShapeType="1"/>
              <a:stCxn id="57" idx="3"/>
              <a:endCxn id="52" idx="1"/>
            </p:cNvCxnSpPr>
            <p:nvPr/>
          </p:nvCxnSpPr>
          <p:spPr bwMode="auto">
            <a:xfrm>
              <a:off x="576" y="2904"/>
              <a:ext cx="192"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2" name="AutoShape 38"/>
            <p:cNvCxnSpPr>
              <a:cxnSpLocks noChangeShapeType="1"/>
              <a:stCxn id="58" idx="3"/>
              <a:endCxn id="52" idx="1"/>
            </p:cNvCxnSpPr>
            <p:nvPr/>
          </p:nvCxnSpPr>
          <p:spPr bwMode="auto">
            <a:xfrm flipV="1">
              <a:off x="576" y="2904"/>
              <a:ext cx="192"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3" name="AutoShape 39"/>
            <p:cNvCxnSpPr>
              <a:cxnSpLocks noChangeShapeType="1"/>
              <a:stCxn id="60" idx="2"/>
              <a:endCxn id="47" idx="0"/>
            </p:cNvCxnSpPr>
            <p:nvPr/>
          </p:nvCxnSpPr>
          <p:spPr bwMode="auto">
            <a:xfrm>
              <a:off x="2448" y="2592"/>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4" name="AutoShape 40"/>
            <p:cNvCxnSpPr>
              <a:cxnSpLocks noChangeShapeType="1"/>
              <a:stCxn id="59" idx="2"/>
              <a:endCxn id="47" idx="0"/>
            </p:cNvCxnSpPr>
            <p:nvPr/>
          </p:nvCxnSpPr>
          <p:spPr bwMode="auto">
            <a:xfrm flipH="1">
              <a:off x="2664" y="2592"/>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5" name="AutoShape 41"/>
            <p:cNvCxnSpPr>
              <a:cxnSpLocks noChangeShapeType="1"/>
              <a:stCxn id="61" idx="2"/>
              <a:endCxn id="49" idx="0"/>
            </p:cNvCxnSpPr>
            <p:nvPr/>
          </p:nvCxnSpPr>
          <p:spPr bwMode="auto">
            <a:xfrm>
              <a:off x="4470" y="2640"/>
              <a:ext cx="72"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76" name="AutoShape 42"/>
            <p:cNvCxnSpPr>
              <a:cxnSpLocks noChangeShapeType="1"/>
              <a:stCxn id="63" idx="1"/>
              <a:endCxn id="49" idx="3"/>
            </p:cNvCxnSpPr>
            <p:nvPr/>
          </p:nvCxnSpPr>
          <p:spPr bwMode="auto">
            <a:xfrm flipH="1">
              <a:off x="4800" y="2904"/>
              <a:ext cx="150" cy="0"/>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77" name="AutoShape 49"/>
            <p:cNvSpPr>
              <a:spLocks noChangeArrowheads="1"/>
            </p:cNvSpPr>
            <p:nvPr/>
          </p:nvSpPr>
          <p:spPr bwMode="auto">
            <a:xfrm>
              <a:off x="1488" y="3216"/>
              <a:ext cx="61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a:solidFill>
                    <a:srgbClr val="545472"/>
                  </a:solidFill>
                  <a:latin typeface="宋体" panose="02010600030101010101" pitchFamily="2" charset="-122"/>
                </a:rPr>
                <a:t>还书日期</a:t>
              </a:r>
              <a:endParaRPr lang="zh-CN" altLang="en-US">
                <a:solidFill>
                  <a:srgbClr val="545472"/>
                </a:solidFill>
                <a:latin typeface="宋体" panose="02010600030101010101" pitchFamily="2" charset="-122"/>
              </a:endParaRPr>
            </a:p>
          </p:txBody>
        </p:sp>
        <p:sp>
          <p:nvSpPr>
            <p:cNvPr id="78" name="AutoShape 50"/>
            <p:cNvSpPr>
              <a:spLocks noChangeArrowheads="1"/>
            </p:cNvSpPr>
            <p:nvPr/>
          </p:nvSpPr>
          <p:spPr bwMode="auto">
            <a:xfrm>
              <a:off x="1488" y="2352"/>
              <a:ext cx="61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lvl1pPr>
                <a:defRPr sz="1200" b="1">
                  <a:solidFill>
                    <a:schemeClr val="tx1"/>
                  </a:solidFill>
                  <a:latin typeface="Tahoma" panose="020B0604030504040204" pitchFamily="2" charset="0"/>
                  <a:ea typeface="宋体" panose="02010600030101010101" pitchFamily="2" charset="-122"/>
                </a:defRPr>
              </a:lvl1pPr>
              <a:lvl2pPr marL="742950" indent="-285750">
                <a:defRPr sz="1200" b="1">
                  <a:solidFill>
                    <a:schemeClr val="tx1"/>
                  </a:solidFill>
                  <a:latin typeface="Tahoma" panose="020B0604030504040204" pitchFamily="2" charset="0"/>
                  <a:ea typeface="宋体" panose="02010600030101010101" pitchFamily="2" charset="-122"/>
                </a:defRPr>
              </a:lvl2pPr>
              <a:lvl3pPr marL="1143000" indent="-228600">
                <a:defRPr sz="1200" b="1">
                  <a:solidFill>
                    <a:schemeClr val="tx1"/>
                  </a:solidFill>
                  <a:latin typeface="Tahoma" panose="020B0604030504040204" pitchFamily="2" charset="0"/>
                  <a:ea typeface="宋体" panose="02010600030101010101" pitchFamily="2" charset="-122"/>
                </a:defRPr>
              </a:lvl3pPr>
              <a:lvl4pPr marL="1600200" indent="-228600">
                <a:defRPr sz="1200" b="1">
                  <a:solidFill>
                    <a:schemeClr val="tx1"/>
                  </a:solidFill>
                  <a:latin typeface="Tahoma" panose="020B0604030504040204" pitchFamily="2" charset="0"/>
                  <a:ea typeface="宋体" panose="02010600030101010101" pitchFamily="2" charset="-122"/>
                </a:defRPr>
              </a:lvl4pPr>
              <a:lvl5pPr marL="2057400" indent="-228600">
                <a:defRPr sz="1200" b="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Tahoma" panose="020B0604030504040204" pitchFamily="2" charset="0"/>
                  <a:ea typeface="宋体" panose="02010600030101010101" pitchFamily="2" charset="-122"/>
                </a:defRPr>
              </a:lvl9pPr>
            </a:lstStyle>
            <a:p>
              <a:pPr algn="ctr"/>
              <a:r>
                <a:rPr lang="zh-CN" altLang="en-US">
                  <a:solidFill>
                    <a:srgbClr val="545472"/>
                  </a:solidFill>
                  <a:latin typeface="宋体" panose="02010600030101010101" pitchFamily="2" charset="-122"/>
                </a:rPr>
                <a:t>借书日期</a:t>
              </a:r>
              <a:endParaRPr lang="zh-CN" altLang="en-US">
                <a:solidFill>
                  <a:srgbClr val="545472"/>
                </a:solidFill>
                <a:latin typeface="宋体" panose="02010600030101010101" pitchFamily="2" charset="-122"/>
              </a:endParaRPr>
            </a:p>
          </p:txBody>
        </p:sp>
        <p:cxnSp>
          <p:nvCxnSpPr>
            <p:cNvPr id="79" name="AutoShape 51"/>
            <p:cNvCxnSpPr>
              <a:cxnSpLocks noChangeShapeType="1"/>
              <a:stCxn id="53" idx="0"/>
              <a:endCxn id="78" idx="2"/>
            </p:cNvCxnSpPr>
            <p:nvPr/>
          </p:nvCxnSpPr>
          <p:spPr bwMode="auto">
            <a:xfrm flipV="1">
              <a:off x="1800" y="259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0" name="AutoShape 52"/>
            <p:cNvCxnSpPr>
              <a:cxnSpLocks noChangeShapeType="1"/>
              <a:stCxn id="53" idx="2"/>
              <a:endCxn id="77" idx="0"/>
            </p:cNvCxnSpPr>
            <p:nvPr/>
          </p:nvCxnSpPr>
          <p:spPr bwMode="auto">
            <a:xfrm>
              <a:off x="1800" y="3072"/>
              <a:ext cx="0" cy="14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sp>
          <p:nvSpPr>
            <p:cNvPr id="81" name="AutoShape 53"/>
            <p:cNvSpPr>
              <a:spLocks noChangeArrowheads="1"/>
            </p:cNvSpPr>
            <p:nvPr/>
          </p:nvSpPr>
          <p:spPr bwMode="auto">
            <a:xfrm>
              <a:off x="2688" y="3216"/>
              <a:ext cx="384"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位置</a:t>
              </a:r>
              <a:endParaRPr lang="zh-CN" altLang="en-US"/>
            </a:p>
          </p:txBody>
        </p:sp>
        <p:sp>
          <p:nvSpPr>
            <p:cNvPr id="82" name="AutoShape 54"/>
            <p:cNvSpPr>
              <a:spLocks noChangeArrowheads="1"/>
            </p:cNvSpPr>
            <p:nvPr/>
          </p:nvSpPr>
          <p:spPr bwMode="auto">
            <a:xfrm>
              <a:off x="2256" y="3216"/>
              <a:ext cx="378" cy="240"/>
            </a:xfrm>
            <a:prstGeom prst="roundRect">
              <a:avLst>
                <a:gd name="adj" fmla="val 35069"/>
              </a:avLst>
            </a:prstGeom>
            <a:ln w="3175">
              <a:solidFill>
                <a:srgbClr val="000000"/>
              </a:solidFill>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zh-CN" altLang="en-US"/>
                <a:t>数量</a:t>
              </a:r>
              <a:endParaRPr lang="zh-CN" altLang="en-US"/>
            </a:p>
          </p:txBody>
        </p:sp>
        <p:cxnSp>
          <p:nvCxnSpPr>
            <p:cNvPr id="83" name="AutoShape 55"/>
            <p:cNvCxnSpPr>
              <a:cxnSpLocks noChangeShapeType="1"/>
              <a:stCxn id="47" idx="2"/>
              <a:endCxn id="82" idx="0"/>
            </p:cNvCxnSpPr>
            <p:nvPr/>
          </p:nvCxnSpPr>
          <p:spPr bwMode="auto">
            <a:xfrm flipH="1">
              <a:off x="2448" y="3024"/>
              <a:ext cx="216"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4" name="AutoShape 56"/>
            <p:cNvCxnSpPr>
              <a:cxnSpLocks noChangeShapeType="1"/>
              <a:stCxn id="47" idx="2"/>
              <a:endCxn id="81" idx="0"/>
            </p:cNvCxnSpPr>
            <p:nvPr/>
          </p:nvCxnSpPr>
          <p:spPr bwMode="auto">
            <a:xfrm>
              <a:off x="2664" y="3024"/>
              <a:ext cx="211"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5" name="AutoShape 57"/>
            <p:cNvCxnSpPr>
              <a:cxnSpLocks noChangeShapeType="1"/>
              <a:stCxn id="49" idx="2"/>
              <a:endCxn id="64" idx="0"/>
            </p:cNvCxnSpPr>
            <p:nvPr/>
          </p:nvCxnSpPr>
          <p:spPr bwMode="auto">
            <a:xfrm>
              <a:off x="4536" y="3024"/>
              <a:ext cx="0" cy="19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6" name="AutoShape 58"/>
            <p:cNvCxnSpPr>
              <a:cxnSpLocks noChangeShapeType="1"/>
              <a:stCxn id="65" idx="1"/>
              <a:endCxn id="49" idx="3"/>
            </p:cNvCxnSpPr>
            <p:nvPr/>
          </p:nvCxnSpPr>
          <p:spPr bwMode="auto">
            <a:xfrm flipH="1">
              <a:off x="4800" y="2520"/>
              <a:ext cx="150" cy="384"/>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cxnSp>
          <p:nvCxnSpPr>
            <p:cNvPr id="87" name="AutoShape 59"/>
            <p:cNvCxnSpPr>
              <a:cxnSpLocks noChangeShapeType="1"/>
              <a:stCxn id="62" idx="1"/>
              <a:endCxn id="49" idx="3"/>
            </p:cNvCxnSpPr>
            <p:nvPr/>
          </p:nvCxnSpPr>
          <p:spPr bwMode="auto">
            <a:xfrm flipH="1" flipV="1">
              <a:off x="4800" y="2904"/>
              <a:ext cx="150" cy="432"/>
            </a:xfrm>
            <a:prstGeom prst="straightConnector1">
              <a:avLst/>
            </a:prstGeom>
            <a:ln w="3175">
              <a:solidFill>
                <a:srgbClr val="000000"/>
              </a:solidFill>
            </a:ln>
          </p:spPr>
          <p:style>
            <a:lnRef idx="2">
              <a:schemeClr val="accent1"/>
            </a:lnRef>
            <a:fillRef idx="1">
              <a:schemeClr val="lt1"/>
            </a:fillRef>
            <a:effectRef idx="0">
              <a:schemeClr val="accent1"/>
            </a:effectRef>
            <a:fontRef idx="minor">
              <a:schemeClr val="dk1"/>
            </a:fontRef>
          </p:style>
        </p:cxnSp>
      </p:grpSp>
      <p:sp>
        <p:nvSpPr>
          <p:cNvPr id="28675" name="灯片编号占位符 4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09589D04-F8A1-4504-B4D9-314B974CC97A}" type="slidenum">
              <a:rPr kumimoji="0" lang="zh-CN" altLang="en-US" sz="1400"/>
            </a:fld>
            <a:endParaRPr kumimoji="0" lang="en-US" altLang="zh-CN"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p:cNvSpPr>
            <a:spLocks noGrp="1"/>
          </p:cNvSpPr>
          <p:nvPr>
            <p:ph type="sldNum" sz="quarter" idx="12"/>
          </p:nvPr>
        </p:nvSpPr>
        <p:spPr>
          <a:xfrm>
            <a:off x="8348663"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B51EB8A-41D9-4B98-928A-F7BE5D73AADB}" type="slidenum">
              <a:rPr kumimoji="0" lang="zh-CN" altLang="en-US" sz="1400"/>
            </a:fld>
            <a:endParaRPr kumimoji="0" lang="en-US" altLang="zh-CN" sz="1400">
              <a:ea typeface="黑体" panose="02010609060101010101" pitchFamily="49" charset="-122"/>
            </a:endParaRPr>
          </a:p>
        </p:txBody>
      </p:sp>
      <p:sp>
        <p:nvSpPr>
          <p:cNvPr id="646146" name="Rectangle 2"/>
          <p:cNvSpPr>
            <a:spLocks noGrp="1" noChangeArrowheads="1"/>
          </p:cNvSpPr>
          <p:nvPr>
            <p:ph type="title" idx="4294967295"/>
          </p:nvPr>
        </p:nvSpPr>
        <p:spPr>
          <a:xfrm>
            <a:off x="2481263" y="762000"/>
            <a:ext cx="7772400" cy="635000"/>
          </a:xfrm>
        </p:spPr>
        <p:txBody>
          <a:bodyPr anchor="b"/>
          <a:lstStyle/>
          <a:p>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案例</a:t>
            </a:r>
            <a:r>
              <a:rPr lang="zh-CN" altLang="zh-CN" sz="2400" b="1">
                <a:effectLst>
                  <a:outerShdw blurRad="38100" dist="38100" dir="2700000" algn="tl">
                    <a:srgbClr val="C0C0C0"/>
                  </a:outerShdw>
                </a:effectLst>
                <a:latin typeface="黑体" panose="02010609060101010101" pitchFamily="49" charset="-122"/>
                <a:ea typeface="黑体" panose="02010609060101010101" pitchFamily="49" charset="-122"/>
              </a:rPr>
              <a:t>5</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：选课信息的表示</a:t>
            </a:r>
            <a:endPar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3072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6963" y="1770063"/>
            <a:ext cx="7504112"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5"/>
          <p:cNvSpPr>
            <a:spLocks noChangeArrowheads="1"/>
          </p:cNvSpPr>
          <p:nvPr/>
        </p:nvSpPr>
        <p:spPr bwMode="auto">
          <a:xfrm>
            <a:off x="1697039" y="830264"/>
            <a:ext cx="2860675" cy="992187"/>
          </a:xfrm>
          <a:prstGeom prst="cloudCallout">
            <a:avLst>
              <a:gd name="adj1" fmla="val -49759"/>
              <a:gd name="adj2" fmla="val 88699"/>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黑体" panose="02010609060101010101" pitchFamily="49" charset="-122"/>
                <a:ea typeface="黑体" panose="02010609060101010101" pitchFamily="49" charset="-122"/>
              </a:rPr>
              <a:t>描述学生所选课程，应该采用实体集还是联系集？</a:t>
            </a:r>
            <a:endParaRPr kumimoji="0" lang="zh-CN" altLang="en-US" sz="1600">
              <a:latin typeface="黑体" panose="02010609060101010101" pitchFamily="49" charset="-122"/>
              <a:ea typeface="黑体" panose="02010609060101010101" pitchFamily="49" charset="-122"/>
            </a:endParaRPr>
          </a:p>
        </p:txBody>
      </p:sp>
      <p:sp>
        <p:nvSpPr>
          <p:cNvPr id="344070" name="Rectangle 6"/>
          <p:cNvSpPr>
            <a:spLocks noChangeArrowheads="1"/>
          </p:cNvSpPr>
          <p:nvPr/>
        </p:nvSpPr>
        <p:spPr bwMode="auto">
          <a:xfrm>
            <a:off x="3609976" y="4378326"/>
            <a:ext cx="641191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400">
                <a:solidFill>
                  <a:srgbClr val="0000FF"/>
                </a:solidFill>
              </a:rPr>
              <a:t>问题：那种方式更合适？</a:t>
            </a:r>
            <a:endParaRPr kumimoji="0" lang="en-US" altLang="zh-CN" sz="2400">
              <a:solidFill>
                <a:srgbClr val="0000FF"/>
              </a:solidFill>
            </a:endParaRPr>
          </a:p>
          <a:p>
            <a:pPr>
              <a:spcBef>
                <a:spcPct val="0"/>
              </a:spcBef>
              <a:buFontTx/>
              <a:buNone/>
            </a:pPr>
            <a:r>
              <a:rPr kumimoji="0" lang="zh-CN" altLang="en-US" sz="2400">
                <a:solidFill>
                  <a:srgbClr val="2A2A39"/>
                </a:solidFill>
              </a:rPr>
              <a:t>设计原则：</a:t>
            </a:r>
            <a:r>
              <a:rPr kumimoji="0" lang="zh-CN" altLang="en-US" sz="2000">
                <a:solidFill>
                  <a:srgbClr val="2A2A39"/>
                </a:solidFill>
              </a:rPr>
              <a:t>通常地，采用联系来表示发生在两个实体集之间的一个动作，如选课</a:t>
            </a:r>
            <a:r>
              <a:rPr kumimoji="0" lang="en-US" altLang="zh-CN" sz="2000">
                <a:solidFill>
                  <a:srgbClr val="2A2A39"/>
                </a:solidFill>
              </a:rPr>
              <a:t>!</a:t>
            </a:r>
            <a:endParaRPr kumimoji="0" lang="en-US" altLang="zh-CN" sz="2000">
              <a:solidFill>
                <a:srgbClr val="2A2A39"/>
              </a:solidFill>
            </a:endParaRPr>
          </a:p>
          <a:p>
            <a:pPr>
              <a:spcBef>
                <a:spcPct val="0"/>
              </a:spcBef>
            </a:pPr>
            <a:r>
              <a:rPr kumimoji="0" lang="zh-CN" altLang="en-US" sz="2000">
                <a:solidFill>
                  <a:srgbClr val="2A2A39"/>
                </a:solidFill>
              </a:rPr>
              <a:t>如果仅描述学生选课，用选课联系</a:t>
            </a:r>
            <a:r>
              <a:rPr kumimoji="0" lang="en-US" altLang="zh-CN" sz="2000">
                <a:solidFill>
                  <a:srgbClr val="2A2A39"/>
                </a:solidFill>
              </a:rPr>
              <a:t>(</a:t>
            </a:r>
            <a:r>
              <a:rPr kumimoji="0" lang="zh-CN" altLang="en-US" sz="2000">
                <a:solidFill>
                  <a:srgbClr val="800000"/>
                </a:solidFill>
              </a:rPr>
              <a:t>方法</a:t>
            </a:r>
            <a:r>
              <a:rPr kumimoji="0" lang="en-US" altLang="zh-CN" sz="2000">
                <a:solidFill>
                  <a:srgbClr val="800000"/>
                </a:solidFill>
              </a:rPr>
              <a:t>1</a:t>
            </a:r>
            <a:r>
              <a:rPr kumimoji="0" lang="en-US" altLang="zh-CN" sz="2000">
                <a:solidFill>
                  <a:srgbClr val="2A2A39"/>
                </a:solidFill>
              </a:rPr>
              <a:t>)</a:t>
            </a:r>
            <a:r>
              <a:rPr kumimoji="0" lang="zh-CN" altLang="en-US" sz="2000">
                <a:solidFill>
                  <a:srgbClr val="2A2A39"/>
                </a:solidFill>
              </a:rPr>
              <a:t>。</a:t>
            </a:r>
            <a:endParaRPr kumimoji="0" lang="en-US" altLang="zh-CN" sz="2000">
              <a:solidFill>
                <a:srgbClr val="2A2A39"/>
              </a:solidFill>
            </a:endParaRPr>
          </a:p>
          <a:p>
            <a:pPr>
              <a:spcBef>
                <a:spcPct val="0"/>
              </a:spcBef>
            </a:pPr>
            <a:r>
              <a:rPr kumimoji="0" lang="zh-CN" altLang="en-US" sz="2000">
                <a:solidFill>
                  <a:srgbClr val="0000FF"/>
                </a:solidFill>
              </a:rPr>
              <a:t>但如果</a:t>
            </a:r>
            <a:r>
              <a:rPr kumimoji="0" lang="zh-CN" altLang="en-US" sz="2000">
                <a:solidFill>
                  <a:srgbClr val="2A2A39"/>
                </a:solidFill>
              </a:rPr>
              <a:t>强调学生为上何课程，要求到教务办去报名注册，则应用一个实体集及两个联系</a:t>
            </a:r>
            <a:r>
              <a:rPr kumimoji="0" lang="en-US" altLang="zh-CN" sz="2000">
                <a:solidFill>
                  <a:srgbClr val="2A2A39"/>
                </a:solidFill>
              </a:rPr>
              <a:t>(</a:t>
            </a:r>
            <a:r>
              <a:rPr kumimoji="0" lang="zh-CN" altLang="en-US" sz="2000">
                <a:solidFill>
                  <a:srgbClr val="2A2A39"/>
                </a:solidFill>
              </a:rPr>
              <a:t>方法</a:t>
            </a:r>
            <a:r>
              <a:rPr kumimoji="0" lang="en-US" altLang="zh-CN" sz="2000">
                <a:solidFill>
                  <a:srgbClr val="2A2A39"/>
                </a:solidFill>
              </a:rPr>
              <a:t>2)</a:t>
            </a:r>
            <a:r>
              <a:rPr kumimoji="0" lang="zh-CN" altLang="en-US" sz="2000">
                <a:solidFill>
                  <a:srgbClr val="2A2A39"/>
                </a:solidFill>
              </a:rPr>
              <a:t>。</a:t>
            </a:r>
            <a:endParaRPr kumimoji="0" lang="zh-CN" altLang="en-US" sz="2000">
              <a:solidFill>
                <a:srgbClr val="2A2A39"/>
              </a:solidFill>
            </a:endParaRPr>
          </a:p>
        </p:txBody>
      </p:sp>
      <p:grpSp>
        <p:nvGrpSpPr>
          <p:cNvPr id="30726" name="组 18"/>
          <p:cNvGrpSpPr/>
          <p:nvPr/>
        </p:nvGrpSpPr>
        <p:grpSpPr bwMode="auto">
          <a:xfrm>
            <a:off x="3400426" y="3090864"/>
            <a:ext cx="5407025" cy="1062037"/>
            <a:chOff x="1886857" y="3066143"/>
            <a:chExt cx="5406572" cy="1061799"/>
          </a:xfrm>
        </p:grpSpPr>
        <p:sp>
          <p:nvSpPr>
            <p:cNvPr id="9" name="矩形 5"/>
            <p:cNvSpPr>
              <a:spLocks noChangeArrowheads="1"/>
            </p:cNvSpPr>
            <p:nvPr/>
          </p:nvSpPr>
          <p:spPr bwMode="auto">
            <a:xfrm rot="2608449">
              <a:off x="4532998" y="3624818"/>
              <a:ext cx="917498" cy="503124"/>
            </a:xfrm>
            <a:prstGeom prst="rect">
              <a:avLst/>
            </a:prstGeom>
            <a:noFill/>
            <a:ln w="9525">
              <a:solidFill>
                <a:srgbClr val="FF0000"/>
              </a:solidFill>
              <a:round/>
            </a:ln>
            <a:effectLst/>
          </p:spPr>
          <p:txBody>
            <a:bodyPr/>
            <a:lstStyle/>
            <a:p>
              <a:pPr algn="r">
                <a:defRPr/>
              </a:pPr>
              <a:r>
                <a:rPr lang="en-US" altLang="zh-CN" dirty="0">
                  <a:solidFill>
                    <a:srgbClr val="892D5B"/>
                  </a:solidFill>
                  <a:latin typeface="+mn-ea"/>
                  <a:cs typeface="黑体" panose="02010609060101010101" pitchFamily="49" charset="-122"/>
                </a:rPr>
                <a:t>Take</a:t>
              </a:r>
              <a:endParaRPr lang="en-US" altLang="zh-CN" dirty="0">
                <a:solidFill>
                  <a:srgbClr val="892D5B"/>
                </a:solidFill>
                <a:latin typeface="+mn-ea"/>
                <a:cs typeface="黑体" panose="02010609060101010101" pitchFamily="49" charset="-122"/>
              </a:endParaRPr>
            </a:p>
            <a:p>
              <a:pPr algn="r">
                <a:defRPr/>
              </a:pPr>
              <a:endParaRPr lang="zh-CN" altLang="en-US" dirty="0">
                <a:solidFill>
                  <a:srgbClr val="892D5B"/>
                </a:solidFill>
                <a:latin typeface="+mn-ea"/>
                <a:cs typeface="黑体" panose="02010609060101010101" pitchFamily="49" charset="-122"/>
              </a:endParaRPr>
            </a:p>
          </p:txBody>
        </p:sp>
        <p:cxnSp>
          <p:nvCxnSpPr>
            <p:cNvPr id="30737" name="直接连接符 6"/>
            <p:cNvCxnSpPr>
              <a:cxnSpLocks noChangeShapeType="1"/>
            </p:cNvCxnSpPr>
            <p:nvPr/>
          </p:nvCxnSpPr>
          <p:spPr bwMode="auto">
            <a:xfrm flipH="1">
              <a:off x="1886857" y="3754964"/>
              <a:ext cx="2612806" cy="290447"/>
            </a:xfrm>
            <a:prstGeom prst="line">
              <a:avLst/>
            </a:prstGeom>
            <a:noFill/>
            <a:ln w="9525">
              <a:solidFill>
                <a:srgbClr val="FF0000"/>
              </a:solidFill>
              <a:round/>
            </a:ln>
            <a:extLst>
              <a:ext uri="{909E8E84-426E-40DD-AFC4-6F175D3DCCD1}">
                <a14:hiddenFill xmlns:a14="http://schemas.microsoft.com/office/drawing/2010/main">
                  <a:noFill/>
                </a14:hiddenFill>
              </a:ext>
            </a:extLst>
          </p:spPr>
        </p:cxnSp>
        <p:cxnSp>
          <p:nvCxnSpPr>
            <p:cNvPr id="30738" name="直接连接符 7"/>
            <p:cNvCxnSpPr>
              <a:cxnSpLocks noChangeShapeType="1"/>
            </p:cNvCxnSpPr>
            <p:nvPr/>
          </p:nvCxnSpPr>
          <p:spPr bwMode="auto">
            <a:xfrm flipH="1" flipV="1">
              <a:off x="5479069" y="3991448"/>
              <a:ext cx="1814360" cy="53963"/>
            </a:xfrm>
            <a:prstGeom prst="line">
              <a:avLst/>
            </a:prstGeom>
            <a:noFill/>
            <a:ln w="9525">
              <a:solidFill>
                <a:srgbClr val="FF0000"/>
              </a:solidFill>
              <a:round/>
            </a:ln>
            <a:extLst>
              <a:ext uri="{909E8E84-426E-40DD-AFC4-6F175D3DCCD1}">
                <a14:hiddenFill xmlns:a14="http://schemas.microsoft.com/office/drawing/2010/main">
                  <a:noFill/>
                </a14:hiddenFill>
              </a:ext>
            </a:extLst>
          </p:spPr>
        </p:cxnSp>
        <p:sp>
          <p:nvSpPr>
            <p:cNvPr id="22" name="椭圆 16"/>
            <p:cNvSpPr>
              <a:spLocks noChangeArrowheads="1"/>
            </p:cNvSpPr>
            <p:nvPr/>
          </p:nvSpPr>
          <p:spPr bwMode="auto">
            <a:xfrm>
              <a:off x="5188580" y="3066143"/>
              <a:ext cx="1325452" cy="468207"/>
            </a:xfrm>
            <a:prstGeom prst="ellipse">
              <a:avLst/>
            </a:prstGeom>
            <a:noFill/>
            <a:ln w="9525">
              <a:solidFill>
                <a:srgbClr val="C00000"/>
              </a:solidFill>
              <a:round/>
            </a:ln>
            <a:effectLst/>
          </p:spPr>
          <p:txBody>
            <a:bodyPr anchor="ctr" anchorCtr="1"/>
            <a:lstStyle/>
            <a:p>
              <a:pPr algn="r">
                <a:defRPr/>
              </a:pPr>
              <a:r>
                <a:rPr lang="zh-CN" altLang="en-US" dirty="0">
                  <a:solidFill>
                    <a:srgbClr val="800000"/>
                  </a:solidFill>
                  <a:latin typeface="+mn-ea"/>
                  <a:cs typeface="黑体" panose="02010609060101010101" pitchFamily="49" charset="-122"/>
                </a:rPr>
                <a:t>g</a:t>
              </a:r>
              <a:r>
                <a:rPr lang="en-US" altLang="zh-CN" dirty="0" err="1">
                  <a:solidFill>
                    <a:srgbClr val="800000"/>
                  </a:solidFill>
                  <a:latin typeface="+mn-ea"/>
                  <a:cs typeface="黑体" panose="02010609060101010101" pitchFamily="49" charset="-122"/>
                </a:rPr>
                <a:t>rade</a:t>
              </a:r>
              <a:endParaRPr lang="zh-CN" altLang="en-US" dirty="0">
                <a:solidFill>
                  <a:srgbClr val="800000"/>
                </a:solidFill>
                <a:latin typeface="+mn-ea"/>
                <a:cs typeface="黑体" panose="02010609060101010101" pitchFamily="49" charset="-122"/>
              </a:endParaRPr>
            </a:p>
          </p:txBody>
        </p:sp>
        <p:cxnSp>
          <p:nvCxnSpPr>
            <p:cNvPr id="30740" name="直接连接符 17"/>
            <p:cNvCxnSpPr>
              <a:cxnSpLocks noChangeShapeType="1"/>
              <a:stCxn id="22" idx="4"/>
            </p:cNvCxnSpPr>
            <p:nvPr/>
          </p:nvCxnSpPr>
          <p:spPr bwMode="auto">
            <a:xfrm flipH="1">
              <a:off x="5352080" y="3534350"/>
              <a:ext cx="498433" cy="347585"/>
            </a:xfrm>
            <a:prstGeom prst="line">
              <a:avLst/>
            </a:prstGeom>
            <a:noFill/>
            <a:ln w="9525">
              <a:solidFill>
                <a:srgbClr val="C00000"/>
              </a:solidFill>
              <a:prstDash val="dash"/>
              <a:round/>
            </a:ln>
            <a:extLst>
              <a:ext uri="{909E8E84-426E-40DD-AFC4-6F175D3DCCD1}">
                <a14:hiddenFill xmlns:a14="http://schemas.microsoft.com/office/drawing/2010/main">
                  <a:noFill/>
                </a14:hiddenFill>
              </a:ext>
            </a:extLst>
          </p:spPr>
        </p:cxnSp>
      </p:grpSp>
      <p:sp>
        <p:nvSpPr>
          <p:cNvPr id="30727" name="矩形 12"/>
          <p:cNvSpPr>
            <a:spLocks noChangeArrowheads="1"/>
          </p:cNvSpPr>
          <p:nvPr/>
        </p:nvSpPr>
        <p:spPr bwMode="auto">
          <a:xfrm>
            <a:off x="1758950" y="77789"/>
            <a:ext cx="41338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1.4 </a:t>
            </a:r>
            <a:r>
              <a:rPr kumimoji="0" lang="zh-CN" altLang="en-US" sz="2800">
                <a:solidFill>
                  <a:schemeClr val="tx2"/>
                </a:solidFill>
                <a:latin typeface="黑体" panose="02010609060101010101" pitchFamily="49" charset="-122"/>
                <a:ea typeface="黑体" panose="02010609060101010101" pitchFamily="49" charset="-122"/>
              </a:rPr>
              <a:t>用实体集还是联系集</a:t>
            </a:r>
            <a:endParaRPr kumimoji="0" lang="zh-CN" altLang="en-US" sz="2800">
              <a:solidFill>
                <a:schemeClr val="tx2"/>
              </a:solidFill>
              <a:latin typeface="黑体" panose="02010609060101010101" pitchFamily="49" charset="-122"/>
              <a:ea typeface="黑体" panose="02010609060101010101" pitchFamily="49" charset="-122"/>
            </a:endParaRPr>
          </a:p>
        </p:txBody>
      </p:sp>
      <p:sp>
        <p:nvSpPr>
          <p:cNvPr id="2" name="矩形 1"/>
          <p:cNvSpPr/>
          <p:nvPr/>
        </p:nvSpPr>
        <p:spPr>
          <a:xfrm>
            <a:off x="4867275" y="1660525"/>
            <a:ext cx="825500" cy="400050"/>
          </a:xfrm>
          <a:prstGeom prst="rect">
            <a:avLst/>
          </a:prstGeom>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2A2A39"/>
                </a:solidFill>
                <a:effectLst>
                  <a:outerShdw blurRad="38100" dist="38100" dir="2700000" algn="tl">
                    <a:srgbClr val="C0C0C0"/>
                  </a:outerShdw>
                </a:effectLst>
                <a:latin typeface="黑体" panose="02010609060101010101" pitchFamily="49" charset="-122"/>
                <a:ea typeface="黑体" panose="02010609060101010101" pitchFamily="49" charset="-122"/>
              </a:rPr>
              <a:t>方法</a:t>
            </a:r>
            <a:r>
              <a:rPr kumimoji="0" lang="zh-CN" altLang="zh-CN" sz="2000">
                <a:solidFill>
                  <a:srgbClr val="2A2A39"/>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0" lang="zh-CN" altLang="en-US" sz="2000">
              <a:solidFill>
                <a:srgbClr val="2A2A39"/>
              </a:solidFill>
              <a:latin typeface="黑体" panose="02010609060101010101" pitchFamily="49" charset="-122"/>
              <a:ea typeface="黑体" panose="02010609060101010101" pitchFamily="49" charset="-122"/>
            </a:endParaRPr>
          </a:p>
        </p:txBody>
      </p:sp>
      <p:sp>
        <p:nvSpPr>
          <p:cNvPr id="15" name="矩形 14"/>
          <p:cNvSpPr/>
          <p:nvPr/>
        </p:nvSpPr>
        <p:spPr>
          <a:xfrm>
            <a:off x="5288217" y="3240088"/>
            <a:ext cx="761747" cy="369332"/>
          </a:xfrm>
          <a:prstGeom prst="rect">
            <a:avLst/>
          </a:prstGeom>
        </p:spPr>
        <p:txBody>
          <a:bodyPr wrap="none">
            <a:spAutoFit/>
          </a:bodyPr>
          <a:lstStyle/>
          <a:p>
            <a:pPr algn="r">
              <a:defRPr/>
            </a:pPr>
            <a:r>
              <a:rPr lang="zh-CN" altLang="en-US" dirty="0">
                <a:solidFill>
                  <a:srgbClr val="800000"/>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方法</a:t>
            </a:r>
            <a:r>
              <a:rPr lang="en-US" altLang="zh-CN" dirty="0">
                <a:solidFill>
                  <a:srgbClr val="800000"/>
                </a:solidFill>
                <a:effectLst>
                  <a:outerShdw blurRad="38100" dist="38100" dir="2700000" algn="tl">
                    <a:srgbClr val="DDDDDD"/>
                  </a:outerShdw>
                </a:effectLst>
                <a:latin typeface="黑体" panose="02010609060101010101" pitchFamily="49" charset="-122"/>
                <a:ea typeface="黑体" panose="02010609060101010101" pitchFamily="49" charset="-122"/>
                <a:cs typeface="黑体" panose="02010609060101010101" pitchFamily="49" charset="-122"/>
              </a:rPr>
              <a:t>1</a:t>
            </a:r>
            <a:endParaRPr lang="zh-CN" altLang="en-US" dirty="0">
              <a:solidFill>
                <a:srgbClr val="800000"/>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5" name="组 4"/>
          <p:cNvGrpSpPr/>
          <p:nvPr/>
        </p:nvGrpSpPr>
        <p:grpSpPr bwMode="auto">
          <a:xfrm>
            <a:off x="1797051" y="2957513"/>
            <a:ext cx="8469313" cy="3471862"/>
            <a:chOff x="272778" y="2957987"/>
            <a:chExt cx="8468992" cy="3470775"/>
          </a:xfrm>
        </p:grpSpPr>
        <p:grpSp>
          <p:nvGrpSpPr>
            <p:cNvPr id="30731" name="组 2"/>
            <p:cNvGrpSpPr/>
            <p:nvPr/>
          </p:nvGrpSpPr>
          <p:grpSpPr bwMode="auto">
            <a:xfrm>
              <a:off x="736851" y="4861407"/>
              <a:ext cx="1222478" cy="1567355"/>
              <a:chOff x="219477" y="4851906"/>
              <a:chExt cx="1222478" cy="1287697"/>
            </a:xfrm>
          </p:grpSpPr>
          <p:sp>
            <p:nvSpPr>
              <p:cNvPr id="30734" name="Rectangle 6"/>
              <p:cNvSpPr>
                <a:spLocks noChangeArrowheads="1"/>
              </p:cNvSpPr>
              <p:nvPr/>
            </p:nvSpPr>
            <p:spPr bwMode="auto">
              <a:xfrm>
                <a:off x="218936" y="4851410"/>
                <a:ext cx="1222329" cy="128819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1400">
                    <a:latin typeface="黑体" panose="02010609060101010101" pitchFamily="49" charset="-122"/>
                    <a:ea typeface="黑体" panose="02010609060101010101" pitchFamily="49" charset="-122"/>
                  </a:rPr>
                  <a:t>registration</a:t>
                </a:r>
                <a:endParaRPr kumimoji="0" lang="zh-CN" altLang="en-US" sz="1400">
                  <a:latin typeface="黑体" panose="02010609060101010101" pitchFamily="49" charset="-122"/>
                  <a:ea typeface="黑体" panose="02010609060101010101" pitchFamily="49" charset="-122"/>
                </a:endParaRPr>
              </a:p>
              <a:p>
                <a:pPr>
                  <a:spcBef>
                    <a:spcPct val="0"/>
                  </a:spcBef>
                  <a:buFontTx/>
                  <a:buNone/>
                </a:pPr>
                <a:r>
                  <a:rPr kumimoji="0" lang="en-US" altLang="zh-CN" sz="1600" u="sng">
                    <a:latin typeface="黑体" panose="02010609060101010101" pitchFamily="49" charset="-122"/>
                    <a:ea typeface="黑体" panose="02010609060101010101" pitchFamily="49" charset="-122"/>
                  </a:rPr>
                  <a:t>coure_id</a:t>
                </a:r>
                <a:endParaRPr kumimoji="0" lang="en-US" altLang="zh-CN" sz="1600" u="sng">
                  <a:latin typeface="黑体" panose="02010609060101010101" pitchFamily="49" charset="-122"/>
                  <a:ea typeface="黑体" panose="02010609060101010101" pitchFamily="49" charset="-122"/>
                </a:endParaRPr>
              </a:p>
              <a:p>
                <a:pPr>
                  <a:spcBef>
                    <a:spcPct val="0"/>
                  </a:spcBef>
                  <a:buFontTx/>
                  <a:buNone/>
                </a:pPr>
                <a:r>
                  <a:rPr kumimoji="0" lang="en-US" altLang="zh-CN" sz="1600" u="sng">
                    <a:latin typeface="黑体" panose="02010609060101010101" pitchFamily="49" charset="-122"/>
                    <a:ea typeface="黑体" panose="02010609060101010101" pitchFamily="49" charset="-122"/>
                  </a:rPr>
                  <a:t>sen_id</a:t>
                </a:r>
                <a:endParaRPr kumimoji="0" lang="zh-CN" altLang="en-US" sz="1600" u="sng">
                  <a:latin typeface="黑体" panose="02010609060101010101" pitchFamily="49" charset="-122"/>
                  <a:ea typeface="黑体" panose="02010609060101010101" pitchFamily="49" charset="-122"/>
                </a:endParaRPr>
              </a:p>
              <a:p>
                <a:pPr>
                  <a:spcBef>
                    <a:spcPct val="0"/>
                  </a:spcBef>
                  <a:buFontTx/>
                  <a:buNone/>
                </a:pPr>
                <a:r>
                  <a:rPr kumimoji="0" lang="zh-CN" altLang="zh-CN" sz="1600" u="sng">
                    <a:latin typeface="黑体" panose="02010609060101010101" pitchFamily="49" charset="-122"/>
                    <a:ea typeface="黑体" panose="02010609060101010101" pitchFamily="49" charset="-122"/>
                  </a:rPr>
                  <a:t>s</a:t>
                </a:r>
                <a:r>
                  <a:rPr kumimoji="0" lang="en-US" altLang="zh-CN" sz="1600" u="sng">
                    <a:latin typeface="黑体" panose="02010609060101010101" pitchFamily="49" charset="-122"/>
                    <a:ea typeface="黑体" panose="02010609060101010101" pitchFamily="49" charset="-122"/>
                  </a:rPr>
                  <a:t>emester</a:t>
                </a:r>
                <a:endParaRPr kumimoji="0" lang="en-US" altLang="zh-CN" sz="1600" u="sng">
                  <a:latin typeface="黑体" panose="02010609060101010101" pitchFamily="49" charset="-122"/>
                  <a:ea typeface="黑体" panose="02010609060101010101" pitchFamily="49" charset="-122"/>
                </a:endParaRPr>
              </a:p>
              <a:p>
                <a:pPr>
                  <a:spcBef>
                    <a:spcPct val="0"/>
                  </a:spcBef>
                  <a:buFontTx/>
                  <a:buNone/>
                </a:pPr>
                <a:r>
                  <a:rPr kumimoji="0" lang="zh-CN" altLang="zh-CN" sz="1600" u="sng">
                    <a:latin typeface="黑体" panose="02010609060101010101" pitchFamily="49" charset="-122"/>
                    <a:ea typeface="黑体" panose="02010609060101010101" pitchFamily="49" charset="-122"/>
                  </a:rPr>
                  <a:t>y</a:t>
                </a:r>
                <a:r>
                  <a:rPr kumimoji="0" lang="en-US" altLang="zh-CN" sz="1600" u="sng">
                    <a:latin typeface="黑体" panose="02010609060101010101" pitchFamily="49" charset="-122"/>
                    <a:ea typeface="黑体" panose="02010609060101010101" pitchFamily="49" charset="-122"/>
                  </a:rPr>
                  <a:t>ear</a:t>
                </a:r>
                <a:endParaRPr kumimoji="0" lang="en-US" altLang="zh-CN" sz="1600" u="sng">
                  <a:latin typeface="黑体" panose="02010609060101010101" pitchFamily="49" charset="-122"/>
                  <a:ea typeface="黑体" panose="02010609060101010101" pitchFamily="49" charset="-122"/>
                </a:endParaRPr>
              </a:p>
              <a:p>
                <a:pPr>
                  <a:spcBef>
                    <a:spcPct val="0"/>
                  </a:spcBef>
                  <a:buFontTx/>
                  <a:buNone/>
                </a:pPr>
                <a:r>
                  <a:rPr kumimoji="0" lang="zh-CN" altLang="zh-CN" sz="1600" u="sng">
                    <a:latin typeface="黑体" panose="02010609060101010101" pitchFamily="49" charset="-122"/>
                    <a:ea typeface="黑体" panose="02010609060101010101" pitchFamily="49" charset="-122"/>
                  </a:rPr>
                  <a:t>s</a:t>
                </a:r>
                <a:r>
                  <a:rPr kumimoji="0" lang="en-US" altLang="zh-CN" sz="1600" u="sng">
                    <a:latin typeface="黑体" panose="02010609060101010101" pitchFamily="49" charset="-122"/>
                    <a:ea typeface="黑体" panose="02010609060101010101" pitchFamily="49" charset="-122"/>
                  </a:rPr>
                  <a:t>tudent_id</a:t>
                </a:r>
                <a:endParaRPr kumimoji="0" lang="zh-CN" altLang="en-US" sz="1600" u="sng">
                  <a:latin typeface="黑体" panose="02010609060101010101" pitchFamily="49" charset="-122"/>
                  <a:ea typeface="黑体" panose="02010609060101010101" pitchFamily="49" charset="-122"/>
                </a:endParaRPr>
              </a:p>
            </p:txBody>
          </p:sp>
          <p:sp>
            <p:nvSpPr>
              <p:cNvPr id="30735" name="Line 8"/>
              <p:cNvSpPr>
                <a:spLocks noChangeShapeType="1"/>
              </p:cNvSpPr>
              <p:nvPr/>
            </p:nvSpPr>
            <p:spPr bwMode="auto">
              <a:xfrm flipV="1">
                <a:off x="234810" y="5108267"/>
                <a:ext cx="11905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30732" name="矩形 3"/>
            <p:cNvSpPr>
              <a:spLocks noChangeArrowheads="1"/>
            </p:cNvSpPr>
            <p:nvPr/>
          </p:nvSpPr>
          <p:spPr bwMode="auto">
            <a:xfrm>
              <a:off x="272778" y="2962387"/>
              <a:ext cx="2249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600">
                  <a:solidFill>
                    <a:srgbClr val="0066FF"/>
                  </a:solidFill>
                  <a:latin typeface="黑体" panose="02010609060101010101" pitchFamily="49" charset="-122"/>
                  <a:ea typeface="黑体" panose="02010609060101010101" pitchFamily="49" charset="-122"/>
                </a:rPr>
                <a:t>一门课有多位学生注册</a:t>
              </a:r>
              <a:endParaRPr kumimoji="0" lang="zh-CN" altLang="en-US" sz="1600">
                <a:solidFill>
                  <a:srgbClr val="0066FF"/>
                </a:solidFill>
                <a:latin typeface="黑体" panose="02010609060101010101" pitchFamily="49" charset="-122"/>
                <a:ea typeface="黑体" panose="02010609060101010101" pitchFamily="49" charset="-122"/>
              </a:endParaRPr>
            </a:p>
          </p:txBody>
        </p:sp>
        <p:sp>
          <p:nvSpPr>
            <p:cNvPr id="30733" name="矩形 19"/>
            <p:cNvSpPr>
              <a:spLocks noChangeArrowheads="1"/>
            </p:cNvSpPr>
            <p:nvPr/>
          </p:nvSpPr>
          <p:spPr bwMode="auto">
            <a:xfrm>
              <a:off x="6492436" y="2957987"/>
              <a:ext cx="2249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600">
                  <a:solidFill>
                    <a:srgbClr val="0066FF"/>
                  </a:solidFill>
                  <a:latin typeface="黑体" panose="02010609060101010101" pitchFamily="49" charset="-122"/>
                  <a:ea typeface="黑体" panose="02010609060101010101" pitchFamily="49" charset="-122"/>
                </a:rPr>
                <a:t>一个学生注册了多门课</a:t>
              </a:r>
              <a:endParaRPr kumimoji="0" lang="zh-CN" altLang="en-US" sz="1600">
                <a:solidFill>
                  <a:srgbClr val="0066FF"/>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4070">
                                            <p:txEl>
                                              <p:pRg st="1" end="1"/>
                                            </p:txEl>
                                          </p:spTgt>
                                        </p:tgtEl>
                                        <p:attrNameLst>
                                          <p:attrName>style.visibility</p:attrName>
                                        </p:attrNameLst>
                                      </p:cBhvr>
                                      <p:to>
                                        <p:strVal val="visible"/>
                                      </p:to>
                                    </p:set>
                                    <p:anim calcmode="lin" valueType="num">
                                      <p:cBhvr additive="base">
                                        <p:cTn id="7" dur="500" fill="hold"/>
                                        <p:tgtEl>
                                          <p:spTgt spid="34407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407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4070">
                                            <p:txEl>
                                              <p:pRg st="2" end="2"/>
                                            </p:txEl>
                                          </p:spTgt>
                                        </p:tgtEl>
                                        <p:attrNameLst>
                                          <p:attrName>style.visibility</p:attrName>
                                        </p:attrNameLst>
                                      </p:cBhvr>
                                      <p:to>
                                        <p:strVal val="visible"/>
                                      </p:to>
                                    </p:set>
                                    <p:anim calcmode="lin" valueType="num">
                                      <p:cBhvr additive="base">
                                        <p:cTn id="11" dur="500" fill="hold"/>
                                        <p:tgtEl>
                                          <p:spTgt spid="34407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40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4070">
                                            <p:txEl>
                                              <p:pRg st="3" end="3"/>
                                            </p:txEl>
                                          </p:spTgt>
                                        </p:tgtEl>
                                        <p:attrNameLst>
                                          <p:attrName>style.visibility</p:attrName>
                                        </p:attrNameLst>
                                      </p:cBhvr>
                                      <p:to>
                                        <p:strVal val="visible"/>
                                      </p:to>
                                    </p:set>
                                    <p:animEffect transition="in" filter="blinds(horizontal)">
                                      <p:cBhvr>
                                        <p:cTn id="17" dur="500"/>
                                        <p:tgtEl>
                                          <p:spTgt spid="344070">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2F3A7F5A-459D-4F11-A3A2-ADA2EDD77834}" type="slidenum">
              <a:rPr kumimoji="0" lang="zh-CN" altLang="en-US" sz="1400"/>
            </a:fld>
            <a:endParaRPr kumimoji="0" lang="en-US" altLang="zh-CN" sz="1400">
              <a:ea typeface="黑体" panose="02010609060101010101" pitchFamily="49" charset="-122"/>
            </a:endParaRPr>
          </a:p>
        </p:txBody>
      </p:sp>
      <p:sp>
        <p:nvSpPr>
          <p:cNvPr id="35842" name="Rectangle 2"/>
          <p:cNvSpPr>
            <a:spLocks noGrp="1" noChangeArrowheads="1"/>
          </p:cNvSpPr>
          <p:nvPr>
            <p:ph type="title"/>
          </p:nvPr>
        </p:nvSpPr>
        <p:spPr>
          <a:xfrm>
            <a:off x="2100263" y="115888"/>
            <a:ext cx="7772400" cy="506412"/>
          </a:xfrm>
        </p:spPr>
        <p:txBody>
          <a:bodyPr/>
          <a:lstStyle/>
          <a:p>
            <a:pPr algn="l"/>
            <a:r>
              <a:rPr lang="zh-CN" altLang="en-US" sz="2800" b="1">
                <a:latin typeface="黑体" panose="02010609060101010101" pitchFamily="49" charset="-122"/>
                <a:ea typeface="黑体" panose="02010609060101010101" pitchFamily="49" charset="-122"/>
              </a:rPr>
              <a:t>二 扩展</a:t>
            </a:r>
            <a:r>
              <a:rPr lang="en-US" altLang="zh-CN" sz="2800" b="1">
                <a:latin typeface="黑体" panose="02010609060101010101" pitchFamily="49" charset="-122"/>
                <a:ea typeface="黑体" panose="02010609060101010101" pitchFamily="49" charset="-122"/>
              </a:rPr>
              <a:t>E-R</a:t>
            </a:r>
            <a:r>
              <a:rPr lang="zh-CN" altLang="en-US" sz="2800" b="1">
                <a:latin typeface="黑体" panose="02010609060101010101" pitchFamily="49" charset="-122"/>
                <a:ea typeface="黑体" panose="02010609060101010101" pitchFamily="49" charset="-122"/>
              </a:rPr>
              <a:t>模型</a:t>
            </a:r>
            <a:endParaRPr lang="zh-CN" altLang="en-US" sz="2800" b="1">
              <a:latin typeface="黑体" panose="02010609060101010101" pitchFamily="49" charset="-122"/>
              <a:ea typeface="黑体" panose="02010609060101010101" pitchFamily="49" charset="-122"/>
            </a:endParaRPr>
          </a:p>
        </p:txBody>
      </p:sp>
      <p:sp>
        <p:nvSpPr>
          <p:cNvPr id="35843" name="Rectangle 5"/>
          <p:cNvSpPr>
            <a:spLocks noChangeArrowheads="1"/>
          </p:cNvSpPr>
          <p:nvPr/>
        </p:nvSpPr>
        <p:spPr bwMode="auto">
          <a:xfrm>
            <a:off x="2147889" y="739775"/>
            <a:ext cx="4657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400" dirty="0">
                <a:solidFill>
                  <a:schemeClr val="tx2"/>
                </a:solidFill>
                <a:latin typeface="Tahoma" panose="020B0604030504040204" pitchFamily="2" charset="0"/>
              </a:rPr>
              <a:t>2.1 </a:t>
            </a:r>
            <a:r>
              <a:rPr kumimoji="0" lang="zh-CN" altLang="en-US" sz="2400" dirty="0">
                <a:solidFill>
                  <a:schemeClr val="tx2"/>
                </a:solidFill>
                <a:latin typeface="Tahoma" panose="020B0604030504040204" pitchFamily="2" charset="0"/>
              </a:rPr>
              <a:t>特化与概化</a:t>
            </a:r>
            <a:r>
              <a:rPr kumimoji="0" lang="en-US" altLang="zh-CN" sz="1800" dirty="0">
                <a:solidFill>
                  <a:srgbClr val="0000FF"/>
                </a:solidFill>
                <a:latin typeface="Tahoma" panose="020B0604030504040204" pitchFamily="2" charset="0"/>
              </a:rPr>
              <a:t>(</a:t>
            </a:r>
            <a:r>
              <a:rPr kumimoji="0" lang="zh-CN" altLang="en-US" sz="1800" dirty="0">
                <a:solidFill>
                  <a:srgbClr val="0000FF"/>
                </a:solidFill>
                <a:latin typeface="Tahoma" panose="020B0604030504040204" pitchFamily="2" charset="0"/>
              </a:rPr>
              <a:t>特殊化与一般化</a:t>
            </a:r>
            <a:r>
              <a:rPr kumimoji="0" lang="en-US" altLang="zh-CN" sz="1800" dirty="0">
                <a:solidFill>
                  <a:srgbClr val="0000FF"/>
                </a:solidFill>
                <a:latin typeface="Tahoma" panose="020B0604030504040204" pitchFamily="2" charset="0"/>
              </a:rPr>
              <a:t>)</a:t>
            </a:r>
            <a:endParaRPr kumimoji="0" lang="en-US" altLang="zh-CN" sz="2400" dirty="0">
              <a:solidFill>
                <a:srgbClr val="0000FF"/>
              </a:solidFill>
              <a:latin typeface="Tahoma" panose="020B0604030504040204" pitchFamily="2" charset="0"/>
            </a:endParaRPr>
          </a:p>
        </p:txBody>
      </p:sp>
      <p:pic>
        <p:nvPicPr>
          <p:cNvPr id="35844" name="Picture 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6550" y="1316039"/>
            <a:ext cx="3460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AutoShape 7"/>
          <p:cNvSpPr>
            <a:spLocks noChangeArrowheads="1"/>
          </p:cNvSpPr>
          <p:nvPr/>
        </p:nvSpPr>
        <p:spPr bwMode="auto">
          <a:xfrm>
            <a:off x="1793875" y="1568450"/>
            <a:ext cx="1925638" cy="725488"/>
          </a:xfrm>
          <a:prstGeom prst="cloudCallout">
            <a:avLst>
              <a:gd name="adj1" fmla="val -49694"/>
              <a:gd name="adj2" fmla="val 10329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如何理解特化与概化？</a:t>
            </a:r>
            <a:endParaRPr kumimoji="0" lang="zh-CN" altLang="en-US" sz="1600">
              <a:latin typeface="Tahoma" panose="020B0604030504040204" pitchFamily="2" charset="0"/>
            </a:endParaRPr>
          </a:p>
        </p:txBody>
      </p:sp>
      <p:sp>
        <p:nvSpPr>
          <p:cNvPr id="490504" name="Rectangle 8"/>
          <p:cNvSpPr>
            <a:spLocks noChangeArrowheads="1"/>
          </p:cNvSpPr>
          <p:nvPr/>
        </p:nvSpPr>
        <p:spPr bwMode="auto">
          <a:xfrm>
            <a:off x="3879850" y="1439863"/>
            <a:ext cx="43386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2A2A39"/>
                </a:solidFill>
              </a:rPr>
              <a:t>一个实体集</a:t>
            </a:r>
            <a:r>
              <a:rPr kumimoji="0" lang="en-US" altLang="zh-CN" sz="1800">
                <a:solidFill>
                  <a:srgbClr val="2A2A39"/>
                </a:solidFill>
              </a:rPr>
              <a:t>(</a:t>
            </a:r>
            <a:r>
              <a:rPr kumimoji="0" lang="zh-CN" altLang="en-US" sz="1800">
                <a:solidFill>
                  <a:srgbClr val="2A2A39"/>
                </a:solidFill>
              </a:rPr>
              <a:t>父</a:t>
            </a:r>
            <a:r>
              <a:rPr kumimoji="0" lang="en-US" altLang="zh-CN" sz="1800">
                <a:solidFill>
                  <a:srgbClr val="2A2A39"/>
                </a:solidFill>
              </a:rPr>
              <a:t>)</a:t>
            </a:r>
            <a:r>
              <a:rPr kumimoji="0" lang="zh-CN" altLang="en-US" sz="1800">
                <a:solidFill>
                  <a:srgbClr val="2A2A39"/>
                </a:solidFill>
              </a:rPr>
              <a:t>可能包含一个子实体集！</a:t>
            </a:r>
            <a:endParaRPr kumimoji="0" lang="zh-CN" altLang="en-US" sz="1800">
              <a:solidFill>
                <a:srgbClr val="2A2A39"/>
              </a:solidFill>
            </a:endParaRPr>
          </a:p>
          <a:p>
            <a:pPr>
              <a:spcBef>
                <a:spcPct val="0"/>
              </a:spcBef>
              <a:buFontTx/>
              <a:buNone/>
            </a:pPr>
            <a:r>
              <a:rPr kumimoji="0" lang="zh-CN" altLang="en-US" sz="1800">
                <a:solidFill>
                  <a:srgbClr val="2A2A39"/>
                </a:solidFill>
              </a:rPr>
              <a:t>子实体集具有</a:t>
            </a:r>
            <a:r>
              <a:rPr kumimoji="0" lang="en-US" altLang="zh-CN" sz="1800">
                <a:solidFill>
                  <a:srgbClr val="2A2A39"/>
                </a:solidFill>
              </a:rPr>
              <a:t>(</a:t>
            </a:r>
            <a:r>
              <a:rPr kumimoji="0" lang="zh-CN" altLang="en-US" sz="1800">
                <a:solidFill>
                  <a:srgbClr val="2A2A39"/>
                </a:solidFill>
              </a:rPr>
              <a:t>继承</a:t>
            </a:r>
            <a:r>
              <a:rPr kumimoji="0" lang="en-US" altLang="zh-CN" sz="1800">
                <a:solidFill>
                  <a:srgbClr val="2A2A39"/>
                </a:solidFill>
              </a:rPr>
              <a:t>)</a:t>
            </a:r>
            <a:r>
              <a:rPr kumimoji="0" lang="zh-CN" altLang="en-US" sz="1800">
                <a:solidFill>
                  <a:srgbClr val="2A2A39"/>
                </a:solidFill>
              </a:rPr>
              <a:t>父实体集的属性，</a:t>
            </a:r>
            <a:endParaRPr kumimoji="0" lang="zh-CN" altLang="en-US" sz="1800">
              <a:solidFill>
                <a:srgbClr val="2A2A39"/>
              </a:solidFill>
            </a:endParaRPr>
          </a:p>
          <a:p>
            <a:pPr>
              <a:spcBef>
                <a:spcPct val="0"/>
              </a:spcBef>
              <a:buFontTx/>
              <a:buNone/>
            </a:pPr>
            <a:r>
              <a:rPr kumimoji="0" lang="zh-CN" altLang="en-US" sz="1800">
                <a:solidFill>
                  <a:srgbClr val="2A2A39"/>
                </a:solidFill>
              </a:rPr>
              <a:t>还可能具有其它一些独特属性。</a:t>
            </a:r>
            <a:endParaRPr kumimoji="0" lang="zh-CN" altLang="en-US" sz="1800">
              <a:solidFill>
                <a:srgbClr val="2A2A39"/>
              </a:solidFill>
            </a:endParaRPr>
          </a:p>
          <a:p>
            <a:pPr>
              <a:spcBef>
                <a:spcPct val="0"/>
              </a:spcBef>
              <a:buFontTx/>
              <a:buNone/>
            </a:pPr>
            <a:r>
              <a:rPr kumimoji="0" lang="zh-CN" altLang="en-US" sz="1800">
                <a:solidFill>
                  <a:srgbClr val="2A2A39"/>
                </a:solidFill>
              </a:rPr>
              <a:t>特化与概化专门用于描述这种现象！</a:t>
            </a:r>
            <a:endParaRPr kumimoji="0" lang="zh-CN" altLang="en-US" sz="1800">
              <a:solidFill>
                <a:srgbClr val="2A2A39"/>
              </a:solidFill>
            </a:endParaRPr>
          </a:p>
        </p:txBody>
      </p:sp>
      <p:sp>
        <p:nvSpPr>
          <p:cNvPr id="490505" name="Rectangle 9"/>
          <p:cNvSpPr>
            <a:spLocks noChangeArrowheads="1"/>
          </p:cNvSpPr>
          <p:nvPr/>
        </p:nvSpPr>
        <p:spPr bwMode="auto">
          <a:xfrm>
            <a:off x="3970339" y="2674938"/>
            <a:ext cx="2954337" cy="646112"/>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800">
                <a:solidFill>
                  <a:srgbClr val="0066FF"/>
                </a:solidFill>
              </a:rPr>
              <a:t>特化：自顶向下的设计过程</a:t>
            </a:r>
            <a:endParaRPr kumimoji="0" lang="en-US" altLang="zh-CN" sz="1800">
              <a:solidFill>
                <a:srgbClr val="0066FF"/>
              </a:solidFill>
            </a:endParaRPr>
          </a:p>
          <a:p>
            <a:pPr>
              <a:spcBef>
                <a:spcPct val="0"/>
              </a:spcBef>
              <a:buFontTx/>
              <a:buNone/>
            </a:pPr>
            <a:r>
              <a:rPr kumimoji="0" lang="zh-CN" altLang="en-US" sz="1800">
                <a:solidFill>
                  <a:srgbClr val="0066FF"/>
                </a:solidFill>
              </a:rPr>
              <a:t>概化：自底向上的设计过程</a:t>
            </a:r>
            <a:endParaRPr kumimoji="0" lang="en-US" altLang="zh-CN" sz="1800">
              <a:solidFill>
                <a:srgbClr val="0066FF"/>
              </a:solidFill>
            </a:endParaRPr>
          </a:p>
        </p:txBody>
      </p:sp>
      <p:sp>
        <p:nvSpPr>
          <p:cNvPr id="490506" name="Rectangle 10"/>
          <p:cNvSpPr>
            <a:spLocks noChangeArrowheads="1"/>
          </p:cNvSpPr>
          <p:nvPr/>
        </p:nvSpPr>
        <p:spPr bwMode="auto">
          <a:xfrm>
            <a:off x="3751263" y="3370263"/>
            <a:ext cx="2335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800">
                <a:solidFill>
                  <a:srgbClr val="800000"/>
                </a:solidFill>
              </a:rPr>
              <a:t>由下向上的箭头连线</a:t>
            </a:r>
            <a:endParaRPr kumimoji="0" lang="zh-CN" altLang="en-US" sz="1800">
              <a:solidFill>
                <a:srgbClr val="800000"/>
              </a:solidFill>
            </a:endParaRPr>
          </a:p>
          <a:p>
            <a:pPr algn="r">
              <a:spcBef>
                <a:spcPct val="0"/>
              </a:spcBef>
              <a:buFontTx/>
              <a:buNone/>
            </a:pPr>
            <a:r>
              <a:rPr kumimoji="0" lang="zh-CN" altLang="en-US" sz="1800">
                <a:solidFill>
                  <a:srgbClr val="800000"/>
                </a:solidFill>
              </a:rPr>
              <a:t>为一种‘</a:t>
            </a:r>
            <a:r>
              <a:rPr kumimoji="0" lang="en-US" altLang="zh-CN" sz="1800">
                <a:solidFill>
                  <a:srgbClr val="800000"/>
                </a:solidFill>
              </a:rPr>
              <a:t>is a’</a:t>
            </a:r>
            <a:r>
              <a:rPr kumimoji="0" lang="zh-CN" altLang="en-US" sz="1800">
                <a:solidFill>
                  <a:srgbClr val="800000"/>
                </a:solidFill>
              </a:rPr>
              <a:t>联系</a:t>
            </a:r>
            <a:endParaRPr kumimoji="0" lang="zh-CN" altLang="en-US" sz="1800">
              <a:solidFill>
                <a:srgbClr val="800000"/>
              </a:solidFill>
            </a:endParaRPr>
          </a:p>
        </p:txBody>
      </p:sp>
      <p:sp>
        <p:nvSpPr>
          <p:cNvPr id="490509" name="Rectangle 13"/>
          <p:cNvSpPr>
            <a:spLocks noChangeArrowheads="1"/>
          </p:cNvSpPr>
          <p:nvPr/>
        </p:nvSpPr>
        <p:spPr bwMode="auto">
          <a:xfrm>
            <a:off x="8628063" y="3724276"/>
            <a:ext cx="1890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1200">
                <a:solidFill>
                  <a:schemeClr val="tx2"/>
                </a:solidFill>
              </a:rPr>
              <a:t>单箭头</a:t>
            </a:r>
            <a:r>
              <a:rPr kumimoji="0" lang="en-US" altLang="zh-CN" sz="1200">
                <a:solidFill>
                  <a:schemeClr val="tx2"/>
                </a:solidFill>
              </a:rPr>
              <a:t>--</a:t>
            </a:r>
            <a:r>
              <a:rPr kumimoji="0" lang="zh-CN" altLang="en-US" sz="1200">
                <a:solidFill>
                  <a:schemeClr val="tx2"/>
                </a:solidFill>
              </a:rPr>
              <a:t>表示不相交特化</a:t>
            </a:r>
            <a:endParaRPr kumimoji="0" lang="zh-CN" altLang="en-US" sz="1200">
              <a:solidFill>
                <a:schemeClr val="tx2"/>
              </a:solidFill>
            </a:endParaRPr>
          </a:p>
        </p:txBody>
      </p:sp>
      <p:sp>
        <p:nvSpPr>
          <p:cNvPr id="490510" name="Rectangle 14"/>
          <p:cNvSpPr>
            <a:spLocks noChangeArrowheads="1"/>
          </p:cNvSpPr>
          <p:nvPr/>
        </p:nvSpPr>
        <p:spPr bwMode="auto">
          <a:xfrm>
            <a:off x="8664576" y="2417764"/>
            <a:ext cx="1736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1200">
                <a:solidFill>
                  <a:schemeClr val="tx2"/>
                </a:solidFill>
              </a:rPr>
              <a:t>双箭头</a:t>
            </a:r>
            <a:r>
              <a:rPr kumimoji="0" lang="en-US" altLang="zh-CN" sz="1200">
                <a:solidFill>
                  <a:schemeClr val="tx2"/>
                </a:solidFill>
              </a:rPr>
              <a:t>--</a:t>
            </a:r>
            <a:r>
              <a:rPr kumimoji="0" lang="zh-CN" altLang="en-US" sz="1200">
                <a:solidFill>
                  <a:schemeClr val="tx2"/>
                </a:solidFill>
              </a:rPr>
              <a:t>表示重叠特化</a:t>
            </a:r>
            <a:endParaRPr kumimoji="0" lang="zh-CN" altLang="en-US" sz="1200">
              <a:solidFill>
                <a:schemeClr val="tx2"/>
              </a:solidFill>
            </a:endParaRPr>
          </a:p>
        </p:txBody>
      </p:sp>
      <p:sp>
        <p:nvSpPr>
          <p:cNvPr id="32780" name="Rectangle 15"/>
          <p:cNvSpPr>
            <a:spLocks noChangeArrowheads="1"/>
          </p:cNvSpPr>
          <p:nvPr/>
        </p:nvSpPr>
        <p:spPr bwMode="auto">
          <a:xfrm>
            <a:off x="1804988" y="5835650"/>
            <a:ext cx="3517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000"/>
              <a:t>(</a:t>
            </a:r>
            <a:r>
              <a:rPr kumimoji="0" lang="zh-CN" altLang="en-US" sz="2000"/>
              <a:t>特殊化与一般化的</a:t>
            </a:r>
            <a:r>
              <a:rPr kumimoji="0" lang="zh-CN" altLang="en-US" sz="2000">
                <a:hlinkClick r:id="rId2" action="ppaction://hlinksldjump"/>
              </a:rPr>
              <a:t>其它示例</a:t>
            </a:r>
            <a:r>
              <a:rPr kumimoji="0" lang="en-US" altLang="zh-CN" sz="2000"/>
              <a:t>)</a:t>
            </a:r>
            <a:endParaRPr kumimoji="0" lang="zh-CN" altLang="en-US" sz="2000"/>
          </a:p>
        </p:txBody>
      </p:sp>
      <p:sp>
        <p:nvSpPr>
          <p:cNvPr id="32783" name="Rectangle 18"/>
          <p:cNvSpPr>
            <a:spLocks noChangeArrowheads="1"/>
          </p:cNvSpPr>
          <p:nvPr/>
        </p:nvSpPr>
        <p:spPr bwMode="auto">
          <a:xfrm>
            <a:off x="5424489" y="4818064"/>
            <a:ext cx="4865687" cy="15081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sz="2000">
                <a:solidFill>
                  <a:srgbClr val="0000FF"/>
                </a:solidFill>
              </a:rPr>
              <a:t>如何表示？</a:t>
            </a:r>
            <a:endParaRPr kumimoji="0" lang="en-US" altLang="zh-CN" sz="2000">
              <a:solidFill>
                <a:srgbClr val="0000FF"/>
              </a:solidFill>
            </a:endParaRPr>
          </a:p>
          <a:p>
            <a:pPr>
              <a:spcBef>
                <a:spcPct val="0"/>
              </a:spcBef>
            </a:pPr>
            <a:r>
              <a:rPr kumimoji="0" lang="zh-CN" altLang="en-US" sz="1800">
                <a:solidFill>
                  <a:srgbClr val="2A2A39"/>
                </a:solidFill>
              </a:rPr>
              <a:t>部分概化：允许父实体不属于任何子实体集</a:t>
            </a:r>
            <a:endParaRPr kumimoji="0" lang="zh-CN" altLang="en-US" sz="1800">
              <a:solidFill>
                <a:srgbClr val="2A2A39"/>
              </a:solidFill>
            </a:endParaRPr>
          </a:p>
          <a:p>
            <a:pPr>
              <a:spcBef>
                <a:spcPct val="0"/>
              </a:spcBef>
              <a:buFontTx/>
              <a:buNone/>
            </a:pPr>
            <a:r>
              <a:rPr kumimoji="0" lang="en-US" altLang="zh-CN" sz="1800">
                <a:solidFill>
                  <a:srgbClr val="2A2A39"/>
                </a:solidFill>
              </a:rPr>
              <a:t>              (</a:t>
            </a:r>
            <a:r>
              <a:rPr kumimoji="0" lang="zh-CN" altLang="en-US" sz="1800">
                <a:solidFill>
                  <a:srgbClr val="800000"/>
                </a:solidFill>
              </a:rPr>
              <a:t>缺省表示</a:t>
            </a:r>
            <a:r>
              <a:rPr kumimoji="0" lang="en-US" altLang="zh-CN" sz="1800">
                <a:solidFill>
                  <a:srgbClr val="2A2A39"/>
                </a:solidFill>
              </a:rPr>
              <a:t>)</a:t>
            </a:r>
            <a:endParaRPr kumimoji="0" lang="en-US" altLang="zh-CN" sz="1800">
              <a:solidFill>
                <a:srgbClr val="2A2A39"/>
              </a:solidFill>
            </a:endParaRPr>
          </a:p>
          <a:p>
            <a:pPr>
              <a:spcBef>
                <a:spcPct val="0"/>
              </a:spcBef>
            </a:pPr>
            <a:r>
              <a:rPr kumimoji="0" lang="zh-CN" altLang="en-US" sz="1800">
                <a:solidFill>
                  <a:srgbClr val="2A2A39"/>
                </a:solidFill>
              </a:rPr>
              <a:t>全部概化：每个父实体必属于某一子实体集</a:t>
            </a:r>
            <a:endParaRPr kumimoji="0" lang="zh-CN" altLang="en-US" sz="1800">
              <a:solidFill>
                <a:srgbClr val="2A2A39"/>
              </a:solidFill>
            </a:endParaRPr>
          </a:p>
          <a:p>
            <a:pPr>
              <a:spcBef>
                <a:spcPct val="0"/>
              </a:spcBef>
              <a:buFontTx/>
              <a:buNone/>
            </a:pPr>
            <a:r>
              <a:rPr kumimoji="0" lang="en-US" altLang="zh-CN" sz="1800">
                <a:solidFill>
                  <a:srgbClr val="2A2A39"/>
                </a:solidFill>
              </a:rPr>
              <a:t>           (</a:t>
            </a:r>
            <a:r>
              <a:rPr kumimoji="0" lang="zh-CN" altLang="en-US" sz="1800">
                <a:solidFill>
                  <a:srgbClr val="800000"/>
                </a:solidFill>
              </a:rPr>
              <a:t>采用标识</a:t>
            </a:r>
            <a:r>
              <a:rPr kumimoji="0" lang="en-US" altLang="zh-CN" sz="1800">
                <a:solidFill>
                  <a:srgbClr val="800000"/>
                </a:solidFill>
              </a:rPr>
              <a:t>total</a:t>
            </a:r>
            <a:r>
              <a:rPr kumimoji="0" lang="en-US" altLang="zh-CN" sz="1800">
                <a:solidFill>
                  <a:srgbClr val="2A2A39"/>
                </a:solidFill>
              </a:rPr>
              <a:t>)</a:t>
            </a:r>
            <a:endParaRPr kumimoji="0" lang="en-US" altLang="zh-CN" sz="1800">
              <a:solidFill>
                <a:srgbClr val="2A2A39"/>
              </a:solidFill>
            </a:endParaRPr>
          </a:p>
        </p:txBody>
      </p:sp>
      <p:sp>
        <p:nvSpPr>
          <p:cNvPr id="32785" name="Rectangle 19"/>
          <p:cNvSpPr>
            <a:spLocks noChangeArrowheads="1"/>
          </p:cNvSpPr>
          <p:nvPr/>
        </p:nvSpPr>
        <p:spPr bwMode="auto">
          <a:xfrm>
            <a:off x="6932186" y="3698876"/>
            <a:ext cx="5036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en-US" altLang="zh-CN" sz="1400">
                <a:solidFill>
                  <a:srgbClr val="800000"/>
                </a:solidFill>
                <a:latin typeface="Times New Roman" panose="02020603050405020304" pitchFamily="18" charset="0"/>
                <a:ea typeface="黑体" panose="02010609060101010101" pitchFamily="49" charset="-122"/>
              </a:rPr>
              <a:t>total</a:t>
            </a:r>
            <a:endParaRPr kumimoji="0" lang="zh-CN" altLang="en-US" sz="1400">
              <a:solidFill>
                <a:srgbClr val="800000"/>
              </a:solidFill>
              <a:latin typeface="Times New Roman" panose="02020603050405020304" pitchFamily="18" charset="0"/>
              <a:ea typeface="黑体" panose="02010609060101010101" pitchFamily="49" charset="-122"/>
            </a:endParaRPr>
          </a:p>
        </p:txBody>
      </p:sp>
      <p:sp>
        <p:nvSpPr>
          <p:cNvPr id="35854" name="Rectangle 84"/>
          <p:cNvSpPr>
            <a:spLocks noChangeArrowheads="1"/>
          </p:cNvSpPr>
          <p:nvPr/>
        </p:nvSpPr>
        <p:spPr bwMode="auto">
          <a:xfrm>
            <a:off x="9481417" y="1343025"/>
            <a:ext cx="77296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800">
                <a:solidFill>
                  <a:srgbClr val="2A2A39"/>
                </a:solidFill>
                <a:latin typeface="Tahoma" panose="020B0604030504040204" pitchFamily="2" charset="0"/>
              </a:rPr>
              <a:t>案例</a:t>
            </a:r>
            <a:r>
              <a:rPr kumimoji="0" lang="zh-CN" altLang="zh-CN" sz="1800">
                <a:solidFill>
                  <a:srgbClr val="2A2A39"/>
                </a:solidFill>
                <a:latin typeface="Tahoma" panose="020B0604030504040204" pitchFamily="2" charset="0"/>
              </a:rPr>
              <a:t>9</a:t>
            </a:r>
            <a:endParaRPr kumimoji="0" lang="zh-CN" altLang="en-US" sz="1800">
              <a:solidFill>
                <a:srgbClr val="2A2A39"/>
              </a:solidFill>
              <a:latin typeface="Tahoma" panose="020B0604030504040204" pitchFamily="2" charset="0"/>
            </a:endParaRPr>
          </a:p>
        </p:txBody>
      </p:sp>
      <p:sp>
        <p:nvSpPr>
          <p:cNvPr id="35855" name="矩形 2"/>
          <p:cNvSpPr>
            <a:spLocks noChangeArrowheads="1"/>
          </p:cNvSpPr>
          <p:nvPr/>
        </p:nvSpPr>
        <p:spPr bwMode="auto">
          <a:xfrm>
            <a:off x="1719263" y="4248150"/>
            <a:ext cx="417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2000">
                <a:solidFill>
                  <a:srgbClr val="0000FF"/>
                </a:solidFill>
                <a:latin typeface="Tahoma" panose="020B0604030504040204" pitchFamily="2" charset="0"/>
              </a:rPr>
              <a:t>如何表示同级子实体集间是否相交</a:t>
            </a:r>
            <a:r>
              <a:rPr kumimoji="0" lang="en-US" altLang="zh-CN" sz="2000">
                <a:solidFill>
                  <a:srgbClr val="0000FF"/>
                </a:solidFill>
                <a:latin typeface="Tahoma" panose="020B0604030504040204" pitchFamily="2" charset="0"/>
              </a:rPr>
              <a:t>?</a:t>
            </a:r>
            <a:endParaRPr kumimoji="0" lang="zh-CN" altLang="en-US" sz="2000">
              <a:solidFill>
                <a:srgbClr val="0000FF"/>
              </a:solidFill>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0505"/>
                                        </p:tgtEl>
                                        <p:attrNameLst>
                                          <p:attrName>style.visibility</p:attrName>
                                        </p:attrNameLst>
                                      </p:cBhvr>
                                      <p:to>
                                        <p:strVal val="visible"/>
                                      </p:to>
                                    </p:set>
                                    <p:anim calcmode="lin" valueType="num">
                                      <p:cBhvr additive="base">
                                        <p:cTn id="7" dur="500" fill="hold"/>
                                        <p:tgtEl>
                                          <p:spTgt spid="490505"/>
                                        </p:tgtEl>
                                        <p:attrNameLst>
                                          <p:attrName>ppt_x</p:attrName>
                                        </p:attrNameLst>
                                      </p:cBhvr>
                                      <p:tavLst>
                                        <p:tav tm="0">
                                          <p:val>
                                            <p:strVal val="#ppt_x"/>
                                          </p:val>
                                        </p:tav>
                                        <p:tav tm="100000">
                                          <p:val>
                                            <p:strVal val="#ppt_x"/>
                                          </p:val>
                                        </p:tav>
                                      </p:tavLst>
                                    </p:anim>
                                    <p:anim calcmode="lin" valueType="num">
                                      <p:cBhvr additive="base">
                                        <p:cTn id="8" dur="500" fill="hold"/>
                                        <p:tgtEl>
                                          <p:spTgt spid="4905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0504"/>
                                        </p:tgtEl>
                                        <p:attrNameLst>
                                          <p:attrName>style.visibility</p:attrName>
                                        </p:attrNameLst>
                                      </p:cBhvr>
                                      <p:to>
                                        <p:strVal val="visible"/>
                                      </p:to>
                                    </p:set>
                                    <p:anim calcmode="lin" valueType="num">
                                      <p:cBhvr additive="base">
                                        <p:cTn id="11" dur="500" fill="hold"/>
                                        <p:tgtEl>
                                          <p:spTgt spid="490504"/>
                                        </p:tgtEl>
                                        <p:attrNameLst>
                                          <p:attrName>ppt_x</p:attrName>
                                        </p:attrNameLst>
                                      </p:cBhvr>
                                      <p:tavLst>
                                        <p:tav tm="0">
                                          <p:val>
                                            <p:strVal val="#ppt_x"/>
                                          </p:val>
                                        </p:tav>
                                        <p:tav tm="100000">
                                          <p:val>
                                            <p:strVal val="#ppt_x"/>
                                          </p:val>
                                        </p:tav>
                                      </p:tavLst>
                                    </p:anim>
                                    <p:anim calcmode="lin" valueType="num">
                                      <p:cBhvr additive="base">
                                        <p:cTn id="12" dur="500" fill="hold"/>
                                        <p:tgtEl>
                                          <p:spTgt spid="49050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0506"/>
                                        </p:tgtEl>
                                        <p:attrNameLst>
                                          <p:attrName>style.visibility</p:attrName>
                                        </p:attrNameLst>
                                      </p:cBhvr>
                                      <p:to>
                                        <p:strVal val="visible"/>
                                      </p:to>
                                    </p:set>
                                    <p:anim calcmode="lin" valueType="num">
                                      <p:cBhvr additive="base">
                                        <p:cTn id="15" dur="500" fill="hold"/>
                                        <p:tgtEl>
                                          <p:spTgt spid="490506"/>
                                        </p:tgtEl>
                                        <p:attrNameLst>
                                          <p:attrName>ppt_x</p:attrName>
                                        </p:attrNameLst>
                                      </p:cBhvr>
                                      <p:tavLst>
                                        <p:tav tm="0">
                                          <p:val>
                                            <p:strVal val="#ppt_x"/>
                                          </p:val>
                                        </p:tav>
                                        <p:tav tm="100000">
                                          <p:val>
                                            <p:strVal val="#ppt_x"/>
                                          </p:val>
                                        </p:tav>
                                      </p:tavLst>
                                    </p:anim>
                                    <p:anim calcmode="lin" valueType="num">
                                      <p:cBhvr additive="base">
                                        <p:cTn id="16" dur="500" fill="hold"/>
                                        <p:tgtEl>
                                          <p:spTgt spid="49050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90510"/>
                                        </p:tgtEl>
                                        <p:attrNameLst>
                                          <p:attrName>style.visibility</p:attrName>
                                        </p:attrNameLst>
                                      </p:cBhvr>
                                      <p:to>
                                        <p:strVal val="visible"/>
                                      </p:to>
                                    </p:set>
                                    <p:anim calcmode="lin" valueType="num">
                                      <p:cBhvr additive="base">
                                        <p:cTn id="21" dur="500" fill="hold"/>
                                        <p:tgtEl>
                                          <p:spTgt spid="490510"/>
                                        </p:tgtEl>
                                        <p:attrNameLst>
                                          <p:attrName>ppt_x</p:attrName>
                                        </p:attrNameLst>
                                      </p:cBhvr>
                                      <p:tavLst>
                                        <p:tav tm="0">
                                          <p:val>
                                            <p:strVal val="#ppt_x"/>
                                          </p:val>
                                        </p:tav>
                                        <p:tav tm="100000">
                                          <p:val>
                                            <p:strVal val="#ppt_x"/>
                                          </p:val>
                                        </p:tav>
                                      </p:tavLst>
                                    </p:anim>
                                    <p:anim calcmode="lin" valueType="num">
                                      <p:cBhvr additive="base">
                                        <p:cTn id="22" dur="500" fill="hold"/>
                                        <p:tgtEl>
                                          <p:spTgt spid="4905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90509"/>
                                        </p:tgtEl>
                                        <p:attrNameLst>
                                          <p:attrName>style.visibility</p:attrName>
                                        </p:attrNameLst>
                                      </p:cBhvr>
                                      <p:to>
                                        <p:strVal val="visible"/>
                                      </p:to>
                                    </p:set>
                                    <p:anim calcmode="lin" valueType="num">
                                      <p:cBhvr additive="base">
                                        <p:cTn id="25" dur="500" fill="hold"/>
                                        <p:tgtEl>
                                          <p:spTgt spid="490509"/>
                                        </p:tgtEl>
                                        <p:attrNameLst>
                                          <p:attrName>ppt_x</p:attrName>
                                        </p:attrNameLst>
                                      </p:cBhvr>
                                      <p:tavLst>
                                        <p:tav tm="0">
                                          <p:val>
                                            <p:strVal val="#ppt_x"/>
                                          </p:val>
                                        </p:tav>
                                        <p:tav tm="100000">
                                          <p:val>
                                            <p:strVal val="#ppt_x"/>
                                          </p:val>
                                        </p:tav>
                                      </p:tavLst>
                                    </p:anim>
                                    <p:anim calcmode="lin" valueType="num">
                                      <p:cBhvr additive="base">
                                        <p:cTn id="26" dur="500" fill="hold"/>
                                        <p:tgtEl>
                                          <p:spTgt spid="4905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2783">
                                            <p:txEl>
                                              <p:pRg st="2" end="2"/>
                                            </p:txEl>
                                          </p:spTgt>
                                        </p:tgtEl>
                                        <p:attrNameLst>
                                          <p:attrName>style.visibility</p:attrName>
                                        </p:attrNameLst>
                                      </p:cBhvr>
                                      <p:to>
                                        <p:strVal val="visible"/>
                                      </p:to>
                                    </p:set>
                                    <p:animEffect transition="in" filter="blinds(horizontal)">
                                      <p:cBhvr>
                                        <p:cTn id="31" dur="500"/>
                                        <p:tgtEl>
                                          <p:spTgt spid="32783">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2783">
                                            <p:txEl>
                                              <p:pRg st="4" end="4"/>
                                            </p:txEl>
                                          </p:spTgt>
                                        </p:tgtEl>
                                        <p:attrNameLst>
                                          <p:attrName>style.visibility</p:attrName>
                                        </p:attrNameLst>
                                      </p:cBhvr>
                                      <p:to>
                                        <p:strVal val="visible"/>
                                      </p:to>
                                    </p:set>
                                    <p:animEffect transition="in" filter="blinds(horizontal)">
                                      <p:cBhvr>
                                        <p:cTn id="34" dur="500"/>
                                        <p:tgtEl>
                                          <p:spTgt spid="32783">
                                            <p:txEl>
                                              <p:pRg st="4" end="4"/>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2785"/>
                                        </p:tgtEl>
                                        <p:attrNameLst>
                                          <p:attrName>style.visibility</p:attrName>
                                        </p:attrNameLst>
                                      </p:cBhvr>
                                      <p:to>
                                        <p:strVal val="visible"/>
                                      </p:to>
                                    </p:set>
                                    <p:animEffect transition="in" filter="blinds(horizontal)">
                                      <p:cBhvr>
                                        <p:cTn id="37" dur="500"/>
                                        <p:tgtEl>
                                          <p:spTgt spid="3278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780"/>
                                        </p:tgtEl>
                                        <p:attrNameLst>
                                          <p:attrName>style.visibility</p:attrName>
                                        </p:attrNameLst>
                                      </p:cBhvr>
                                      <p:to>
                                        <p:strVal val="visible"/>
                                      </p:to>
                                    </p:set>
                                    <p:animEffect transition="in" filter="blinds(horizontal)">
                                      <p:cBhvr>
                                        <p:cTn id="42" dur="500"/>
                                        <p:tgtEl>
                                          <p:spTgt spid="3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04" grpId="0"/>
      <p:bldP spid="490505" grpId="0" animBg="1"/>
      <p:bldP spid="490506" grpId="0"/>
      <p:bldP spid="490509" grpId="0"/>
      <p:bldP spid="490510" grpId="0"/>
      <p:bldP spid="32780" grpId="0"/>
      <p:bldP spid="327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五</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层次模型小结</a:t>
            </a:r>
            <a:endParaRPr lang="en-US" altLang="zh-CN" sz="1400" b="1">
              <a:latin typeface="黑体" panose="02010609060101010101" pitchFamily="49" charset="-122"/>
              <a:ea typeface="黑体" panose="02010609060101010101" pitchFamily="49" charset="-122"/>
            </a:endParaRPr>
          </a:p>
        </p:txBody>
      </p:sp>
      <p:sp>
        <p:nvSpPr>
          <p:cNvPr id="22531" name="Rectangle 3"/>
          <p:cNvSpPr>
            <a:spLocks noGrp="1" noChangeArrowheads="1"/>
          </p:cNvSpPr>
          <p:nvPr>
            <p:ph type="body" idx="1"/>
          </p:nvPr>
        </p:nvSpPr>
        <p:spPr>
          <a:xfrm>
            <a:off x="2209801" y="1828800"/>
            <a:ext cx="8062913" cy="4191000"/>
          </a:xfrm>
        </p:spPr>
        <p:txBody>
          <a:bodyPr/>
          <a:lstStyle/>
          <a:p>
            <a:pPr>
              <a:lnSpc>
                <a:spcPct val="90000"/>
              </a:lnSpc>
              <a:buFontTx/>
              <a:buNone/>
            </a:pPr>
            <a:r>
              <a:rPr lang="zh-CN" altLang="en-US" sz="2000"/>
              <a:t>优点：</a:t>
            </a:r>
            <a:endParaRPr lang="en-US" altLang="zh-CN" sz="2000"/>
          </a:p>
          <a:p>
            <a:pPr>
              <a:lnSpc>
                <a:spcPct val="90000"/>
              </a:lnSpc>
            </a:pPr>
            <a:r>
              <a:rPr lang="zh-CN" altLang="en-US" sz="2000"/>
              <a:t>数据模型比较简单，操作简单。</a:t>
            </a:r>
            <a:r>
              <a:rPr lang="en-US" altLang="zh-CN" sz="2000"/>
              <a:t>    </a:t>
            </a:r>
            <a:endParaRPr lang="en-US" altLang="zh-CN" sz="2000"/>
          </a:p>
          <a:p>
            <a:pPr>
              <a:lnSpc>
                <a:spcPct val="90000"/>
              </a:lnSpc>
            </a:pPr>
            <a:r>
              <a:rPr lang="zh-CN" altLang="en-US" sz="2000"/>
              <a:t>对于实体间联系是固定的，且预先定义好的应用系统，性能较高。</a:t>
            </a:r>
            <a:endParaRPr lang="en-US" altLang="zh-CN" sz="2000"/>
          </a:p>
          <a:p>
            <a:pPr>
              <a:lnSpc>
                <a:spcPct val="90000"/>
              </a:lnSpc>
            </a:pPr>
            <a:r>
              <a:rPr lang="zh-CN" altLang="en-US" sz="2000"/>
              <a:t>提供良好的完整性支持。</a:t>
            </a:r>
            <a:endParaRPr lang="en-US" altLang="zh-CN" sz="2000"/>
          </a:p>
          <a:p>
            <a:pPr>
              <a:lnSpc>
                <a:spcPct val="90000"/>
              </a:lnSpc>
              <a:buFontTx/>
              <a:buNone/>
            </a:pPr>
            <a:r>
              <a:rPr lang="zh-CN" altLang="en-US" sz="2000"/>
              <a:t>缺点：</a:t>
            </a:r>
            <a:endParaRPr lang="en-US" altLang="zh-CN" sz="2000"/>
          </a:p>
          <a:p>
            <a:pPr>
              <a:lnSpc>
                <a:spcPct val="90000"/>
              </a:lnSpc>
            </a:pPr>
            <a:r>
              <a:rPr lang="zh-CN" altLang="en-US" sz="2000"/>
              <a:t>不适合于表示非层次性的联系。</a:t>
            </a:r>
            <a:endParaRPr lang="en-US" altLang="zh-CN" sz="2000"/>
          </a:p>
          <a:p>
            <a:pPr>
              <a:lnSpc>
                <a:spcPct val="90000"/>
              </a:lnSpc>
            </a:pPr>
            <a:r>
              <a:rPr lang="zh-CN" altLang="en-US" sz="2000"/>
              <a:t>对插入和删除操作的限制比较多。</a:t>
            </a:r>
            <a:endParaRPr lang="en-US" altLang="zh-CN" sz="2000"/>
          </a:p>
          <a:p>
            <a:pPr>
              <a:lnSpc>
                <a:spcPct val="90000"/>
              </a:lnSpc>
            </a:pPr>
            <a:r>
              <a:rPr lang="zh-CN" altLang="en-US" sz="2000"/>
              <a:t>查询子女结点必须通过双亲结点。</a:t>
            </a:r>
            <a:endParaRPr lang="en-US" altLang="zh-CN" sz="2000"/>
          </a:p>
          <a:p>
            <a:pPr>
              <a:lnSpc>
                <a:spcPct val="90000"/>
              </a:lnSpc>
            </a:pPr>
            <a:endParaRPr lang="zh-CN" altLang="en-US"/>
          </a:p>
        </p:txBody>
      </p:sp>
      <p:sp>
        <p:nvSpPr>
          <p:cNvPr id="22532" name="矩形 41"/>
          <p:cNvSpPr>
            <a:spLocks noChangeArrowheads="1"/>
          </p:cNvSpPr>
          <p:nvPr/>
        </p:nvSpPr>
        <p:spPr bwMode="auto">
          <a:xfrm>
            <a:off x="7994651" y="187325"/>
            <a:ext cx="203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1.2 </a:t>
            </a:r>
            <a:r>
              <a:rPr kumimoji="0" lang="zh-CN" altLang="en-US" sz="2400">
                <a:solidFill>
                  <a:srgbClr val="800000"/>
                </a:solidFill>
                <a:latin typeface="黑体" panose="02010609060101010101" pitchFamily="49" charset="-122"/>
                <a:ea typeface="黑体" panose="02010609060101010101" pitchFamily="49" charset="-122"/>
              </a:rPr>
              <a:t>层次模型</a:t>
            </a:r>
            <a:endParaRPr kumimoji="0" lang="en-US" altLang="zh-CN" sz="2400">
              <a:solidFill>
                <a:srgbClr val="800000"/>
              </a:solidFill>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9237955" cy="700195"/>
          </a:xfrm>
        </p:spPr>
        <p:txBody>
          <a:bodyPr/>
          <a:lstStyle/>
          <a:p>
            <a:r>
              <a:rPr lang="zh-CN" altLang="en-US" dirty="0"/>
              <a:t>目录</a:t>
            </a:r>
            <a:endParaRPr lang="zh-CN" altLang="en-US" dirty="0"/>
          </a:p>
        </p:txBody>
      </p:sp>
      <p:sp>
        <p:nvSpPr>
          <p:cNvPr id="3" name="内容占位符 2"/>
          <p:cNvSpPr>
            <a:spLocks noGrp="1"/>
          </p:cNvSpPr>
          <p:nvPr>
            <p:ph idx="1"/>
          </p:nvPr>
        </p:nvSpPr>
        <p:spPr>
          <a:xfrm>
            <a:off x="838200" y="1065320"/>
            <a:ext cx="10515600" cy="5111643"/>
          </a:xfrm>
        </p:spPr>
        <p:txBody>
          <a:bodyPr numCol="2">
            <a:normAutofit lnSpcReduction="10000"/>
          </a:bodyPr>
          <a:lstStyle/>
          <a:p>
            <a:r>
              <a:rPr lang="zh-CN" altLang="en-US" dirty="0"/>
              <a:t>数据模型</a:t>
            </a:r>
            <a:r>
              <a:rPr lang="en-US" altLang="zh-CN" dirty="0"/>
              <a:t>-P3</a:t>
            </a:r>
            <a:endParaRPr lang="en-US" altLang="zh-CN" dirty="0"/>
          </a:p>
          <a:p>
            <a:r>
              <a:rPr lang="zh-CN" altLang="en-US" dirty="0"/>
              <a:t>数据库技术，系统，开发环境</a:t>
            </a:r>
            <a:r>
              <a:rPr lang="en-US" altLang="zh-CN" dirty="0"/>
              <a:t>-P6</a:t>
            </a:r>
            <a:endParaRPr lang="en-US" altLang="zh-CN" dirty="0"/>
          </a:p>
          <a:p>
            <a:r>
              <a:rPr lang="en-US" altLang="zh-CN" dirty="0"/>
              <a:t>E-R</a:t>
            </a:r>
            <a:r>
              <a:rPr lang="zh-CN" altLang="en-US" dirty="0"/>
              <a:t>模型</a:t>
            </a:r>
            <a:r>
              <a:rPr lang="en-US" altLang="zh-CN" dirty="0"/>
              <a:t>-P11</a:t>
            </a:r>
            <a:endParaRPr lang="en-US" altLang="zh-CN" dirty="0"/>
          </a:p>
          <a:p>
            <a:r>
              <a:rPr lang="zh-CN" altLang="en-US" dirty="0"/>
              <a:t>层次，网状模型</a:t>
            </a:r>
            <a:r>
              <a:rPr lang="en-US" altLang="zh-CN" dirty="0"/>
              <a:t>-P19</a:t>
            </a:r>
            <a:endParaRPr lang="en-US" altLang="zh-CN" dirty="0"/>
          </a:p>
          <a:p>
            <a:r>
              <a:rPr lang="zh-CN" altLang="en-US" dirty="0"/>
              <a:t>主，超，候选键</a:t>
            </a:r>
            <a:r>
              <a:rPr lang="en-US" altLang="zh-CN" dirty="0"/>
              <a:t>-P22</a:t>
            </a:r>
            <a:endParaRPr lang="en-US" altLang="zh-CN" dirty="0"/>
          </a:p>
          <a:p>
            <a:r>
              <a:rPr lang="zh-CN" altLang="en-US" dirty="0"/>
              <a:t>关系运算</a:t>
            </a:r>
            <a:r>
              <a:rPr lang="en-US" altLang="zh-CN" dirty="0"/>
              <a:t>-P23</a:t>
            </a:r>
            <a:endParaRPr lang="en-US" altLang="zh-CN" dirty="0"/>
          </a:p>
          <a:p>
            <a:r>
              <a:rPr lang="en-US" altLang="zh-CN" dirty="0"/>
              <a:t>E-R</a:t>
            </a:r>
            <a:r>
              <a:rPr lang="zh-CN" altLang="en-US" dirty="0"/>
              <a:t>图转关系模式</a:t>
            </a:r>
            <a:r>
              <a:rPr lang="en-US" altLang="zh-CN" dirty="0"/>
              <a:t>-P29</a:t>
            </a:r>
            <a:endParaRPr lang="en-US" altLang="zh-CN" dirty="0"/>
          </a:p>
          <a:p>
            <a:r>
              <a:rPr lang="zh-CN" altLang="en-US" dirty="0"/>
              <a:t>基本</a:t>
            </a:r>
            <a:r>
              <a:rPr lang="en-US" altLang="zh-CN" dirty="0" err="1"/>
              <a:t>sql</a:t>
            </a:r>
            <a:r>
              <a:rPr lang="zh-CN" altLang="en-US" dirty="0"/>
              <a:t>语句</a:t>
            </a:r>
            <a:r>
              <a:rPr lang="en-US" altLang="zh-CN" dirty="0"/>
              <a:t>-P37</a:t>
            </a:r>
            <a:endParaRPr lang="en-US" altLang="zh-CN" dirty="0"/>
          </a:p>
          <a:p>
            <a:r>
              <a:rPr lang="zh-CN" altLang="en-US" dirty="0"/>
              <a:t>视图，约束，授权</a:t>
            </a:r>
            <a:r>
              <a:rPr lang="en-US" altLang="zh-CN" dirty="0"/>
              <a:t>-P46</a:t>
            </a:r>
            <a:endParaRPr lang="en-US" altLang="zh-CN" dirty="0"/>
          </a:p>
          <a:p>
            <a:r>
              <a:rPr lang="zh-CN" altLang="en-US" dirty="0"/>
              <a:t>冗余，函数依赖，范式</a:t>
            </a:r>
            <a:r>
              <a:rPr lang="en-US" altLang="zh-CN" dirty="0"/>
              <a:t>-P51</a:t>
            </a:r>
            <a:endParaRPr lang="en-US" altLang="zh-CN" dirty="0"/>
          </a:p>
          <a:p>
            <a:r>
              <a:rPr lang="zh-CN" altLang="en-US" dirty="0"/>
              <a:t>闭包</a:t>
            </a:r>
            <a:r>
              <a:rPr lang="en-US" altLang="zh-CN" dirty="0"/>
              <a:t>-P60</a:t>
            </a:r>
            <a:endParaRPr lang="en-US" altLang="zh-CN" dirty="0"/>
          </a:p>
          <a:p>
            <a:r>
              <a:rPr lang="zh-CN" altLang="en-US" dirty="0"/>
              <a:t>判断候选键</a:t>
            </a:r>
            <a:r>
              <a:rPr lang="en-US" altLang="zh-CN" dirty="0"/>
              <a:t>-P64</a:t>
            </a:r>
            <a:endParaRPr lang="en-US" altLang="zh-CN" dirty="0"/>
          </a:p>
          <a:p>
            <a:r>
              <a:rPr lang="en-US" altLang="zh-CN" dirty="0"/>
              <a:t>-BCNF</a:t>
            </a:r>
            <a:r>
              <a:rPr lang="zh-CN" altLang="en-US" dirty="0"/>
              <a:t>和第三范式</a:t>
            </a:r>
            <a:r>
              <a:rPr lang="en-US" altLang="zh-CN" dirty="0"/>
              <a:t>-P68</a:t>
            </a:r>
            <a:endParaRPr lang="en-US" altLang="zh-CN" dirty="0"/>
          </a:p>
          <a:p>
            <a:r>
              <a:rPr lang="zh-CN" altLang="en-US" dirty="0"/>
              <a:t>索引，散列</a:t>
            </a:r>
            <a:r>
              <a:rPr lang="en-US" altLang="zh-CN" dirty="0"/>
              <a:t>-P74</a:t>
            </a:r>
            <a:endParaRPr lang="en-US" altLang="zh-CN" dirty="0"/>
          </a:p>
          <a:p>
            <a:r>
              <a:rPr lang="zh-CN" altLang="en-US" dirty="0"/>
              <a:t>查询优化</a:t>
            </a:r>
            <a:r>
              <a:rPr lang="en-US" altLang="zh-CN" dirty="0"/>
              <a:t>-P78</a:t>
            </a:r>
            <a:endParaRPr lang="en-US" altLang="zh-CN" dirty="0"/>
          </a:p>
          <a:p>
            <a:r>
              <a:rPr lang="zh-CN" altLang="en-US" dirty="0"/>
              <a:t>事务管理</a:t>
            </a:r>
            <a:r>
              <a:rPr lang="en-US" altLang="zh-CN" dirty="0"/>
              <a:t>-P80</a:t>
            </a:r>
            <a:endParaRPr lang="en-US" altLang="zh-CN" dirty="0"/>
          </a:p>
          <a:p>
            <a:r>
              <a:rPr lang="zh-CN" altLang="en-US" dirty="0"/>
              <a:t>事务串行化</a:t>
            </a:r>
            <a:r>
              <a:rPr lang="en-US" altLang="zh-CN" dirty="0"/>
              <a:t>-P81</a:t>
            </a:r>
            <a:endParaRPr lang="en-US" altLang="zh-CN" dirty="0"/>
          </a:p>
          <a:p>
            <a:r>
              <a:rPr lang="zh-CN" altLang="en-US" dirty="0"/>
              <a:t>锁</a:t>
            </a:r>
            <a:r>
              <a:rPr lang="en-US" altLang="zh-CN" dirty="0"/>
              <a:t>-P84</a:t>
            </a:r>
            <a:endParaRPr lang="en-US" altLang="zh-CN" dirty="0"/>
          </a:p>
          <a:p>
            <a:r>
              <a:rPr lang="zh-CN" altLang="en-US" dirty="0"/>
              <a:t>树形协议</a:t>
            </a:r>
            <a:r>
              <a:rPr lang="en-US" altLang="zh-CN" dirty="0"/>
              <a:t>-P86</a:t>
            </a:r>
            <a:endParaRPr lang="en-US" altLang="zh-CN" dirty="0"/>
          </a:p>
          <a:p>
            <a:r>
              <a:rPr lang="zh-CN" altLang="en-US" dirty="0"/>
              <a:t>死锁</a:t>
            </a:r>
            <a:r>
              <a:rPr lang="en-US" altLang="zh-CN" dirty="0"/>
              <a:t>-P87</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09800" y="457200"/>
            <a:ext cx="7772400" cy="1143000"/>
          </a:xfrm>
        </p:spPr>
        <p:txBody>
          <a:bodyPr/>
          <a:lstStyle/>
          <a:p>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一）网状模型的基本概念</a:t>
            </a:r>
            <a:endParaRPr lang="zh-CN" altLang="en-US" sz="1100" b="1">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type="body" idx="1"/>
          </p:nvPr>
        </p:nvSpPr>
        <p:spPr>
          <a:xfrm>
            <a:off x="2133600" y="1600200"/>
            <a:ext cx="7848600" cy="4852988"/>
          </a:xfrm>
        </p:spPr>
        <p:txBody>
          <a:bodyPr>
            <a:normAutofit fontScale="70000" lnSpcReduction="20000"/>
          </a:bodyPr>
          <a:lstStyle/>
          <a:p>
            <a:pPr>
              <a:lnSpc>
                <a:spcPct val="80000"/>
              </a:lnSpc>
            </a:pPr>
            <a:r>
              <a:rPr lang="zh-CN" altLang="en-US" sz="2400" dirty="0"/>
              <a:t>记录的表示</a:t>
            </a:r>
            <a:r>
              <a:rPr lang="en-US" altLang="zh-CN" sz="1600" dirty="0"/>
              <a:t>(</a:t>
            </a:r>
            <a:r>
              <a:rPr lang="zh-CN" altLang="en-US" sz="1600" dirty="0"/>
              <a:t>内部结构</a:t>
            </a:r>
            <a:r>
              <a:rPr lang="en-US" altLang="zh-CN" sz="1600" dirty="0"/>
              <a:t>)</a:t>
            </a:r>
            <a:endParaRPr lang="en-US" altLang="zh-CN" sz="1600" dirty="0"/>
          </a:p>
          <a:p>
            <a:pPr>
              <a:lnSpc>
                <a:spcPct val="80000"/>
              </a:lnSpc>
              <a:buFontTx/>
              <a:buNone/>
            </a:pPr>
            <a:r>
              <a:rPr lang="en-US" altLang="zh-CN" sz="2000" dirty="0"/>
              <a:t>	</a:t>
            </a:r>
            <a:r>
              <a:rPr lang="zh-CN" altLang="en-US" sz="2000" dirty="0">
                <a:solidFill>
                  <a:srgbClr val="0000FF"/>
                </a:solidFill>
              </a:rPr>
              <a:t>记录</a:t>
            </a:r>
            <a:r>
              <a:rPr lang="zh-CN" altLang="en-US" sz="2000" dirty="0"/>
              <a:t>，</a:t>
            </a:r>
            <a:r>
              <a:rPr lang="zh-CN" altLang="en-US" sz="2000" dirty="0">
                <a:solidFill>
                  <a:srgbClr val="0000FF"/>
                </a:solidFill>
              </a:rPr>
              <a:t>数据项</a:t>
            </a:r>
            <a:r>
              <a:rPr lang="zh-CN" altLang="en-US" sz="2000" dirty="0"/>
              <a:t>（允许为</a:t>
            </a:r>
            <a:r>
              <a:rPr lang="zh-CN" altLang="en-US" sz="2000" dirty="0">
                <a:solidFill>
                  <a:srgbClr val="FF0000"/>
                </a:solidFill>
              </a:rPr>
              <a:t>多值</a:t>
            </a:r>
            <a:r>
              <a:rPr lang="zh-CN" altLang="en-US" sz="2000" dirty="0"/>
              <a:t>和</a:t>
            </a:r>
            <a:r>
              <a:rPr lang="zh-CN" altLang="en-US" sz="2000" dirty="0">
                <a:solidFill>
                  <a:srgbClr val="FF0000"/>
                </a:solidFill>
              </a:rPr>
              <a:t>复合</a:t>
            </a:r>
            <a:r>
              <a:rPr lang="zh-CN" altLang="en-US" sz="2000" dirty="0"/>
              <a:t>数据）</a:t>
            </a:r>
            <a:endParaRPr lang="en-US" altLang="zh-CN" sz="2000" dirty="0"/>
          </a:p>
          <a:p>
            <a:pPr>
              <a:lnSpc>
                <a:spcPct val="80000"/>
              </a:lnSpc>
            </a:pPr>
            <a:r>
              <a:rPr lang="zh-CN" altLang="en-US" sz="2400" dirty="0"/>
              <a:t>联系的表示</a:t>
            </a:r>
            <a:r>
              <a:rPr lang="en-US" altLang="zh-CN" sz="1600" dirty="0"/>
              <a:t>(</a:t>
            </a:r>
            <a:r>
              <a:rPr lang="zh-CN" altLang="en-US" sz="1600" dirty="0"/>
              <a:t>外部结构</a:t>
            </a:r>
            <a:r>
              <a:rPr lang="en-US" altLang="zh-CN" sz="1600" dirty="0"/>
              <a:t>)</a:t>
            </a:r>
            <a:endParaRPr lang="en-US" altLang="zh-CN" sz="1600" dirty="0"/>
          </a:p>
          <a:p>
            <a:pPr>
              <a:lnSpc>
                <a:spcPct val="80000"/>
              </a:lnSpc>
              <a:buNone/>
            </a:pPr>
            <a:r>
              <a:rPr lang="en-US" altLang="zh-CN" sz="2400" dirty="0">
                <a:solidFill>
                  <a:srgbClr val="0000FF"/>
                </a:solidFill>
              </a:rPr>
              <a:t>  </a:t>
            </a:r>
            <a:r>
              <a:rPr lang="zh-CN" altLang="en-US" sz="2000" dirty="0">
                <a:solidFill>
                  <a:srgbClr val="0000FF"/>
                </a:solidFill>
              </a:rPr>
              <a:t>系（</a:t>
            </a:r>
            <a:r>
              <a:rPr lang="en-US" altLang="zh-CN" sz="2000" dirty="0">
                <a:solidFill>
                  <a:srgbClr val="0000FF"/>
                </a:solidFill>
              </a:rPr>
              <a:t>set</a:t>
            </a:r>
            <a:r>
              <a:rPr lang="zh-CN" altLang="en-US" sz="2000" dirty="0">
                <a:solidFill>
                  <a:srgbClr val="0000FF"/>
                </a:solidFill>
              </a:rPr>
              <a:t>） </a:t>
            </a:r>
            <a:r>
              <a:rPr kumimoji="0" lang="zh-CN" altLang="en-US" sz="2400" dirty="0">
                <a:solidFill>
                  <a:srgbClr val="FF0000"/>
                </a:solidFill>
                <a:latin typeface="Tahoma" panose="020B0604030504040204" pitchFamily="2" charset="0"/>
              </a:rPr>
              <a:t>＊网状模型</a:t>
            </a:r>
            <a:r>
              <a:rPr kumimoji="0" lang="en-US" altLang="zh-CN" sz="2400" dirty="0">
                <a:solidFill>
                  <a:srgbClr val="FF0000"/>
                </a:solidFill>
                <a:latin typeface="Tahoma" panose="020B0604030504040204" pitchFamily="2" charset="0"/>
              </a:rPr>
              <a:t>(</a:t>
            </a:r>
            <a:r>
              <a:rPr kumimoji="0" lang="zh-CN" altLang="en-US" sz="2400" dirty="0">
                <a:solidFill>
                  <a:srgbClr val="FF0000"/>
                </a:solidFill>
                <a:latin typeface="Tahoma" panose="020B0604030504040204" pitchFamily="2" charset="0"/>
              </a:rPr>
              <a:t>的属性</a:t>
            </a:r>
            <a:r>
              <a:rPr kumimoji="0" lang="en-US" altLang="zh-CN" sz="2400" dirty="0">
                <a:solidFill>
                  <a:srgbClr val="FF0000"/>
                </a:solidFill>
                <a:latin typeface="Tahoma" panose="020B0604030504040204" pitchFamily="2" charset="0"/>
              </a:rPr>
              <a:t>)</a:t>
            </a:r>
            <a:r>
              <a:rPr kumimoji="0" lang="zh-CN" altLang="en-US" sz="2400" dirty="0">
                <a:solidFill>
                  <a:srgbClr val="FF0000"/>
                </a:solidFill>
                <a:latin typeface="Tahoma" panose="020B0604030504040204" pitchFamily="2" charset="0"/>
              </a:rPr>
              <a:t>为何允许复杂数据类型？</a:t>
            </a:r>
            <a:endParaRPr kumimoji="0" lang="zh-CN" altLang="en-US" sz="2400" dirty="0">
              <a:solidFill>
                <a:srgbClr val="FF0000"/>
              </a:solidFill>
              <a:latin typeface="Tahoma" panose="020B0604030504040204" pitchFamily="2" charset="0"/>
            </a:endParaRPr>
          </a:p>
          <a:p>
            <a:pPr algn="ctr">
              <a:lnSpc>
                <a:spcPct val="80000"/>
              </a:lnSpc>
              <a:buFontTx/>
              <a:buNone/>
            </a:pPr>
            <a:r>
              <a:rPr lang="zh-CN" altLang="en-US" sz="2400" dirty="0">
                <a:solidFill>
                  <a:srgbClr val="FF0000"/>
                </a:solidFill>
              </a:rPr>
              <a:t>因为：</a:t>
            </a:r>
            <a:r>
              <a:rPr kumimoji="0" lang="zh-CN" altLang="en-US" sz="2400" b="0" dirty="0">
                <a:solidFill>
                  <a:srgbClr val="0000FF"/>
                </a:solidFill>
                <a:ea typeface="黑体" panose="02010609060101010101" pitchFamily="49" charset="-122"/>
              </a:rPr>
              <a:t>因为物理实现</a:t>
            </a:r>
            <a:endParaRPr kumimoji="0" lang="en-US" altLang="zh-CN" sz="2400" b="0" dirty="0">
              <a:solidFill>
                <a:srgbClr val="0000FF"/>
              </a:solidFill>
              <a:ea typeface="黑体" panose="02010609060101010101" pitchFamily="49" charset="-122"/>
            </a:endParaRPr>
          </a:p>
          <a:p>
            <a:pPr algn="ctr">
              <a:lnSpc>
                <a:spcPct val="80000"/>
              </a:lnSpc>
              <a:buFontTx/>
              <a:buNone/>
            </a:pPr>
            <a:r>
              <a:rPr kumimoji="0" lang="zh-CN" altLang="en-US" sz="2400" b="0" dirty="0">
                <a:solidFill>
                  <a:srgbClr val="0000FF"/>
                </a:solidFill>
                <a:ea typeface="黑体" panose="02010609060101010101" pitchFamily="49" charset="-122"/>
              </a:rPr>
              <a:t>采用指针链！</a:t>
            </a:r>
            <a:endParaRPr kumimoji="0" lang="zh-CN" altLang="en-US" sz="2400" b="0" dirty="0">
              <a:solidFill>
                <a:srgbClr val="0000FF"/>
              </a:solidFill>
            </a:endParaRPr>
          </a:p>
          <a:p>
            <a:pPr>
              <a:lnSpc>
                <a:spcPct val="80000"/>
              </a:lnSpc>
              <a:buFontTx/>
              <a:buNone/>
            </a:pPr>
            <a:endParaRPr lang="en-US" altLang="zh-CN" sz="2400" dirty="0">
              <a:solidFill>
                <a:srgbClr val="FF0000"/>
              </a:solidFill>
            </a:endParaRPr>
          </a:p>
          <a:p>
            <a:pPr>
              <a:lnSpc>
                <a:spcPct val="80000"/>
              </a:lnSpc>
              <a:buFontTx/>
              <a:buNone/>
            </a:pPr>
            <a:r>
              <a:rPr lang="en-US" altLang="zh-CN" sz="2400" dirty="0"/>
              <a:t>	</a:t>
            </a:r>
            <a:r>
              <a:rPr lang="zh-CN" altLang="en-US" sz="2000" dirty="0">
                <a:solidFill>
                  <a:srgbClr val="FF0000"/>
                </a:solidFill>
              </a:rPr>
              <a:t>单属系：</a:t>
            </a:r>
            <a:r>
              <a:rPr lang="en-US" altLang="zh-CN" sz="2000" dirty="0"/>
              <a:t>		</a:t>
            </a:r>
            <a:r>
              <a:rPr lang="zh-CN" altLang="en-US" sz="2000" dirty="0">
                <a:solidFill>
                  <a:srgbClr val="FF0000"/>
                </a:solidFill>
              </a:rPr>
              <a:t>多属系：</a:t>
            </a:r>
            <a:endParaRPr lang="en-US" altLang="zh-CN" sz="2000" dirty="0"/>
          </a:p>
          <a:p>
            <a:pPr>
              <a:lnSpc>
                <a:spcPct val="80000"/>
              </a:lnSpc>
              <a:buFontTx/>
              <a:buNone/>
            </a:pPr>
            <a:r>
              <a:rPr lang="en-US" altLang="zh-CN" sz="2000" dirty="0"/>
              <a:t>	</a:t>
            </a:r>
            <a:r>
              <a:rPr lang="zh-CN" altLang="en-US" sz="2000" dirty="0"/>
              <a:t>首记录</a:t>
            </a:r>
            <a:r>
              <a:rPr lang="en-US" altLang="zh-CN" sz="2000" dirty="0"/>
              <a:t>&amp;</a:t>
            </a:r>
            <a:r>
              <a:rPr lang="zh-CN" altLang="en-US" sz="2000" dirty="0"/>
              <a:t>属记录，</a:t>
            </a:r>
            <a:r>
              <a:rPr lang="en-US" altLang="zh-CN" sz="2000" dirty="0"/>
              <a:t>	</a:t>
            </a:r>
            <a:r>
              <a:rPr lang="zh-CN" altLang="en-US" sz="2000" dirty="0"/>
              <a:t>属记录值可以是不同不同记录类型</a:t>
            </a:r>
            <a:endParaRPr lang="en-US" altLang="zh-CN" sz="2000" dirty="0"/>
          </a:p>
          <a:p>
            <a:pPr>
              <a:lnSpc>
                <a:spcPct val="80000"/>
              </a:lnSpc>
              <a:buFontTx/>
              <a:buNone/>
            </a:pPr>
            <a:endParaRPr lang="en-US" altLang="zh-CN" sz="2000" dirty="0"/>
          </a:p>
          <a:p>
            <a:pPr>
              <a:lnSpc>
                <a:spcPct val="80000"/>
              </a:lnSpc>
              <a:buFontTx/>
              <a:buNone/>
            </a:pPr>
            <a:endParaRPr lang="en-US" altLang="zh-CN" sz="2000" dirty="0"/>
          </a:p>
          <a:p>
            <a:pPr>
              <a:lnSpc>
                <a:spcPct val="80000"/>
              </a:lnSpc>
              <a:buFontTx/>
              <a:buNone/>
            </a:pPr>
            <a:endParaRPr lang="en-US" altLang="zh-CN" sz="2000" dirty="0"/>
          </a:p>
          <a:p>
            <a:pPr>
              <a:lnSpc>
                <a:spcPct val="80000"/>
              </a:lnSpc>
              <a:buFontTx/>
              <a:buNone/>
            </a:pPr>
            <a:endParaRPr lang="en-US" altLang="zh-CN" sz="2000" dirty="0"/>
          </a:p>
          <a:p>
            <a:pPr>
              <a:lnSpc>
                <a:spcPct val="80000"/>
              </a:lnSpc>
            </a:pPr>
            <a:r>
              <a:rPr lang="zh-CN" altLang="en-US" sz="2400" dirty="0"/>
              <a:t>网状模型的不同特点</a:t>
            </a:r>
            <a:endParaRPr lang="en-US" altLang="zh-CN" sz="2400" dirty="0"/>
          </a:p>
          <a:p>
            <a:pPr lvl="1">
              <a:lnSpc>
                <a:spcPct val="80000"/>
              </a:lnSpc>
            </a:pPr>
            <a:r>
              <a:rPr lang="zh-CN" altLang="en-US" sz="2000" dirty="0"/>
              <a:t>它</a:t>
            </a:r>
            <a:r>
              <a:rPr lang="zh-CN" altLang="en-US" sz="2000" b="1" dirty="0">
                <a:solidFill>
                  <a:srgbClr val="FF0000"/>
                </a:solidFill>
              </a:rPr>
              <a:t>去掉了</a:t>
            </a:r>
            <a:r>
              <a:rPr lang="zh-CN" altLang="en-US" sz="2000" dirty="0"/>
              <a:t>层次模型的两个限制：</a:t>
            </a:r>
            <a:endParaRPr lang="en-US" altLang="zh-CN" sz="1600" dirty="0"/>
          </a:p>
          <a:p>
            <a:pPr lvl="1">
              <a:lnSpc>
                <a:spcPct val="80000"/>
              </a:lnSpc>
              <a:buFontTx/>
              <a:buNone/>
            </a:pPr>
            <a:r>
              <a:rPr lang="en-US" altLang="zh-CN" sz="2000" dirty="0"/>
              <a:t>	</a:t>
            </a:r>
            <a:r>
              <a:rPr lang="zh-CN" altLang="en-US" sz="2000" dirty="0"/>
              <a:t>允许多个结点没有双亲结点；</a:t>
            </a:r>
            <a:endParaRPr lang="en-US" altLang="zh-CN" sz="2000" dirty="0"/>
          </a:p>
          <a:p>
            <a:pPr lvl="1">
              <a:lnSpc>
                <a:spcPct val="80000"/>
              </a:lnSpc>
              <a:buFontTx/>
              <a:buNone/>
            </a:pPr>
            <a:r>
              <a:rPr lang="en-US" altLang="zh-CN" sz="2000" dirty="0"/>
              <a:t>	</a:t>
            </a:r>
            <a:r>
              <a:rPr lang="zh-CN" altLang="en-US" sz="2000" dirty="0"/>
              <a:t>允许结点有多个双亲结点。</a:t>
            </a:r>
            <a:endParaRPr lang="en-US" altLang="zh-CN" sz="2000" dirty="0"/>
          </a:p>
          <a:p>
            <a:pPr lvl="1">
              <a:lnSpc>
                <a:spcPct val="80000"/>
              </a:lnSpc>
            </a:pPr>
            <a:r>
              <a:rPr lang="zh-CN" altLang="en-US" sz="2000" dirty="0"/>
              <a:t>它还允许两个结点之间有多种联系（复合联系）</a:t>
            </a:r>
            <a:endParaRPr lang="zh-CN" altLang="en-US" sz="1600" dirty="0"/>
          </a:p>
        </p:txBody>
      </p:sp>
      <p:grpSp>
        <p:nvGrpSpPr>
          <p:cNvPr id="24580" name="Group 4"/>
          <p:cNvGrpSpPr/>
          <p:nvPr/>
        </p:nvGrpSpPr>
        <p:grpSpPr bwMode="auto">
          <a:xfrm>
            <a:off x="3071814" y="3717926"/>
            <a:ext cx="503237" cy="1006475"/>
            <a:chOff x="3243" y="2251"/>
            <a:chExt cx="317" cy="634"/>
          </a:xfrm>
        </p:grpSpPr>
        <p:sp>
          <p:nvSpPr>
            <p:cNvPr id="24595" name="Rectangle 5"/>
            <p:cNvSpPr>
              <a:spLocks noChangeArrowheads="1"/>
            </p:cNvSpPr>
            <p:nvPr/>
          </p:nvSpPr>
          <p:spPr bwMode="auto">
            <a:xfrm>
              <a:off x="3243" y="2251"/>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2" charset="0"/>
                </a:rPr>
                <a:t>班级</a:t>
              </a:r>
              <a:endParaRPr kumimoji="0" lang="zh-CN" altLang="en-US" sz="1400">
                <a:solidFill>
                  <a:srgbClr val="428E5B"/>
                </a:solidFill>
                <a:latin typeface="Tahoma" panose="020B0604030504040204" pitchFamily="2" charset="0"/>
              </a:endParaRPr>
            </a:p>
          </p:txBody>
        </p:sp>
        <p:sp>
          <p:nvSpPr>
            <p:cNvPr id="24596" name="Rectangle 6"/>
            <p:cNvSpPr>
              <a:spLocks noChangeArrowheads="1"/>
            </p:cNvSpPr>
            <p:nvPr/>
          </p:nvSpPr>
          <p:spPr bwMode="auto">
            <a:xfrm>
              <a:off x="3243" y="2704"/>
              <a:ext cx="317" cy="18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2" charset="0"/>
                </a:rPr>
                <a:t>学生</a:t>
              </a:r>
              <a:endParaRPr kumimoji="0" lang="zh-CN" altLang="en-US" sz="1400">
                <a:solidFill>
                  <a:srgbClr val="428E5B"/>
                </a:solidFill>
                <a:latin typeface="Tahoma" panose="020B0604030504040204" pitchFamily="2" charset="0"/>
              </a:endParaRPr>
            </a:p>
          </p:txBody>
        </p:sp>
        <p:sp>
          <p:nvSpPr>
            <p:cNvPr id="24597" name="Line 7"/>
            <p:cNvSpPr>
              <a:spLocks noChangeShapeType="1"/>
            </p:cNvSpPr>
            <p:nvPr/>
          </p:nvSpPr>
          <p:spPr bwMode="auto">
            <a:xfrm>
              <a:off x="3424" y="2432"/>
              <a:ext cx="0" cy="27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4581" name="Group 22"/>
          <p:cNvGrpSpPr/>
          <p:nvPr/>
        </p:nvGrpSpPr>
        <p:grpSpPr bwMode="auto">
          <a:xfrm>
            <a:off x="5375276" y="3860800"/>
            <a:ext cx="1801813" cy="935038"/>
            <a:chOff x="2154" y="2115"/>
            <a:chExt cx="1135" cy="589"/>
          </a:xfrm>
        </p:grpSpPr>
        <p:sp>
          <p:nvSpPr>
            <p:cNvPr id="24586" name="Rectangle 9"/>
            <p:cNvSpPr>
              <a:spLocks noChangeArrowheads="1"/>
            </p:cNvSpPr>
            <p:nvPr/>
          </p:nvSpPr>
          <p:spPr bwMode="auto">
            <a:xfrm>
              <a:off x="2518" y="2115"/>
              <a:ext cx="453" cy="135"/>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400">
                  <a:solidFill>
                    <a:srgbClr val="428E5B"/>
                  </a:solidFill>
                  <a:latin typeface="Tahoma" panose="020B0604030504040204" pitchFamily="2" charset="0"/>
                </a:rPr>
                <a:t>账户</a:t>
              </a:r>
              <a:endParaRPr kumimoji="0" lang="zh-CN" altLang="en-US" sz="1400">
                <a:solidFill>
                  <a:srgbClr val="428E5B"/>
                </a:solidFill>
                <a:latin typeface="Tahoma" panose="020B0604030504040204" pitchFamily="2" charset="0"/>
              </a:endParaRPr>
            </a:p>
          </p:txBody>
        </p:sp>
        <p:sp>
          <p:nvSpPr>
            <p:cNvPr id="24587" name="Rectangle 10"/>
            <p:cNvSpPr>
              <a:spLocks noChangeArrowheads="1"/>
            </p:cNvSpPr>
            <p:nvPr/>
          </p:nvSpPr>
          <p:spPr bwMode="auto">
            <a:xfrm>
              <a:off x="2154"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2" charset="0"/>
                </a:rPr>
                <a:t>存款账</a:t>
              </a:r>
              <a:endParaRPr kumimoji="0" lang="zh-CN" altLang="en-US" sz="1200">
                <a:solidFill>
                  <a:srgbClr val="428E5B"/>
                </a:solidFill>
                <a:latin typeface="Tahoma" panose="020B0604030504040204" pitchFamily="2" charset="0"/>
              </a:endParaRPr>
            </a:p>
          </p:txBody>
        </p:sp>
        <p:sp>
          <p:nvSpPr>
            <p:cNvPr id="24588" name="Rectangle 11"/>
            <p:cNvSpPr>
              <a:spLocks noChangeArrowheads="1"/>
            </p:cNvSpPr>
            <p:nvPr/>
          </p:nvSpPr>
          <p:spPr bwMode="auto">
            <a:xfrm>
              <a:off x="2562"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2" charset="0"/>
                </a:rPr>
                <a:t>提款账</a:t>
              </a:r>
              <a:endParaRPr kumimoji="0" lang="zh-CN" altLang="en-US" sz="1200">
                <a:solidFill>
                  <a:srgbClr val="428E5B"/>
                </a:solidFill>
                <a:latin typeface="Tahoma" panose="020B0604030504040204" pitchFamily="2" charset="0"/>
              </a:endParaRPr>
            </a:p>
          </p:txBody>
        </p:sp>
        <p:sp>
          <p:nvSpPr>
            <p:cNvPr id="24589" name="Rectangle 12"/>
            <p:cNvSpPr>
              <a:spLocks noChangeArrowheads="1"/>
            </p:cNvSpPr>
            <p:nvPr/>
          </p:nvSpPr>
          <p:spPr bwMode="auto">
            <a:xfrm>
              <a:off x="2971" y="2568"/>
              <a:ext cx="318" cy="13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200">
                  <a:solidFill>
                    <a:srgbClr val="428E5B"/>
                  </a:solidFill>
                  <a:latin typeface="Tahoma" panose="020B0604030504040204" pitchFamily="2" charset="0"/>
                </a:rPr>
                <a:t>转帐</a:t>
              </a:r>
              <a:endParaRPr kumimoji="0" lang="zh-CN" altLang="en-US" sz="1200">
                <a:solidFill>
                  <a:srgbClr val="428E5B"/>
                </a:solidFill>
                <a:latin typeface="Tahoma" panose="020B0604030504040204" pitchFamily="2" charset="0"/>
              </a:endParaRPr>
            </a:p>
          </p:txBody>
        </p:sp>
        <p:sp>
          <p:nvSpPr>
            <p:cNvPr id="24590" name="Line 15"/>
            <p:cNvSpPr>
              <a:spLocks noChangeShapeType="1"/>
            </p:cNvSpPr>
            <p:nvPr/>
          </p:nvSpPr>
          <p:spPr bwMode="auto">
            <a:xfrm flipH="1">
              <a:off x="2744" y="2251"/>
              <a:ext cx="0" cy="1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1" name="Line 18"/>
            <p:cNvSpPr>
              <a:spLocks noChangeShapeType="1"/>
            </p:cNvSpPr>
            <p:nvPr/>
          </p:nvSpPr>
          <p:spPr bwMode="auto">
            <a:xfrm>
              <a:off x="2336" y="2387"/>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2" name="Line 19"/>
            <p:cNvSpPr>
              <a:spLocks noChangeShapeType="1"/>
            </p:cNvSpPr>
            <p:nvPr/>
          </p:nvSpPr>
          <p:spPr bwMode="auto">
            <a:xfrm>
              <a:off x="2336"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3" name="Line 20"/>
            <p:cNvSpPr>
              <a:spLocks noChangeShapeType="1"/>
            </p:cNvSpPr>
            <p:nvPr/>
          </p:nvSpPr>
          <p:spPr bwMode="auto">
            <a:xfrm>
              <a:off x="2744"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4" name="Line 21"/>
            <p:cNvSpPr>
              <a:spLocks noChangeShapeType="1"/>
            </p:cNvSpPr>
            <p:nvPr/>
          </p:nvSpPr>
          <p:spPr bwMode="auto">
            <a:xfrm>
              <a:off x="3107" y="2387"/>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4582" name="AutoShape 7"/>
          <p:cNvSpPr>
            <a:spLocks noChangeArrowheads="1"/>
          </p:cNvSpPr>
          <p:nvPr/>
        </p:nvSpPr>
        <p:spPr bwMode="auto">
          <a:xfrm>
            <a:off x="7993064" y="1419225"/>
            <a:ext cx="2427287" cy="1106488"/>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solidFill>
                  <a:srgbClr val="2A2A39"/>
                </a:solidFill>
                <a:latin typeface="Tahoma" panose="020B0604030504040204" pitchFamily="2" charset="0"/>
              </a:rPr>
              <a:t>网状</a:t>
            </a:r>
            <a:r>
              <a:rPr kumimoji="0" lang="zh-CN" altLang="zh-CN" sz="1600">
                <a:solidFill>
                  <a:srgbClr val="2A2A39"/>
                </a:solidFill>
                <a:latin typeface="Tahoma" panose="020B0604030504040204" pitchFamily="2" charset="0"/>
              </a:rPr>
              <a:t>模型</a:t>
            </a:r>
            <a:r>
              <a:rPr kumimoji="0" lang="zh-CN" altLang="en-US" sz="1600">
                <a:solidFill>
                  <a:srgbClr val="2A2A39"/>
                </a:solidFill>
                <a:latin typeface="Tahoma" panose="020B0604030504040204" pitchFamily="2" charset="0"/>
              </a:rPr>
              <a:t>如何描述数据的结构</a:t>
            </a:r>
            <a:r>
              <a:rPr kumimoji="0" lang="zh-CN" altLang="zh-CN" sz="1600">
                <a:solidFill>
                  <a:srgbClr val="2A2A39"/>
                </a:solidFill>
                <a:latin typeface="Tahoma" panose="020B0604030504040204" pitchFamily="2" charset="0"/>
              </a:rPr>
              <a:t>？ </a:t>
            </a:r>
            <a:endParaRPr kumimoji="0" lang="zh-CN" altLang="en-US" sz="1600">
              <a:solidFill>
                <a:srgbClr val="2A2A39"/>
              </a:solidFill>
              <a:latin typeface="Tahoma" panose="020B0604030504040204" pitchFamily="2" charset="0"/>
            </a:endParaRPr>
          </a:p>
        </p:txBody>
      </p:sp>
      <p:sp>
        <p:nvSpPr>
          <p:cNvPr id="24583" name="矩形 1"/>
          <p:cNvSpPr>
            <a:spLocks noChangeArrowheads="1"/>
          </p:cNvSpPr>
          <p:nvPr/>
        </p:nvSpPr>
        <p:spPr bwMode="auto">
          <a:xfrm>
            <a:off x="3879419" y="4460875"/>
            <a:ext cx="87716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2" charset="0"/>
              </a:rPr>
              <a:t>案例</a:t>
            </a:r>
            <a:r>
              <a:rPr kumimoji="0" lang="en-US" altLang="zh-CN" sz="1600">
                <a:solidFill>
                  <a:srgbClr val="000000"/>
                </a:solidFill>
                <a:latin typeface="Tahoma" panose="020B0604030504040204" pitchFamily="2" charset="0"/>
              </a:rPr>
              <a:t>2.a</a:t>
            </a:r>
            <a:endParaRPr kumimoji="0" lang="zh-CN" altLang="en-US" sz="1600">
              <a:solidFill>
                <a:srgbClr val="000000"/>
              </a:solidFill>
              <a:latin typeface="Tahoma" panose="020B0604030504040204" pitchFamily="2" charset="0"/>
            </a:endParaRPr>
          </a:p>
        </p:txBody>
      </p:sp>
      <p:sp>
        <p:nvSpPr>
          <p:cNvPr id="24584" name="矩形 19"/>
          <p:cNvSpPr>
            <a:spLocks noChangeArrowheads="1"/>
          </p:cNvSpPr>
          <p:nvPr/>
        </p:nvSpPr>
        <p:spPr bwMode="auto">
          <a:xfrm>
            <a:off x="7510001" y="4508500"/>
            <a:ext cx="883575"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1600">
                <a:solidFill>
                  <a:srgbClr val="000000"/>
                </a:solidFill>
                <a:latin typeface="Tahoma" panose="020B0604030504040204" pitchFamily="2" charset="0"/>
              </a:rPr>
              <a:t>案例</a:t>
            </a:r>
            <a:r>
              <a:rPr kumimoji="0" lang="en-US" altLang="zh-CN" sz="1600">
                <a:solidFill>
                  <a:srgbClr val="000000"/>
                </a:solidFill>
                <a:latin typeface="Tahoma" panose="020B0604030504040204" pitchFamily="2" charset="0"/>
              </a:rPr>
              <a:t>2.b</a:t>
            </a:r>
            <a:endParaRPr kumimoji="0" lang="zh-CN" altLang="en-US" sz="1600">
              <a:solidFill>
                <a:srgbClr val="000000"/>
              </a:solidFill>
              <a:latin typeface="Tahoma" panose="020B0604030504040204" pitchFamily="2" charset="0"/>
            </a:endParaRPr>
          </a:p>
        </p:txBody>
      </p:sp>
      <p:sp>
        <p:nvSpPr>
          <p:cNvPr id="24585" name="矩形 2"/>
          <p:cNvSpPr>
            <a:spLocks noChangeArrowheads="1"/>
          </p:cNvSpPr>
          <p:nvPr/>
        </p:nvSpPr>
        <p:spPr bwMode="auto">
          <a:xfrm>
            <a:off x="8277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7" dur="500"/>
                                        <p:tgtEl>
                                          <p:spTgt spid="143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xEl>
                                              <p:pRg st="7" end="7"/>
                                            </p:txEl>
                                          </p:spTgt>
                                        </p:tgtEl>
                                        <p:attrNameLst>
                                          <p:attrName>style.visibility</p:attrName>
                                        </p:attrNameLst>
                                      </p:cBhvr>
                                      <p:to>
                                        <p:strVal val="visible"/>
                                      </p:to>
                                    </p:set>
                                    <p:animEffect transition="in" filter="blinds(horizontal)">
                                      <p:cBhvr>
                                        <p:cTn id="12" dur="500"/>
                                        <p:tgtEl>
                                          <p:spTgt spid="14339">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5" dur="500"/>
                                        <p:tgtEl>
                                          <p:spTgt spid="1433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18" dur="500"/>
                                        <p:tgtEl>
                                          <p:spTgt spid="1433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1" dur="500"/>
                                        <p:tgtEl>
                                          <p:spTgt spid="1433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339">
                                            <p:txEl>
                                              <p:pRg st="8" end="8"/>
                                            </p:txEl>
                                          </p:spTgt>
                                        </p:tgtEl>
                                        <p:attrNameLst>
                                          <p:attrName>style.visibility</p:attrName>
                                        </p:attrNameLst>
                                      </p:cBhvr>
                                      <p:to>
                                        <p:strVal val="visible"/>
                                      </p:to>
                                    </p:set>
                                    <p:animEffect transition="in" filter="blinds(horizontal)">
                                      <p:cBhvr>
                                        <p:cTn id="24" dur="500"/>
                                        <p:tgtEl>
                                          <p:spTgt spid="14339">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339">
                                            <p:txEl>
                                              <p:pRg st="14" end="14"/>
                                            </p:txEl>
                                          </p:spTgt>
                                        </p:tgtEl>
                                        <p:attrNameLst>
                                          <p:attrName>style.visibility</p:attrName>
                                        </p:attrNameLst>
                                      </p:cBhvr>
                                      <p:to>
                                        <p:strVal val="visible"/>
                                      </p:to>
                                    </p:set>
                                    <p:animEffect transition="in" filter="blinds(horizontal)">
                                      <p:cBhvr>
                                        <p:cTn id="29" dur="500"/>
                                        <p:tgtEl>
                                          <p:spTgt spid="14339">
                                            <p:txEl>
                                              <p:pRg st="14" end="14"/>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339">
                                            <p:txEl>
                                              <p:pRg st="15" end="15"/>
                                            </p:txEl>
                                          </p:spTgt>
                                        </p:tgtEl>
                                        <p:attrNameLst>
                                          <p:attrName>style.visibility</p:attrName>
                                        </p:attrNameLst>
                                      </p:cBhvr>
                                      <p:to>
                                        <p:strVal val="visible"/>
                                      </p:to>
                                    </p:set>
                                    <p:animEffect transition="in" filter="blinds(horizontal)">
                                      <p:cBhvr>
                                        <p:cTn id="32" dur="500"/>
                                        <p:tgtEl>
                                          <p:spTgt spid="14339">
                                            <p:txEl>
                                              <p:pRg st="15" end="1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4339">
                                            <p:txEl>
                                              <p:pRg st="16" end="16"/>
                                            </p:txEl>
                                          </p:spTgt>
                                        </p:tgtEl>
                                        <p:attrNameLst>
                                          <p:attrName>style.visibility</p:attrName>
                                        </p:attrNameLst>
                                      </p:cBhvr>
                                      <p:to>
                                        <p:strVal val="visible"/>
                                      </p:to>
                                    </p:set>
                                    <p:animEffect transition="in" filter="blinds(horizontal)">
                                      <p:cBhvr>
                                        <p:cTn id="35" dur="500"/>
                                        <p:tgtEl>
                                          <p:spTgt spid="14339">
                                            <p:txEl>
                                              <p:pRg st="16" end="1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4339">
                                            <p:txEl>
                                              <p:pRg st="17" end="17"/>
                                            </p:txEl>
                                          </p:spTgt>
                                        </p:tgtEl>
                                        <p:attrNameLst>
                                          <p:attrName>style.visibility</p:attrName>
                                        </p:attrNameLst>
                                      </p:cBhvr>
                                      <p:to>
                                        <p:strVal val="visible"/>
                                      </p:to>
                                    </p:set>
                                    <p:animEffect transition="in" filter="blinds(horizontal)">
                                      <p:cBhvr>
                                        <p:cTn id="38" dur="500"/>
                                        <p:tgtEl>
                                          <p:spTgt spid="1433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z="2400" b="1">
                <a:latin typeface="黑体" panose="02010609060101010101" pitchFamily="49" charset="-122"/>
                <a:ea typeface="黑体" panose="02010609060101010101" pitchFamily="49" charset="-122"/>
              </a:rPr>
              <a:t>*</a:t>
            </a:r>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五</a:t>
            </a:r>
            <a:r>
              <a:rPr lang="zh-CN"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网状模型小结</a:t>
            </a:r>
            <a:endParaRPr lang="en-US" altLang="zh-CN" sz="1400" b="1">
              <a:latin typeface="黑体" panose="02010609060101010101" pitchFamily="49" charset="-122"/>
              <a:ea typeface="黑体" panose="02010609060101010101" pitchFamily="49" charset="-122"/>
            </a:endParaRPr>
          </a:p>
        </p:txBody>
      </p:sp>
      <p:sp>
        <p:nvSpPr>
          <p:cNvPr id="29699" name="Rectangle 3"/>
          <p:cNvSpPr>
            <a:spLocks noGrp="1" noChangeArrowheads="1"/>
          </p:cNvSpPr>
          <p:nvPr>
            <p:ph type="body" idx="1"/>
          </p:nvPr>
        </p:nvSpPr>
        <p:spPr/>
        <p:txBody>
          <a:bodyPr/>
          <a:lstStyle/>
          <a:p>
            <a:pPr>
              <a:lnSpc>
                <a:spcPct val="90000"/>
              </a:lnSpc>
              <a:buFontTx/>
              <a:buNone/>
            </a:pPr>
            <a:r>
              <a:rPr lang="zh-CN" altLang="en-US" sz="2400"/>
              <a:t>优点：</a:t>
            </a:r>
            <a:endParaRPr lang="en-US" altLang="zh-CN" sz="2400"/>
          </a:p>
          <a:p>
            <a:pPr>
              <a:lnSpc>
                <a:spcPct val="90000"/>
              </a:lnSpc>
            </a:pPr>
            <a:r>
              <a:rPr lang="zh-CN" altLang="en-US" sz="2400"/>
              <a:t>能够更为直接地描述现实世界。</a:t>
            </a:r>
            <a:endParaRPr lang="en-US" altLang="zh-CN" sz="2400"/>
          </a:p>
          <a:p>
            <a:pPr>
              <a:lnSpc>
                <a:spcPct val="90000"/>
              </a:lnSpc>
            </a:pPr>
            <a:r>
              <a:rPr lang="zh-CN" altLang="en-US" sz="2400"/>
              <a:t>具有良好的性能，存取效率较高。</a:t>
            </a:r>
            <a:endParaRPr lang="en-US" altLang="zh-CN" sz="2400"/>
          </a:p>
          <a:p>
            <a:pPr>
              <a:lnSpc>
                <a:spcPct val="90000"/>
              </a:lnSpc>
              <a:buFontTx/>
              <a:buNone/>
            </a:pPr>
            <a:r>
              <a:rPr lang="zh-CN" altLang="en-US" sz="2400"/>
              <a:t>缺点：</a:t>
            </a:r>
            <a:endParaRPr lang="en-US" altLang="zh-CN" sz="2400"/>
          </a:p>
          <a:p>
            <a:pPr>
              <a:lnSpc>
                <a:spcPct val="90000"/>
              </a:lnSpc>
            </a:pPr>
            <a:r>
              <a:rPr lang="zh-CN" altLang="en-US" sz="2400"/>
              <a:t>其</a:t>
            </a:r>
            <a:r>
              <a:rPr lang="en-US" altLang="zh-CN" sz="2400"/>
              <a:t>DDL</a:t>
            </a:r>
            <a:r>
              <a:rPr lang="zh-CN" altLang="en-US" sz="2400"/>
              <a:t>语言极其复杂。</a:t>
            </a:r>
            <a:endParaRPr lang="en-US" altLang="zh-CN" sz="2400"/>
          </a:p>
          <a:p>
            <a:pPr>
              <a:lnSpc>
                <a:spcPct val="90000"/>
              </a:lnSpc>
            </a:pPr>
            <a:r>
              <a:rPr lang="zh-CN" altLang="en-US" sz="2400"/>
              <a:t>数据独立性较差。由于实体间的联系本质上通过存取路径指示的，因此应用程序在访问数据时要指定存取路径。</a:t>
            </a:r>
            <a:endParaRPr lang="en-US" altLang="zh-CN" sz="2400"/>
          </a:p>
          <a:p>
            <a:pPr>
              <a:lnSpc>
                <a:spcPct val="90000"/>
              </a:lnSpc>
            </a:pPr>
            <a:endParaRPr lang="zh-CN" altLang="en-US" sz="2400"/>
          </a:p>
        </p:txBody>
      </p:sp>
      <p:sp>
        <p:nvSpPr>
          <p:cNvPr id="29700" name="矩形 3"/>
          <p:cNvSpPr>
            <a:spLocks noChangeArrowheads="1"/>
          </p:cNvSpPr>
          <p:nvPr/>
        </p:nvSpPr>
        <p:spPr bwMode="auto">
          <a:xfrm>
            <a:off x="8277225" y="247650"/>
            <a:ext cx="203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400">
                <a:solidFill>
                  <a:srgbClr val="800000"/>
                </a:solidFill>
                <a:latin typeface="黑体" panose="02010609060101010101" pitchFamily="49" charset="-122"/>
                <a:ea typeface="黑体" panose="02010609060101010101" pitchFamily="49" charset="-122"/>
              </a:rPr>
              <a:t>2.1 </a:t>
            </a:r>
            <a:r>
              <a:rPr kumimoji="0" lang="zh-CN" altLang="en-US" sz="2400">
                <a:solidFill>
                  <a:srgbClr val="800000"/>
                </a:solidFill>
                <a:latin typeface="黑体" panose="02010609060101010101" pitchFamily="49" charset="-122"/>
                <a:ea typeface="黑体" panose="02010609060101010101" pitchFamily="49" charset="-122"/>
              </a:rPr>
              <a:t>网状模型</a:t>
            </a:r>
            <a:endParaRPr kumimoji="0" lang="zh-CN" altLang="en-US" sz="2400">
              <a:solidFill>
                <a:srgbClr val="800000"/>
              </a:solidFill>
              <a:latin typeface="Tahoma" panose="020B0604030504040204"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ahoma" panose="020B0604030504040204" pitchFamily="2" charset="0"/>
              </a:rPr>
              <a:t>什么是关系的主码</a:t>
            </a:r>
            <a:r>
              <a:rPr lang="en-US" altLang="zh-CN" dirty="0">
                <a:latin typeface="Tahoma" panose="020B0604030504040204" pitchFamily="2" charset="0"/>
              </a:rPr>
              <a:t>(</a:t>
            </a:r>
            <a:r>
              <a:rPr lang="zh-CN" altLang="en-US" dirty="0">
                <a:latin typeface="Tahoma" panose="020B0604030504040204" pitchFamily="2" charset="0"/>
              </a:rPr>
              <a:t>键</a:t>
            </a:r>
            <a:r>
              <a:rPr lang="en-US" altLang="zh-CN" dirty="0">
                <a:latin typeface="Tahoma" panose="020B0604030504040204" pitchFamily="2" charset="0"/>
              </a:rPr>
              <a:t>)</a:t>
            </a:r>
            <a:r>
              <a:rPr lang="zh-CN" altLang="zh-CN" dirty="0">
                <a:latin typeface="Tahoma" panose="020B0604030504040204" pitchFamily="2" charset="0"/>
              </a:rPr>
              <a:t>、</a:t>
            </a:r>
            <a:r>
              <a:rPr lang="zh-CN" altLang="en-US" dirty="0">
                <a:latin typeface="Tahoma" panose="020B0604030504040204" pitchFamily="2" charset="0"/>
              </a:rPr>
              <a:t>超码和候选码，各自特点和作用？</a:t>
            </a:r>
            <a:br>
              <a:rPr lang="zh-CN" altLang="en-US" dirty="0">
                <a:latin typeface="Tahoma" panose="020B0604030504040204" pitchFamily="2" charset="0"/>
              </a:rPr>
            </a:br>
            <a:endParaRPr lang="zh-CN" altLang="en-US" dirty="0"/>
          </a:p>
        </p:txBody>
      </p:sp>
      <p:sp>
        <p:nvSpPr>
          <p:cNvPr id="3" name="内容占位符 2"/>
          <p:cNvSpPr>
            <a:spLocks noGrp="1"/>
          </p:cNvSpPr>
          <p:nvPr>
            <p:ph idx="1"/>
          </p:nvPr>
        </p:nvSpPr>
        <p:spPr/>
        <p:txBody>
          <a:bodyPr>
            <a:noAutofit/>
          </a:bodyPr>
          <a:lstStyle/>
          <a:p>
            <a:r>
              <a:rPr lang="zh-CN" altLang="en-US" b="1" dirty="0"/>
              <a:t>超码</a:t>
            </a:r>
            <a:endParaRPr lang="zh-CN" altLang="en-US" dirty="0"/>
          </a:p>
          <a:p>
            <a:r>
              <a:rPr lang="zh-CN" altLang="en-US" dirty="0"/>
              <a:t>是一个或多个属性的集合，超码中的这些属性可以让我们在一个实体集中唯一地标识一个实体。</a:t>
            </a:r>
            <a:endParaRPr lang="zh-CN" altLang="en-US" dirty="0"/>
          </a:p>
          <a:p>
            <a:r>
              <a:rPr lang="zh-CN" altLang="en-US" b="1" dirty="0"/>
              <a:t>候选码</a:t>
            </a:r>
            <a:endParaRPr lang="zh-CN" altLang="en-US" dirty="0"/>
          </a:p>
          <a:p>
            <a:r>
              <a:rPr lang="zh-CN" altLang="en-US" dirty="0"/>
              <a:t>候选码是极小的超码集，也就是它的任意真</a:t>
            </a:r>
            <a:r>
              <a:rPr lang="zh-CN" altLang="en-US" dirty="0">
                <a:hlinkClick r:id="rId1"/>
              </a:rPr>
              <a:t>子集</a:t>
            </a:r>
            <a:r>
              <a:rPr lang="zh-CN" altLang="en-US" dirty="0"/>
              <a:t>都不是超码，而他本身是超码。</a:t>
            </a:r>
            <a:endParaRPr lang="zh-CN" altLang="en-US" dirty="0"/>
          </a:p>
          <a:p>
            <a:r>
              <a:rPr lang="zh-CN" altLang="en-US" b="1" dirty="0"/>
              <a:t>主码</a:t>
            </a:r>
            <a:endParaRPr lang="zh-CN" altLang="en-US" dirty="0"/>
          </a:p>
          <a:p>
            <a:r>
              <a:rPr lang="zh-CN" altLang="en-US" dirty="0"/>
              <a:t>主码是被选中用来在一个关系中区分不同元组的候选码</a:t>
            </a:r>
            <a:endParaRPr lang="zh-CN" altLang="en-US" dirty="0"/>
          </a:p>
          <a:p>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83A5EC3A-1B8C-4C58-8450-E8CEE853575D}" type="slidenum">
              <a:rPr kumimoji="0" lang="zh-CN" altLang="en-US" sz="1400"/>
            </a:fld>
            <a:endParaRPr kumimoji="0" lang="en-US" altLang="zh-CN" sz="1400"/>
          </a:p>
        </p:txBody>
      </p:sp>
      <p:sp>
        <p:nvSpPr>
          <p:cNvPr id="46083" name="Rectangle 2"/>
          <p:cNvSpPr>
            <a:spLocks noGrp="1" noChangeArrowheads="1"/>
          </p:cNvSpPr>
          <p:nvPr>
            <p:ph type="title"/>
          </p:nvPr>
        </p:nvSpPr>
        <p:spPr>
          <a:xfrm>
            <a:off x="2057400" y="142876"/>
            <a:ext cx="7772400" cy="485775"/>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五 关系运算</a:t>
            </a:r>
            <a:endParaRPr lang="zh-CN" altLang="en-US" sz="3200">
              <a:latin typeface="黑体" panose="02010609060101010101" pitchFamily="49" charset="-122"/>
              <a:ea typeface="黑体" panose="02010609060101010101" pitchFamily="49" charset="-122"/>
            </a:endParaRPr>
          </a:p>
        </p:txBody>
      </p:sp>
      <p:sp>
        <p:nvSpPr>
          <p:cNvPr id="46084" name="Rectangle 6"/>
          <p:cNvSpPr>
            <a:spLocks noChangeArrowheads="1"/>
          </p:cNvSpPr>
          <p:nvPr/>
        </p:nvSpPr>
        <p:spPr bwMode="auto">
          <a:xfrm>
            <a:off x="5095875" y="774700"/>
            <a:ext cx="30559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en-US" altLang="zh-CN" sz="2800">
                <a:solidFill>
                  <a:schemeClr val="tx2"/>
                </a:solidFill>
                <a:latin typeface="黑体" panose="02010609060101010101" pitchFamily="49" charset="-122"/>
                <a:ea typeface="黑体" panose="02010609060101010101" pitchFamily="49" charset="-122"/>
              </a:rPr>
              <a:t>5.1 </a:t>
            </a:r>
            <a:r>
              <a:rPr kumimoji="0" lang="zh-CN" altLang="en-US" sz="2800">
                <a:solidFill>
                  <a:schemeClr val="tx2"/>
                </a:solidFill>
                <a:latin typeface="黑体" panose="02010609060101010101" pitchFamily="49" charset="-122"/>
                <a:ea typeface="黑体" panose="02010609060101010101" pitchFamily="49" charset="-122"/>
              </a:rPr>
              <a:t>基本关系运算</a:t>
            </a:r>
            <a:endParaRPr kumimoji="0" lang="en-US" altLang="zh-CN" sz="2800">
              <a:solidFill>
                <a:schemeClr val="tx2"/>
              </a:solidFill>
              <a:latin typeface="黑体" panose="02010609060101010101" pitchFamily="49" charset="-122"/>
              <a:ea typeface="黑体" panose="02010609060101010101" pitchFamily="49" charset="-122"/>
            </a:endParaRPr>
          </a:p>
        </p:txBody>
      </p:sp>
      <p:grpSp>
        <p:nvGrpSpPr>
          <p:cNvPr id="46085" name="Group 8"/>
          <p:cNvGrpSpPr/>
          <p:nvPr/>
        </p:nvGrpSpPr>
        <p:grpSpPr bwMode="auto">
          <a:xfrm>
            <a:off x="3048001" y="1165225"/>
            <a:ext cx="7496175" cy="5284788"/>
            <a:chOff x="2318" y="2316"/>
            <a:chExt cx="3238" cy="1836"/>
          </a:xfrm>
        </p:grpSpPr>
        <p:pic>
          <p:nvPicPr>
            <p:cNvPr id="46090"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8" y="2316"/>
              <a:ext cx="3238" cy="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Line 10"/>
            <p:cNvSpPr>
              <a:spLocks noChangeShapeType="1"/>
            </p:cNvSpPr>
            <p:nvPr/>
          </p:nvSpPr>
          <p:spPr bwMode="auto">
            <a:xfrm>
              <a:off x="2370" y="4076"/>
              <a:ext cx="312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92" name="Line 11"/>
            <p:cNvSpPr>
              <a:spLocks noChangeShapeType="1"/>
            </p:cNvSpPr>
            <p:nvPr/>
          </p:nvSpPr>
          <p:spPr bwMode="auto">
            <a:xfrm>
              <a:off x="3456" y="3930"/>
              <a:ext cx="0" cy="22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6086" name="Rectangle 14"/>
          <p:cNvSpPr>
            <a:spLocks noChangeArrowheads="1"/>
          </p:cNvSpPr>
          <p:nvPr/>
        </p:nvSpPr>
        <p:spPr bwMode="auto">
          <a:xfrm>
            <a:off x="3446464" y="5929313"/>
            <a:ext cx="7468711"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en-US" altLang="zh-CN" sz="1600"/>
              <a:t>- (</a:t>
            </a:r>
            <a:r>
              <a:rPr kumimoji="0" lang="zh-CN" altLang="en-US" sz="1600"/>
              <a:t>差</a:t>
            </a:r>
            <a:r>
              <a:rPr kumimoji="0" lang="en-US" altLang="zh-CN" sz="1600"/>
              <a:t>)                 </a:t>
            </a:r>
            <a:r>
              <a:rPr kumimoji="0" lang="zh-CN" altLang="en-US" sz="1600"/>
              <a:t>输出在第</a:t>
            </a:r>
            <a:r>
              <a:rPr kumimoji="0" lang="en-US" altLang="zh-CN" sz="1600"/>
              <a:t>1</a:t>
            </a:r>
            <a:r>
              <a:rPr kumimoji="0" lang="zh-CN" altLang="en-US" sz="1600"/>
              <a:t>个关系而不在第</a:t>
            </a:r>
            <a:r>
              <a:rPr kumimoji="0" lang="en-US" altLang="zh-CN" sz="1600"/>
              <a:t>2</a:t>
            </a:r>
            <a:r>
              <a:rPr kumimoji="0" lang="zh-CN" altLang="en-US" sz="1600"/>
              <a:t>个关系中的元组          </a:t>
            </a:r>
            <a:endParaRPr kumimoji="0" lang="zh-CN" altLang="en-US" sz="1600"/>
          </a:p>
        </p:txBody>
      </p:sp>
      <p:sp>
        <p:nvSpPr>
          <p:cNvPr id="46087" name="Rectangle 17"/>
          <p:cNvSpPr>
            <a:spLocks noChangeArrowheads="1"/>
          </p:cNvSpPr>
          <p:nvPr/>
        </p:nvSpPr>
        <p:spPr bwMode="auto">
          <a:xfrm>
            <a:off x="3449638" y="6227763"/>
            <a:ext cx="1274762" cy="298450"/>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buFontTx/>
              <a:buNone/>
            </a:pPr>
            <a:r>
              <a:rPr kumimoji="0" lang="el-GR" altLang="zh-CN" sz="1600">
                <a:solidFill>
                  <a:srgbClr val="2A2A39"/>
                </a:solidFill>
                <a:latin typeface="Tahoma" panose="020B0604030504040204" pitchFamily="2" charset="0"/>
              </a:rPr>
              <a:t>ρ</a:t>
            </a:r>
            <a:r>
              <a:rPr kumimoji="0" lang="en-US" altLang="zh-CN" sz="1600">
                <a:solidFill>
                  <a:srgbClr val="2A2A39"/>
                </a:solidFill>
                <a:latin typeface="Tahoma" panose="020B0604030504040204" pitchFamily="2" charset="0"/>
              </a:rPr>
              <a:t>(</a:t>
            </a:r>
            <a:r>
              <a:rPr kumimoji="0" lang="zh-CN" altLang="en-US" sz="1600">
                <a:solidFill>
                  <a:srgbClr val="2A2A39"/>
                </a:solidFill>
                <a:latin typeface="Tahoma" panose="020B0604030504040204" pitchFamily="2" charset="0"/>
              </a:rPr>
              <a:t>更名操作</a:t>
            </a:r>
            <a:r>
              <a:rPr kumimoji="0" lang="en-US" altLang="zh-CN" sz="1600">
                <a:solidFill>
                  <a:srgbClr val="2A2A39"/>
                </a:solidFill>
                <a:latin typeface="Tahoma" panose="020B0604030504040204" pitchFamily="2" charset="0"/>
              </a:rPr>
              <a:t>)</a:t>
            </a:r>
            <a:endParaRPr kumimoji="0" lang="zh-CN" altLang="en-US" sz="1600">
              <a:solidFill>
                <a:srgbClr val="2A2A39"/>
              </a:solidFill>
              <a:latin typeface="Tahoma" panose="020B0604030504040204" pitchFamily="2" charset="0"/>
            </a:endParaRPr>
          </a:p>
        </p:txBody>
      </p:sp>
      <p:sp>
        <p:nvSpPr>
          <p:cNvPr id="46088" name="AutoShape 4"/>
          <p:cNvSpPr>
            <a:spLocks noChangeArrowheads="1"/>
          </p:cNvSpPr>
          <p:nvPr/>
        </p:nvSpPr>
        <p:spPr bwMode="auto">
          <a:xfrm>
            <a:off x="1554164" y="1435101"/>
            <a:ext cx="2016125" cy="949325"/>
          </a:xfrm>
          <a:prstGeom prst="cloudCallout">
            <a:avLst>
              <a:gd name="adj1" fmla="val -45037"/>
              <a:gd name="adj2" fmla="val 8504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应有哪些关系运算，各自作用？ </a:t>
            </a:r>
            <a:endParaRPr kumimoji="0" lang="zh-CN" altLang="en-US" sz="1600">
              <a:latin typeface="Tahoma" panose="020B0604030504040204" pitchFamily="2" charset="0"/>
            </a:endParaRPr>
          </a:p>
        </p:txBody>
      </p:sp>
      <p:sp>
        <p:nvSpPr>
          <p:cNvPr id="2" name="矩形 1"/>
          <p:cNvSpPr>
            <a:spLocks noChangeArrowheads="1"/>
          </p:cNvSpPr>
          <p:nvPr/>
        </p:nvSpPr>
        <p:spPr bwMode="auto">
          <a:xfrm>
            <a:off x="1552575" y="3190876"/>
            <a:ext cx="20828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150000"/>
              </a:lnSpc>
              <a:buFontTx/>
              <a:buNone/>
            </a:pPr>
            <a:r>
              <a:rPr kumimoji="0" lang="zh-CN" altLang="en-US" sz="1800">
                <a:solidFill>
                  <a:srgbClr val="0000FF"/>
                </a:solidFill>
              </a:rPr>
              <a:t>常用的操作方式：</a:t>
            </a:r>
            <a:endParaRPr kumimoji="0" lang="en-US" altLang="zh-CN" sz="1800">
              <a:solidFill>
                <a:srgbClr val="0000FF"/>
              </a:solidFill>
            </a:endParaRPr>
          </a:p>
          <a:p>
            <a:pPr>
              <a:lnSpc>
                <a:spcPct val="150000"/>
              </a:lnSpc>
            </a:pPr>
            <a:r>
              <a:rPr kumimoji="0" lang="zh-CN" altLang="en-US" sz="1800">
                <a:solidFill>
                  <a:srgbClr val="0000FF"/>
                </a:solidFill>
              </a:rPr>
              <a:t>取关系的某些行</a:t>
            </a:r>
            <a:endParaRPr kumimoji="0" lang="en-US" altLang="zh-CN" sz="1800">
              <a:solidFill>
                <a:srgbClr val="0000FF"/>
              </a:solidFill>
            </a:endParaRPr>
          </a:p>
          <a:p>
            <a:pPr>
              <a:lnSpc>
                <a:spcPct val="150000"/>
              </a:lnSpc>
            </a:pPr>
            <a:r>
              <a:rPr kumimoji="0" lang="zh-CN" altLang="en-US" sz="1800">
                <a:solidFill>
                  <a:srgbClr val="0000FF"/>
                </a:solidFill>
              </a:rPr>
              <a:t>取关系的某些列</a:t>
            </a:r>
            <a:endParaRPr kumimoji="0" lang="en-US" altLang="zh-CN" sz="1800">
              <a:solidFill>
                <a:srgbClr val="0000FF"/>
              </a:solidFill>
            </a:endParaRPr>
          </a:p>
          <a:p>
            <a:pPr>
              <a:lnSpc>
                <a:spcPct val="150000"/>
              </a:lnSpc>
            </a:pPr>
            <a:r>
              <a:rPr kumimoji="0" lang="zh-CN" altLang="en-US" sz="1800">
                <a:solidFill>
                  <a:srgbClr val="0000FF"/>
                </a:solidFill>
              </a:rPr>
              <a:t>从多个关系取</a:t>
            </a:r>
            <a:endParaRPr kumimoji="0" lang="en-US" altLang="zh-CN" sz="1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65E963-86E4-491B-9F61-D388485BB5A3}" type="slidenum">
              <a:rPr lang="zh-CN" altLang="en-US" smtClean="0"/>
            </a:fld>
            <a:endParaRPr lang="zh-CN" altLang="en-US"/>
          </a:p>
        </p:txBody>
      </p:sp>
      <p:sp>
        <p:nvSpPr>
          <p:cNvPr id="16386" name="Rectangle 4"/>
          <p:cNvSpPr>
            <a:spLocks noChangeArrowheads="1"/>
          </p:cNvSpPr>
          <p:nvPr/>
        </p:nvSpPr>
        <p:spPr bwMode="auto">
          <a:xfrm>
            <a:off x="1747839" y="163514"/>
            <a:ext cx="7500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a:solidFill>
                  <a:srgbClr val="800000"/>
                </a:solidFill>
                <a:latin typeface="黑体" panose="02010609060101010101" pitchFamily="49" charset="-122"/>
                <a:ea typeface="黑体" panose="02010609060101010101" pitchFamily="49" charset="-122"/>
              </a:rPr>
              <a:t>一</a:t>
            </a:r>
            <a:r>
              <a:rPr lang="en-US" altLang="zh-CN" sz="3200">
                <a:solidFill>
                  <a:srgbClr val="800000"/>
                </a:solidFill>
                <a:latin typeface="黑体" panose="02010609060101010101" pitchFamily="49" charset="-122"/>
                <a:ea typeface="黑体" panose="02010609060101010101" pitchFamily="49" charset="-122"/>
              </a:rPr>
              <a:t> </a:t>
            </a:r>
            <a:r>
              <a:rPr lang="zh-CN" altLang="en-US" sz="3200">
                <a:solidFill>
                  <a:srgbClr val="800000"/>
                </a:solidFill>
                <a:latin typeface="黑体" panose="02010609060101010101" pitchFamily="49" charset="-122"/>
                <a:ea typeface="黑体" panose="02010609060101010101" pitchFamily="49" charset="-122"/>
              </a:rPr>
              <a:t>关系代数</a:t>
            </a:r>
            <a:endParaRPr lang="en-US" altLang="zh-CN" sz="3200">
              <a:solidFill>
                <a:srgbClr val="800000"/>
              </a:solidFill>
              <a:latin typeface="黑体" panose="02010609060101010101" pitchFamily="49" charset="-122"/>
              <a:ea typeface="黑体" panose="02010609060101010101" pitchFamily="49" charset="-122"/>
            </a:endParaRPr>
          </a:p>
          <a:p>
            <a:pP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.1 </a:t>
            </a:r>
            <a:r>
              <a:rPr lang="zh-CN" altLang="en-US" sz="2400">
                <a:solidFill>
                  <a:srgbClr val="800000"/>
                </a:solidFill>
                <a:ea typeface="黑体" panose="02010609060101010101" pitchFamily="49" charset="-122"/>
              </a:rPr>
              <a:t>基本的关系代数运算</a:t>
            </a:r>
            <a:endParaRPr lang="zh-CN" altLang="en-US" sz="2400">
              <a:solidFill>
                <a:srgbClr val="800000"/>
              </a:solidFill>
              <a:ea typeface="黑体" panose="02010609060101010101" pitchFamily="49" charset="-122"/>
            </a:endParaRPr>
          </a:p>
        </p:txBody>
      </p:sp>
      <p:sp>
        <p:nvSpPr>
          <p:cNvPr id="16387" name="文本框 3"/>
          <p:cNvSpPr txBox="1">
            <a:spLocks noChangeArrowheads="1"/>
          </p:cNvSpPr>
          <p:nvPr/>
        </p:nvSpPr>
        <p:spPr bwMode="auto">
          <a:xfrm>
            <a:off x="9817101" y="551815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p>
        </p:txBody>
      </p:sp>
      <p:pic>
        <p:nvPicPr>
          <p:cNvPr id="16388"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8076" y="1500189"/>
            <a:ext cx="743902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A4B23-4428-4BEF-AB49-5781CB7A2C75}" type="slidenum">
              <a:rPr lang="zh-CN" altLang="en-US" smtClean="0"/>
            </a:fld>
            <a:endParaRPr lang="zh-CN" altLang="en-US"/>
          </a:p>
        </p:txBody>
      </p:sp>
      <p:sp>
        <p:nvSpPr>
          <p:cNvPr id="23554" name="Rectangle 2"/>
          <p:cNvSpPr>
            <a:spLocks noGrp="1" noChangeArrowheads="1"/>
          </p:cNvSpPr>
          <p:nvPr>
            <p:ph type="title"/>
          </p:nvPr>
        </p:nvSpPr>
        <p:spPr>
          <a:xfrm>
            <a:off x="2357438" y="822326"/>
            <a:ext cx="7772400" cy="735013"/>
          </a:xfrm>
        </p:spPr>
        <p:txBody>
          <a:bodyPr/>
          <a:lstStyle/>
          <a:p>
            <a:r>
              <a:rPr lang="zh-CN" altLang="en-US" sz="2400" b="1">
                <a:latin typeface="黑体" panose="02010609060101010101" pitchFamily="49" charset="-122"/>
                <a:ea typeface="黑体" panose="02010609060101010101" pitchFamily="49" charset="-122"/>
              </a:rPr>
              <a:t>（二）自然连接运算</a:t>
            </a:r>
            <a:br>
              <a:rPr lang="en-US" altLang="zh-CN" sz="2400" b="1">
                <a:latin typeface="黑体" panose="02010609060101010101" pitchFamily="49" charset="-122"/>
                <a:ea typeface="黑体" panose="02010609060101010101" pitchFamily="49" charset="-122"/>
              </a:rPr>
            </a:br>
            <a:r>
              <a:rPr lang="en-US" altLang="zh-CN" sz="2000" b="1">
                <a:latin typeface="黑体" panose="02010609060101010101" pitchFamily="49" charset="-122"/>
                <a:ea typeface="黑体" panose="02010609060101010101" pitchFamily="49" charset="-122"/>
              </a:rPr>
              <a:t>(Natural Join Operation)</a:t>
            </a:r>
            <a:endParaRPr lang="zh-CN" altLang="en-US" sz="1600">
              <a:latin typeface="黑体" panose="02010609060101010101" pitchFamily="49" charset="-122"/>
              <a:ea typeface="黑体" panose="02010609060101010101" pitchFamily="49" charset="-122"/>
            </a:endParaRPr>
          </a:p>
        </p:txBody>
      </p:sp>
      <p:grpSp>
        <p:nvGrpSpPr>
          <p:cNvPr id="23555" name="Group 67"/>
          <p:cNvGrpSpPr/>
          <p:nvPr/>
        </p:nvGrpSpPr>
        <p:grpSpPr bwMode="auto">
          <a:xfrm>
            <a:off x="2063751" y="1590676"/>
            <a:ext cx="7993063" cy="1770063"/>
            <a:chOff x="340" y="1077"/>
            <a:chExt cx="5035" cy="1115"/>
          </a:xfrm>
        </p:grpSpPr>
        <p:grpSp>
          <p:nvGrpSpPr>
            <p:cNvPr id="23556" name="Group 36"/>
            <p:cNvGrpSpPr/>
            <p:nvPr/>
          </p:nvGrpSpPr>
          <p:grpSpPr bwMode="auto">
            <a:xfrm>
              <a:off x="1474" y="1088"/>
              <a:ext cx="841" cy="1082"/>
              <a:chOff x="1014" y="1041"/>
              <a:chExt cx="841" cy="1082"/>
            </a:xfrm>
          </p:grpSpPr>
          <p:sp>
            <p:nvSpPr>
              <p:cNvPr id="23557" name="Rectangle 4"/>
              <p:cNvSpPr>
                <a:spLocks noChangeArrowheads="1"/>
              </p:cNvSpPr>
              <p:nvPr/>
            </p:nvSpPr>
            <p:spPr bwMode="auto">
              <a:xfrm>
                <a:off x="1014" y="1041"/>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A</a:t>
                </a:r>
                <a:endParaRPr lang="en-US" altLang="zh-CN" i="1">
                  <a:latin typeface="Helvetica" panose="020B0604020202020204" pitchFamily="34" charset="0"/>
                </a:endParaRPr>
              </a:p>
            </p:txBody>
          </p:sp>
          <p:sp>
            <p:nvSpPr>
              <p:cNvPr id="23558" name="Rectangle 5"/>
              <p:cNvSpPr>
                <a:spLocks noChangeArrowheads="1"/>
              </p:cNvSpPr>
              <p:nvPr/>
            </p:nvSpPr>
            <p:spPr bwMode="auto">
              <a:xfrm>
                <a:off x="1225" y="1041"/>
                <a:ext cx="208"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endParaRPr lang="en-US" altLang="zh-CN" i="1">
                  <a:solidFill>
                    <a:srgbClr val="0066FF"/>
                  </a:solidFill>
                  <a:latin typeface="Helvetica" panose="020B0604020202020204" pitchFamily="34" charset="0"/>
                </a:endParaRPr>
              </a:p>
            </p:txBody>
          </p:sp>
          <p:sp>
            <p:nvSpPr>
              <p:cNvPr id="23559" name="Rectangle 6"/>
              <p:cNvSpPr>
                <a:spLocks noChangeArrowheads="1"/>
              </p:cNvSpPr>
              <p:nvPr/>
            </p:nvSpPr>
            <p:spPr bwMode="auto">
              <a:xfrm>
                <a:off x="1014" y="1304"/>
                <a:ext cx="207" cy="616"/>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sp>
            <p:nvSpPr>
              <p:cNvPr id="23560" name="Rectangle 7"/>
              <p:cNvSpPr>
                <a:spLocks noChangeArrowheads="1"/>
              </p:cNvSpPr>
              <p:nvPr/>
            </p:nvSpPr>
            <p:spPr bwMode="auto">
              <a:xfrm>
                <a:off x="1225" y="1304"/>
                <a:ext cx="208" cy="616"/>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2</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4</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2</a:t>
                </a:r>
                <a:endParaRPr lang="en-US" altLang="zh-CN" i="1">
                  <a:latin typeface="Helvetica" panose="020B0604020202020204" pitchFamily="34" charset="0"/>
                  <a:sym typeface="Symbol" panose="05050102010706020507" pitchFamily="18" charset="2"/>
                </a:endParaRPr>
              </a:p>
            </p:txBody>
          </p:sp>
          <p:sp>
            <p:nvSpPr>
              <p:cNvPr id="23561" name="Rectangle 8"/>
              <p:cNvSpPr>
                <a:spLocks noChangeArrowheads="1"/>
              </p:cNvSpPr>
              <p:nvPr/>
            </p:nvSpPr>
            <p:spPr bwMode="auto">
              <a:xfrm>
                <a:off x="1437" y="1041"/>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C</a:t>
                </a:r>
                <a:endParaRPr lang="en-US" altLang="zh-CN" i="1">
                  <a:latin typeface="Helvetica" panose="020B0604020202020204" pitchFamily="34" charset="0"/>
                </a:endParaRPr>
              </a:p>
            </p:txBody>
          </p:sp>
          <p:sp>
            <p:nvSpPr>
              <p:cNvPr id="23562" name="Rectangle 9"/>
              <p:cNvSpPr>
                <a:spLocks noChangeArrowheads="1"/>
              </p:cNvSpPr>
              <p:nvPr/>
            </p:nvSpPr>
            <p:spPr bwMode="auto">
              <a:xfrm>
                <a:off x="1648" y="1041"/>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endParaRPr lang="en-US" altLang="zh-CN" i="1">
                  <a:solidFill>
                    <a:srgbClr val="0066FF"/>
                  </a:solidFill>
                  <a:latin typeface="Helvetica" panose="020B0604020202020204" pitchFamily="34" charset="0"/>
                </a:endParaRPr>
              </a:p>
            </p:txBody>
          </p:sp>
          <p:sp>
            <p:nvSpPr>
              <p:cNvPr id="23563" name="Rectangle 10"/>
              <p:cNvSpPr>
                <a:spLocks noChangeArrowheads="1"/>
              </p:cNvSpPr>
              <p:nvPr/>
            </p:nvSpPr>
            <p:spPr bwMode="auto">
              <a:xfrm>
                <a:off x="1437" y="1304"/>
                <a:ext cx="207" cy="616"/>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sp>
            <p:nvSpPr>
              <p:cNvPr id="23564" name="Rectangle 11"/>
              <p:cNvSpPr>
                <a:spLocks noChangeArrowheads="1"/>
              </p:cNvSpPr>
              <p:nvPr/>
            </p:nvSpPr>
            <p:spPr bwMode="auto">
              <a:xfrm>
                <a:off x="1648" y="1304"/>
                <a:ext cx="207" cy="616"/>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b</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b</a:t>
                </a:r>
                <a:endParaRPr lang="en-US" altLang="zh-CN">
                  <a:latin typeface="Helvetica" panose="020B0604020202020204" pitchFamily="34" charset="0"/>
                  <a:sym typeface="Symbol" panose="05050102010706020507" pitchFamily="18" charset="2"/>
                </a:endParaRPr>
              </a:p>
            </p:txBody>
          </p:sp>
          <p:sp>
            <p:nvSpPr>
              <p:cNvPr id="23565" name="Text Box 18"/>
              <p:cNvSpPr txBox="1">
                <a:spLocks noChangeArrowheads="1"/>
              </p:cNvSpPr>
              <p:nvPr/>
            </p:nvSpPr>
            <p:spPr bwMode="auto">
              <a:xfrm>
                <a:off x="1308" y="1925"/>
                <a:ext cx="16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lnSpc>
                    <a:spcPct val="80000"/>
                  </a:lnSpc>
                  <a:spcBef>
                    <a:spcPct val="50000"/>
                  </a:spcBef>
                </a:pPr>
                <a:r>
                  <a:rPr lang="en-US" altLang="zh-CN" i="1">
                    <a:latin typeface="Helvetica" panose="020B0604020202020204" pitchFamily="34" charset="0"/>
                  </a:rPr>
                  <a:t>r</a:t>
                </a:r>
                <a:endParaRPr lang="en-US" altLang="zh-CN" i="1">
                  <a:latin typeface="Helvetica" panose="020B0604020202020204" pitchFamily="34" charset="0"/>
                </a:endParaRPr>
              </a:p>
            </p:txBody>
          </p:sp>
        </p:grpSp>
        <p:grpSp>
          <p:nvGrpSpPr>
            <p:cNvPr id="23566" name="Group 38"/>
            <p:cNvGrpSpPr/>
            <p:nvPr/>
          </p:nvGrpSpPr>
          <p:grpSpPr bwMode="auto">
            <a:xfrm>
              <a:off x="4374" y="1080"/>
              <a:ext cx="1001" cy="853"/>
              <a:chOff x="1788" y="2192"/>
              <a:chExt cx="1001" cy="853"/>
            </a:xfrm>
          </p:grpSpPr>
          <p:sp>
            <p:nvSpPr>
              <p:cNvPr id="23567" name="Rectangle 19"/>
              <p:cNvSpPr>
                <a:spLocks noChangeArrowheads="1"/>
              </p:cNvSpPr>
              <p:nvPr/>
            </p:nvSpPr>
            <p:spPr bwMode="auto">
              <a:xfrm>
                <a:off x="1788" y="2192"/>
                <a:ext cx="197" cy="223"/>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A</a:t>
                </a:r>
                <a:endParaRPr lang="en-US" altLang="zh-CN" i="1">
                  <a:latin typeface="Helvetica" panose="020B0604020202020204" pitchFamily="34" charset="0"/>
                </a:endParaRPr>
              </a:p>
            </p:txBody>
          </p:sp>
          <p:sp>
            <p:nvSpPr>
              <p:cNvPr id="23568" name="Rectangle 20"/>
              <p:cNvSpPr>
                <a:spLocks noChangeArrowheads="1"/>
              </p:cNvSpPr>
              <p:nvPr/>
            </p:nvSpPr>
            <p:spPr bwMode="auto">
              <a:xfrm>
                <a:off x="1989" y="2192"/>
                <a:ext cx="197" cy="223"/>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endParaRPr lang="en-US" altLang="zh-CN" i="1">
                  <a:solidFill>
                    <a:srgbClr val="0066FF"/>
                  </a:solidFill>
                  <a:latin typeface="Helvetica" panose="020B0604020202020204" pitchFamily="34" charset="0"/>
                </a:endParaRPr>
              </a:p>
            </p:txBody>
          </p:sp>
          <p:sp>
            <p:nvSpPr>
              <p:cNvPr id="23569" name="Rectangle 21"/>
              <p:cNvSpPr>
                <a:spLocks noChangeArrowheads="1"/>
              </p:cNvSpPr>
              <p:nvPr/>
            </p:nvSpPr>
            <p:spPr bwMode="auto">
              <a:xfrm>
                <a:off x="1788" y="2438"/>
                <a:ext cx="197" cy="60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sp>
            <p:nvSpPr>
              <p:cNvPr id="23570" name="Rectangle 22"/>
              <p:cNvSpPr>
                <a:spLocks noChangeArrowheads="1"/>
              </p:cNvSpPr>
              <p:nvPr/>
            </p:nvSpPr>
            <p:spPr bwMode="auto">
              <a:xfrm>
                <a:off x="1989" y="2438"/>
                <a:ext cx="197" cy="60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2</a:t>
                </a:r>
                <a:endParaRPr lang="en-US" altLang="zh-CN" i="1">
                  <a:latin typeface="Helvetica" panose="020B0604020202020204" pitchFamily="34" charset="0"/>
                  <a:sym typeface="Symbol" panose="05050102010706020507" pitchFamily="18" charset="2"/>
                </a:endParaRPr>
              </a:p>
            </p:txBody>
          </p:sp>
          <p:sp>
            <p:nvSpPr>
              <p:cNvPr id="23571" name="Rectangle 23"/>
              <p:cNvSpPr>
                <a:spLocks noChangeArrowheads="1"/>
              </p:cNvSpPr>
              <p:nvPr/>
            </p:nvSpPr>
            <p:spPr bwMode="auto">
              <a:xfrm>
                <a:off x="2190" y="2192"/>
                <a:ext cx="198" cy="223"/>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C</a:t>
                </a:r>
                <a:endParaRPr lang="en-US" altLang="zh-CN" i="1">
                  <a:latin typeface="Helvetica" panose="020B0604020202020204" pitchFamily="34" charset="0"/>
                </a:endParaRPr>
              </a:p>
            </p:txBody>
          </p:sp>
          <p:sp>
            <p:nvSpPr>
              <p:cNvPr id="23572" name="Rectangle 24"/>
              <p:cNvSpPr>
                <a:spLocks noChangeArrowheads="1"/>
              </p:cNvSpPr>
              <p:nvPr/>
            </p:nvSpPr>
            <p:spPr bwMode="auto">
              <a:xfrm>
                <a:off x="2392" y="2192"/>
                <a:ext cx="196" cy="223"/>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endParaRPr lang="en-US" altLang="zh-CN" i="1">
                  <a:solidFill>
                    <a:srgbClr val="0066FF"/>
                  </a:solidFill>
                  <a:latin typeface="Helvetica" panose="020B0604020202020204" pitchFamily="34" charset="0"/>
                </a:endParaRPr>
              </a:p>
            </p:txBody>
          </p:sp>
          <p:sp>
            <p:nvSpPr>
              <p:cNvPr id="23573" name="Rectangle 25"/>
              <p:cNvSpPr>
                <a:spLocks noChangeArrowheads="1"/>
              </p:cNvSpPr>
              <p:nvPr/>
            </p:nvSpPr>
            <p:spPr bwMode="auto">
              <a:xfrm>
                <a:off x="2190" y="2438"/>
                <a:ext cx="198" cy="60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sp>
            <p:nvSpPr>
              <p:cNvPr id="23574" name="Rectangle 26"/>
              <p:cNvSpPr>
                <a:spLocks noChangeArrowheads="1"/>
              </p:cNvSpPr>
              <p:nvPr/>
            </p:nvSpPr>
            <p:spPr bwMode="auto">
              <a:xfrm>
                <a:off x="2392" y="2438"/>
                <a:ext cx="196" cy="60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b</a:t>
                </a:r>
                <a:endParaRPr lang="en-US" altLang="zh-CN">
                  <a:latin typeface="Helvetica" panose="020B0604020202020204" pitchFamily="34" charset="0"/>
                  <a:sym typeface="Symbol" panose="05050102010706020507" pitchFamily="18" charset="2"/>
                </a:endParaRPr>
              </a:p>
            </p:txBody>
          </p:sp>
          <p:sp>
            <p:nvSpPr>
              <p:cNvPr id="23575" name="Rectangle 27"/>
              <p:cNvSpPr>
                <a:spLocks noChangeArrowheads="1"/>
              </p:cNvSpPr>
              <p:nvPr/>
            </p:nvSpPr>
            <p:spPr bwMode="auto">
              <a:xfrm>
                <a:off x="2592" y="2192"/>
                <a:ext cx="197" cy="223"/>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E</a:t>
                </a:r>
                <a:endParaRPr lang="en-US" altLang="zh-CN" i="1">
                  <a:latin typeface="Helvetica" panose="020B0604020202020204" pitchFamily="34" charset="0"/>
                </a:endParaRPr>
              </a:p>
            </p:txBody>
          </p:sp>
          <p:sp>
            <p:nvSpPr>
              <p:cNvPr id="23576" name="Rectangle 28"/>
              <p:cNvSpPr>
                <a:spLocks noChangeArrowheads="1"/>
              </p:cNvSpPr>
              <p:nvPr/>
            </p:nvSpPr>
            <p:spPr bwMode="auto">
              <a:xfrm>
                <a:off x="2592" y="2438"/>
                <a:ext cx="197" cy="60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grpSp>
        <p:grpSp>
          <p:nvGrpSpPr>
            <p:cNvPr id="23577" name="Group 37"/>
            <p:cNvGrpSpPr/>
            <p:nvPr/>
          </p:nvGrpSpPr>
          <p:grpSpPr bwMode="auto">
            <a:xfrm>
              <a:off x="2721" y="1077"/>
              <a:ext cx="629" cy="1115"/>
              <a:chOff x="2633" y="1008"/>
              <a:chExt cx="629" cy="1115"/>
            </a:xfrm>
          </p:grpSpPr>
          <p:sp>
            <p:nvSpPr>
              <p:cNvPr id="23578" name="Rectangle 12"/>
              <p:cNvSpPr>
                <a:spLocks noChangeArrowheads="1"/>
              </p:cNvSpPr>
              <p:nvPr/>
            </p:nvSpPr>
            <p:spPr bwMode="auto">
              <a:xfrm>
                <a:off x="2633" y="1008"/>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B</a:t>
                </a:r>
                <a:endParaRPr lang="en-US" altLang="zh-CN" i="1">
                  <a:solidFill>
                    <a:srgbClr val="0066FF"/>
                  </a:solidFill>
                  <a:latin typeface="Helvetica" panose="020B0604020202020204" pitchFamily="34" charset="0"/>
                </a:endParaRPr>
              </a:p>
            </p:txBody>
          </p:sp>
          <p:sp>
            <p:nvSpPr>
              <p:cNvPr id="23579" name="Rectangle 13"/>
              <p:cNvSpPr>
                <a:spLocks noChangeArrowheads="1"/>
              </p:cNvSpPr>
              <p:nvPr/>
            </p:nvSpPr>
            <p:spPr bwMode="auto">
              <a:xfrm>
                <a:off x="2633" y="1272"/>
                <a:ext cx="207" cy="65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3</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1</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2</a:t>
                </a:r>
                <a:endParaRPr lang="en-US" altLang="zh-CN" i="1">
                  <a:latin typeface="Helvetica" panose="020B0604020202020204" pitchFamily="34" charset="0"/>
                  <a:sym typeface="Symbol" panose="05050102010706020507" pitchFamily="18" charset="2"/>
                </a:endParaRPr>
              </a:p>
              <a:p>
                <a:pPr algn="ctr" eaLnBrk="0" hangingPunct="0">
                  <a:lnSpc>
                    <a:spcPct val="80000"/>
                  </a:lnSpc>
                </a:pPr>
                <a:r>
                  <a:rPr lang="en-US" altLang="zh-CN" i="1">
                    <a:latin typeface="Helvetica" panose="020B0604020202020204" pitchFamily="34" charset="0"/>
                    <a:sym typeface="Symbol" panose="05050102010706020507" pitchFamily="18" charset="2"/>
                  </a:rPr>
                  <a:t>3</a:t>
                </a:r>
                <a:endParaRPr lang="en-US" altLang="zh-CN" i="1">
                  <a:latin typeface="Helvetica" panose="020B0604020202020204" pitchFamily="34" charset="0"/>
                  <a:sym typeface="Symbol" panose="05050102010706020507" pitchFamily="18" charset="2"/>
                </a:endParaRPr>
              </a:p>
            </p:txBody>
          </p:sp>
          <p:sp>
            <p:nvSpPr>
              <p:cNvPr id="23580" name="Rectangle 14"/>
              <p:cNvSpPr>
                <a:spLocks noChangeArrowheads="1"/>
              </p:cNvSpPr>
              <p:nvPr/>
            </p:nvSpPr>
            <p:spPr bwMode="auto">
              <a:xfrm>
                <a:off x="2844" y="1008"/>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solidFill>
                      <a:srgbClr val="0066FF"/>
                    </a:solidFill>
                    <a:latin typeface="Helvetica" panose="020B0604020202020204" pitchFamily="34" charset="0"/>
                  </a:rPr>
                  <a:t>D</a:t>
                </a:r>
                <a:endParaRPr lang="en-US" altLang="zh-CN" i="1">
                  <a:solidFill>
                    <a:srgbClr val="0066FF"/>
                  </a:solidFill>
                  <a:latin typeface="Helvetica" panose="020B0604020202020204" pitchFamily="34" charset="0"/>
                </a:endParaRPr>
              </a:p>
            </p:txBody>
          </p:sp>
          <p:sp>
            <p:nvSpPr>
              <p:cNvPr id="23581" name="Rectangle 15"/>
              <p:cNvSpPr>
                <a:spLocks noChangeArrowheads="1"/>
              </p:cNvSpPr>
              <p:nvPr/>
            </p:nvSpPr>
            <p:spPr bwMode="auto">
              <a:xfrm>
                <a:off x="2844" y="1272"/>
                <a:ext cx="207" cy="65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a</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b</a:t>
                </a:r>
                <a:endParaRPr lang="en-US" altLang="zh-CN">
                  <a:latin typeface="Helvetica" panose="020B0604020202020204" pitchFamily="34" charset="0"/>
                  <a:sym typeface="Symbol" panose="05050102010706020507" pitchFamily="18" charset="2"/>
                </a:endParaRPr>
              </a:p>
              <a:p>
                <a:pPr algn="ctr" eaLnBrk="0" hangingPunct="0">
                  <a:lnSpc>
                    <a:spcPct val="80000"/>
                  </a:lnSpc>
                </a:pPr>
                <a:r>
                  <a:rPr lang="en-US" altLang="zh-CN">
                    <a:latin typeface="Helvetica" panose="020B0604020202020204" pitchFamily="34" charset="0"/>
                    <a:sym typeface="Symbol" panose="05050102010706020507" pitchFamily="18" charset="2"/>
                  </a:rPr>
                  <a:t>b</a:t>
                </a:r>
                <a:endParaRPr lang="en-US" altLang="zh-CN">
                  <a:latin typeface="Helvetica" panose="020B0604020202020204" pitchFamily="34" charset="0"/>
                  <a:sym typeface="Symbol" panose="05050102010706020507" pitchFamily="18" charset="2"/>
                </a:endParaRPr>
              </a:p>
            </p:txBody>
          </p:sp>
          <p:sp>
            <p:nvSpPr>
              <p:cNvPr id="23582" name="Rectangle 16"/>
              <p:cNvSpPr>
                <a:spLocks noChangeArrowheads="1"/>
              </p:cNvSpPr>
              <p:nvPr/>
            </p:nvSpPr>
            <p:spPr bwMode="auto">
              <a:xfrm>
                <a:off x="3055" y="1008"/>
                <a:ext cx="207" cy="24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i="1">
                    <a:latin typeface="Helvetica" panose="020B0604020202020204" pitchFamily="34" charset="0"/>
                  </a:rPr>
                  <a:t>E</a:t>
                </a:r>
                <a:endParaRPr lang="en-US" altLang="zh-CN" i="1">
                  <a:latin typeface="Helvetica" panose="020B0604020202020204" pitchFamily="34" charset="0"/>
                </a:endParaRPr>
              </a:p>
            </p:txBody>
          </p:sp>
          <p:sp>
            <p:nvSpPr>
              <p:cNvPr id="23583" name="Rectangle 17"/>
              <p:cNvSpPr>
                <a:spLocks noChangeArrowheads="1"/>
              </p:cNvSpPr>
              <p:nvPr/>
            </p:nvSpPr>
            <p:spPr bwMode="auto">
              <a:xfrm>
                <a:off x="3055" y="1272"/>
                <a:ext cx="207" cy="650"/>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a:p>
                <a:pPr algn="ctr" eaLnBrk="0" hangingPunct="0">
                  <a:lnSpc>
                    <a:spcPct val="80000"/>
                  </a:lnSpc>
                </a:pPr>
                <a:r>
                  <a:rPr lang="zh-CN" altLang="en-US" i="1">
                    <a:latin typeface="Helvetica" panose="020B0604020202020204" pitchFamily="34" charset="0"/>
                    <a:sym typeface="Symbol" panose="05050102010706020507" pitchFamily="18" charset="2"/>
                  </a:rPr>
                  <a:t></a:t>
                </a:r>
                <a:endParaRPr lang="zh-CN" altLang="en-US" i="1">
                  <a:latin typeface="Helvetica" panose="020B0604020202020204" pitchFamily="34" charset="0"/>
                  <a:sym typeface="Symbol" panose="05050102010706020507" pitchFamily="18" charset="2"/>
                </a:endParaRPr>
              </a:p>
            </p:txBody>
          </p:sp>
          <p:sp>
            <p:nvSpPr>
              <p:cNvPr id="23584" name="Text Box 29"/>
              <p:cNvSpPr txBox="1">
                <a:spLocks noChangeArrowheads="1"/>
              </p:cNvSpPr>
              <p:nvPr/>
            </p:nvSpPr>
            <p:spPr bwMode="auto">
              <a:xfrm>
                <a:off x="2853" y="1925"/>
                <a:ext cx="189"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lnSpc>
                    <a:spcPct val="80000"/>
                  </a:lnSpc>
                  <a:spcBef>
                    <a:spcPct val="50000"/>
                  </a:spcBef>
                </a:pPr>
                <a:r>
                  <a:rPr lang="en-US" altLang="zh-CN" i="1">
                    <a:latin typeface="Helvetica" panose="020B0604020202020204" pitchFamily="34" charset="0"/>
                  </a:rPr>
                  <a:t>s</a:t>
                </a:r>
                <a:endParaRPr lang="en-US" altLang="zh-CN" i="1">
                  <a:latin typeface="Helvetica" panose="020B0604020202020204" pitchFamily="34" charset="0"/>
                </a:endParaRPr>
              </a:p>
            </p:txBody>
          </p:sp>
        </p:grpSp>
        <p:grpSp>
          <p:nvGrpSpPr>
            <p:cNvPr id="23585" name="Group 41"/>
            <p:cNvGrpSpPr/>
            <p:nvPr/>
          </p:nvGrpSpPr>
          <p:grpSpPr bwMode="auto">
            <a:xfrm>
              <a:off x="3734" y="1253"/>
              <a:ext cx="607" cy="233"/>
              <a:chOff x="2613" y="2045"/>
              <a:chExt cx="607" cy="233"/>
            </a:xfrm>
          </p:grpSpPr>
          <p:sp>
            <p:nvSpPr>
              <p:cNvPr id="23586" name="Rectangle 39"/>
              <p:cNvSpPr>
                <a:spLocks noChangeArrowheads="1"/>
              </p:cNvSpPr>
              <p:nvPr/>
            </p:nvSpPr>
            <p:spPr bwMode="auto">
              <a:xfrm>
                <a:off x="2613" y="2045"/>
                <a:ext cx="6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35000"/>
                  </a:spcBef>
                  <a:buClr>
                    <a:schemeClr val="tx2"/>
                  </a:buClr>
                  <a:buSzPct val="90000"/>
                </a:pPr>
                <a:r>
                  <a:rPr lang="en-US" altLang="zh-CN"/>
                  <a:t> r     s</a:t>
                </a:r>
                <a:r>
                  <a:rPr lang="zh-CN" altLang="en-US"/>
                  <a:t>：</a:t>
                </a:r>
                <a:endParaRPr lang="zh-CN" altLang="en-US"/>
              </a:p>
            </p:txBody>
          </p:sp>
          <p:sp>
            <p:nvSpPr>
              <p:cNvPr id="23587" name="AutoShape 40"/>
              <p:cNvSpPr>
                <a:spLocks noChangeArrowheads="1"/>
              </p:cNvSpPr>
              <p:nvPr/>
            </p:nvSpPr>
            <p:spPr bwMode="auto">
              <a:xfrm rot="16200000" flipV="1">
                <a:off x="2808" y="2131"/>
                <a:ext cx="68" cy="91"/>
              </a:xfrm>
              <a:prstGeom prst="flowChartCollate">
                <a:avLst/>
              </a:prstGeom>
              <a:noFill/>
              <a:ln w="19050">
                <a:solidFill>
                  <a:srgbClr val="008000"/>
                </a:solidFill>
                <a:miter lim="800000"/>
              </a:ln>
              <a:extLst>
                <a:ext uri="{909E8E84-426E-40DD-AFC4-6F175D3DCCD1}">
                  <a14:hiddenFill xmlns:a14="http://schemas.microsoft.com/office/drawing/2010/main">
                    <a:solidFill>
                      <a:srgbClr val="FFFFFF"/>
                    </a:solidFill>
                  </a14:hiddenFill>
                </a:ext>
              </a:extLst>
            </p:spPr>
            <p:txBody>
              <a:bodyPr rot="10800000" vert="eaVert" wrap="none" anchor="ctr"/>
              <a:lstStyle/>
              <a:p>
                <a:pPr algn="ctr" eaLnBrk="0" hangingPunct="0"/>
                <a:endParaRPr lang="zh-CN" altLang="en-US" sz="2800">
                  <a:ea typeface="黑体" panose="02010609060101010101" pitchFamily="49" charset="-122"/>
                </a:endParaRPr>
              </a:p>
            </p:txBody>
          </p:sp>
        </p:grpSp>
        <p:sp>
          <p:nvSpPr>
            <p:cNvPr id="23588" name="Rectangle 44"/>
            <p:cNvSpPr>
              <a:spLocks noChangeArrowheads="1"/>
            </p:cNvSpPr>
            <p:nvPr/>
          </p:nvSpPr>
          <p:spPr bwMode="auto">
            <a:xfrm>
              <a:off x="340" y="1248"/>
              <a:ext cx="263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2" charset="0"/>
                  <a:ea typeface="宋体" panose="02010600030101010101" pitchFamily="2" charset="-122"/>
                </a:defRPr>
              </a:lvl1pPr>
              <a:lvl2pPr>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eaLnBrk="0" hangingPunct="0">
                <a:spcBef>
                  <a:spcPct val="35000"/>
                </a:spcBef>
                <a:buClr>
                  <a:schemeClr val="tx2"/>
                </a:buClr>
                <a:buSzPct val="90000"/>
                <a:buFont typeface="Monotype Sorts" pitchFamily="2" charset="2"/>
                <a:buChar char="n"/>
              </a:pPr>
              <a:r>
                <a:rPr lang="zh-CN" altLang="en-US" sz="2000">
                  <a:solidFill>
                    <a:srgbClr val="2A2A39"/>
                  </a:solidFill>
                  <a:latin typeface="Times New Roman" panose="02020603050405020304" pitchFamily="18" charset="0"/>
                </a:rPr>
                <a:t>案例</a:t>
              </a:r>
              <a:r>
                <a:rPr lang="en-US" altLang="zh-CN" sz="2000">
                  <a:solidFill>
                    <a:srgbClr val="2A2A39"/>
                  </a:solidFill>
                  <a:latin typeface="Times New Roman" panose="02020603050405020304" pitchFamily="18" charset="0"/>
                </a:rPr>
                <a:t>4:</a:t>
              </a:r>
              <a:r>
                <a:rPr lang="en-US" altLang="zh-CN" sz="2000" b="0">
                  <a:solidFill>
                    <a:srgbClr val="2A2A39"/>
                  </a:solidFill>
                  <a:latin typeface="Times New Roman" panose="02020603050405020304" pitchFamily="18" charset="0"/>
                </a:rPr>
                <a:t> </a:t>
              </a:r>
              <a:endParaRPr lang="en-US" altLang="zh-CN" sz="2000" b="0">
                <a:solidFill>
                  <a:srgbClr val="2A2A39"/>
                </a:solidFill>
                <a:latin typeface="Times New Roman" panose="02020603050405020304" pitchFamily="18" charset="0"/>
              </a:endParaRPr>
            </a:p>
          </p:txBody>
        </p:sp>
      </p:grpSp>
      <p:sp>
        <p:nvSpPr>
          <p:cNvPr id="23589" name="AutoShape 47"/>
          <p:cNvSpPr>
            <a:spLocks noChangeArrowheads="1"/>
          </p:cNvSpPr>
          <p:nvPr/>
        </p:nvSpPr>
        <p:spPr bwMode="auto">
          <a:xfrm>
            <a:off x="1689101" y="866776"/>
            <a:ext cx="2239963" cy="779463"/>
          </a:xfrm>
          <a:prstGeom prst="cloudCallout">
            <a:avLst>
              <a:gd name="adj1" fmla="val -40833"/>
              <a:gd name="adj2" fmla="val 79329"/>
            </a:avLst>
          </a:prstGeom>
          <a:solidFill>
            <a:schemeClr val="accent1"/>
          </a:solidFill>
          <a:ln w="9525">
            <a:solidFill>
              <a:schemeClr val="tx1"/>
            </a:solidFill>
            <a:round/>
          </a:ln>
        </p:spPr>
        <p:txBody>
          <a:bodyPr/>
          <a:lstStyle/>
          <a:p>
            <a:pPr algn="ctr" eaLnBrk="0" hangingPunct="0"/>
            <a:r>
              <a:rPr lang="zh-CN" altLang="en-US">
                <a:solidFill>
                  <a:srgbClr val="2A2A39"/>
                </a:solidFill>
              </a:rPr>
              <a:t>何谓自然连接运算？</a:t>
            </a:r>
            <a:endParaRPr lang="zh-CN" altLang="en-US">
              <a:solidFill>
                <a:srgbClr val="2A2A39"/>
              </a:solidFill>
            </a:endParaRPr>
          </a:p>
        </p:txBody>
      </p:sp>
      <p:grpSp>
        <p:nvGrpSpPr>
          <p:cNvPr id="23590" name="Group 62"/>
          <p:cNvGrpSpPr/>
          <p:nvPr/>
        </p:nvGrpSpPr>
        <p:grpSpPr bwMode="auto">
          <a:xfrm>
            <a:off x="2055814" y="3198814"/>
            <a:ext cx="3624263" cy="369887"/>
            <a:chOff x="335" y="2015"/>
            <a:chExt cx="2283" cy="233"/>
          </a:xfrm>
        </p:grpSpPr>
        <p:sp>
          <p:nvSpPr>
            <p:cNvPr id="23591" name="Text Box 51"/>
            <p:cNvSpPr txBox="1">
              <a:spLocks noChangeArrowheads="1"/>
            </p:cNvSpPr>
            <p:nvPr/>
          </p:nvSpPr>
          <p:spPr bwMode="auto">
            <a:xfrm>
              <a:off x="335" y="2015"/>
              <a:ext cx="2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35000"/>
                </a:spcBef>
                <a:buClr>
                  <a:schemeClr val="tx2"/>
                </a:buClr>
                <a:buSzPct val="90000"/>
                <a:buFont typeface="Monotype Sorts" pitchFamily="2" charset="2"/>
                <a:buChar char="n"/>
              </a:pPr>
              <a:r>
                <a:rPr lang="zh-CN" altLang="en-US">
                  <a:latin typeface="黑体" panose="02010609060101010101" pitchFamily="49" charset="-122"/>
                  <a:ea typeface="黑体" panose="02010609060101010101" pitchFamily="49" charset="-122"/>
                </a:rPr>
                <a:t>   </a:t>
              </a:r>
              <a:r>
                <a:rPr lang="zh-CN" altLang="en-US">
                  <a:solidFill>
                    <a:srgbClr val="2A2A39"/>
                  </a:solidFill>
                  <a:latin typeface="黑体" panose="02010609060101010101" pitchFamily="49" charset="-122"/>
                  <a:ea typeface="黑体" panose="02010609060101010101" pitchFamily="49" charset="-122"/>
                </a:rPr>
                <a:t>形式化定义</a:t>
              </a:r>
              <a:r>
                <a:rPr lang="en-US" altLang="zh-CN">
                  <a:solidFill>
                    <a:srgbClr val="2A2A39"/>
                  </a:solidFill>
                  <a:latin typeface="黑体" panose="02010609060101010101" pitchFamily="49" charset="-122"/>
                  <a:ea typeface="黑体" panose="02010609060101010101" pitchFamily="49" charset="-122"/>
                </a:rPr>
                <a:t>:         r   s</a:t>
              </a:r>
              <a:endParaRPr lang="en-US" altLang="zh-CN" i="1">
                <a:solidFill>
                  <a:srgbClr val="2A2A39"/>
                </a:solidFill>
                <a:latin typeface="黑体" panose="02010609060101010101" pitchFamily="49" charset="-122"/>
                <a:ea typeface="黑体" panose="02010609060101010101" pitchFamily="49" charset="-122"/>
                <a:sym typeface="Symbol" panose="05050102010706020507" pitchFamily="18" charset="2"/>
              </a:endParaRPr>
            </a:p>
          </p:txBody>
        </p:sp>
        <p:sp>
          <p:nvSpPr>
            <p:cNvPr id="23592" name="AutoShape 52"/>
            <p:cNvSpPr>
              <a:spLocks noChangeArrowheads="1"/>
            </p:cNvSpPr>
            <p:nvPr/>
          </p:nvSpPr>
          <p:spPr bwMode="auto">
            <a:xfrm rot="16200000" flipV="1">
              <a:off x="2285" y="2106"/>
              <a:ext cx="96" cy="96"/>
            </a:xfrm>
            <a:prstGeom prst="flowChartCollate">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grpSp>
      <p:grpSp>
        <p:nvGrpSpPr>
          <p:cNvPr id="23593" name="Group 61"/>
          <p:cNvGrpSpPr/>
          <p:nvPr/>
        </p:nvGrpSpPr>
        <p:grpSpPr bwMode="auto">
          <a:xfrm>
            <a:off x="2252664" y="3592514"/>
            <a:ext cx="8029575" cy="1584325"/>
            <a:chOff x="540" y="2273"/>
            <a:chExt cx="4971" cy="998"/>
          </a:xfrm>
        </p:grpSpPr>
        <p:sp>
          <p:nvSpPr>
            <p:cNvPr id="23594" name="Rectangle 54"/>
            <p:cNvSpPr>
              <a:spLocks noChangeArrowheads="1"/>
            </p:cNvSpPr>
            <p:nvPr/>
          </p:nvSpPr>
          <p:spPr bwMode="auto">
            <a:xfrm>
              <a:off x="540" y="2273"/>
              <a:ext cx="4971"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b="1">
                  <a:solidFill>
                    <a:srgbClr val="428E5B"/>
                  </a:solidFill>
                  <a:latin typeface="Tahoma" panose="020B0604030504040204" pitchFamily="2" charset="0"/>
                  <a:ea typeface="宋体" panose="02010600030101010101" pitchFamily="2" charset="-122"/>
                </a:defRPr>
              </a:lvl1pPr>
              <a:lvl2pPr marL="793750" indent="-336550">
                <a:defRPr sz="1600" b="1">
                  <a:solidFill>
                    <a:srgbClr val="428E5B"/>
                  </a:solidFill>
                  <a:latin typeface="Tahoma" panose="020B0604030504040204" pitchFamily="2" charset="0"/>
                  <a:ea typeface="宋体" panose="02010600030101010101" pitchFamily="2" charset="-122"/>
                </a:defRPr>
              </a:lvl2pPr>
              <a:lvl3pPr marL="1143000" indent="-228600">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eaLnBrk="0" hangingPunct="0">
                <a:lnSpc>
                  <a:spcPct val="80000"/>
                </a:lnSpc>
                <a:spcBef>
                  <a:spcPct val="5000"/>
                </a:spcBef>
              </a:pPr>
              <a:r>
                <a:rPr lang="en-US" altLang="zh-CN" sz="1800">
                  <a:solidFill>
                    <a:srgbClr val="2A2A39"/>
                  </a:solidFill>
                  <a:latin typeface="Times New Roman" panose="02020603050405020304" pitchFamily="18" charset="0"/>
                  <a:ea typeface="黑体" panose="02010609060101010101" pitchFamily="49" charset="-122"/>
                </a:rPr>
                <a:t>	Let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be relations on schemas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respectively. </a:t>
              </a:r>
              <a:br>
                <a:rPr lang="en-US" altLang="zh-CN" sz="1800">
                  <a:solidFill>
                    <a:srgbClr val="2A2A39"/>
                  </a:solidFill>
                  <a:latin typeface="Times New Roman" panose="02020603050405020304" pitchFamily="18" charset="0"/>
                  <a:ea typeface="黑体" panose="02010609060101010101" pitchFamily="49" charset="-122"/>
                </a:rPr>
              </a:br>
              <a:r>
                <a:rPr lang="en-US" altLang="zh-CN" sz="1800">
                  <a:solidFill>
                    <a:srgbClr val="2A2A39"/>
                  </a:solidFill>
                  <a:latin typeface="Times New Roman" panose="02020603050405020304" pitchFamily="18" charset="0"/>
                  <a:ea typeface="黑体" panose="02010609060101010101" pitchFamily="49" charset="-122"/>
                </a:rPr>
                <a:t>Then,  r     s  is a relation  on schema R </a:t>
              </a:r>
              <a:r>
                <a:rPr lang="en-US" altLang="zh-CN" sz="2000">
                  <a:solidFill>
                    <a:srgbClr val="2A2A39"/>
                  </a:solidFill>
                  <a:latin typeface="宋体" panose="02010600030101010101" pitchFamily="2" charset="-122"/>
                  <a:sym typeface="Symbol" panose="05050102010706020507" pitchFamily="18" charset="2"/>
                </a:rPr>
                <a:t></a:t>
              </a:r>
              <a:r>
                <a:rPr lang="en-US" altLang="zh-CN" sz="1800">
                  <a:solidFill>
                    <a:srgbClr val="2A2A39"/>
                  </a:solidFill>
                  <a:latin typeface="Times New Roman" panose="02020603050405020304" pitchFamily="18" charset="0"/>
                  <a:ea typeface="黑体" panose="02010609060101010101" pitchFamily="49" charset="-122"/>
                </a:rPr>
                <a:t>S (</a:t>
              </a:r>
              <a:r>
                <a:rPr lang="zh-CN" altLang="en-US" sz="1400">
                  <a:solidFill>
                    <a:srgbClr val="2A2A39"/>
                  </a:solidFill>
                  <a:latin typeface="Times New Roman" panose="02020603050405020304" pitchFamily="18" charset="0"/>
                  <a:ea typeface="黑体" panose="02010609060101010101" pitchFamily="49" charset="-122"/>
                </a:rPr>
                <a:t>属性集合的并</a:t>
              </a:r>
              <a:r>
                <a:rPr lang="en-US" altLang="zh-CN" sz="1800">
                  <a:solidFill>
                    <a:srgbClr val="2A2A39"/>
                  </a:solidFill>
                  <a:latin typeface="Times New Roman" panose="02020603050405020304" pitchFamily="18" charset="0"/>
                  <a:ea typeface="黑体" panose="02010609060101010101" pitchFamily="49" charset="-122"/>
                </a:rPr>
                <a:t>)</a:t>
              </a:r>
              <a:r>
                <a:rPr lang="zh-CN" altLang="en-US" sz="1800">
                  <a:solidFill>
                    <a:srgbClr val="2A2A39"/>
                  </a:solidFill>
                  <a:latin typeface="Times New Roman" panose="02020603050405020304" pitchFamily="18" charset="0"/>
                  <a:ea typeface="黑体" panose="02010609060101010101" pitchFamily="49" charset="-122"/>
                </a:rPr>
                <a:t> </a:t>
              </a:r>
              <a:r>
                <a:rPr lang="en-US" altLang="zh-CN" sz="1800">
                  <a:solidFill>
                    <a:srgbClr val="2A2A39"/>
                  </a:solidFill>
                  <a:latin typeface="Times New Roman" panose="02020603050405020304" pitchFamily="18" charset="0"/>
                  <a:ea typeface="黑体" panose="02010609060101010101" pitchFamily="49" charset="-122"/>
                </a:rPr>
                <a:t>obtained as follows:</a:t>
              </a:r>
              <a:endParaRPr lang="en-US" altLang="zh-CN" sz="1800">
                <a:solidFill>
                  <a:srgbClr val="2A2A39"/>
                </a:solidFill>
                <a:latin typeface="Times New Roman" panose="02020603050405020304" pitchFamily="18" charset="0"/>
                <a:ea typeface="黑体" panose="02010609060101010101" pitchFamily="49" charset="-122"/>
              </a:endParaRPr>
            </a:p>
            <a:p>
              <a:pPr lvl="1" eaLnBrk="0" hangingPunct="0">
                <a:lnSpc>
                  <a:spcPct val="85000"/>
                </a:lnSpc>
                <a:spcBef>
                  <a:spcPct val="5000"/>
                </a:spcBef>
                <a:buFontTx/>
                <a:buChar char="•"/>
              </a:pPr>
              <a:r>
                <a:rPr lang="en-US" altLang="zh-CN" sz="1800">
                  <a:solidFill>
                    <a:srgbClr val="2A2A39"/>
                  </a:solidFill>
                  <a:latin typeface="Times New Roman" panose="02020603050405020304" pitchFamily="18" charset="0"/>
                  <a:ea typeface="黑体" panose="02010609060101010101" pitchFamily="49" charset="-122"/>
                </a:rPr>
                <a:t>Consider each pair of tuples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from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from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a:t>
              </a:r>
              <a:endParaRPr lang="en-US" altLang="zh-CN" sz="1800">
                <a:solidFill>
                  <a:srgbClr val="2A2A39"/>
                </a:solidFill>
                <a:latin typeface="Times New Roman" panose="02020603050405020304" pitchFamily="18" charset="0"/>
                <a:ea typeface="黑体" panose="02010609060101010101" pitchFamily="49" charset="-122"/>
              </a:endParaRPr>
            </a:p>
            <a:p>
              <a:pPr lvl="1" eaLnBrk="0" hangingPunct="0">
                <a:lnSpc>
                  <a:spcPct val="85000"/>
                </a:lnSpc>
                <a:spcBef>
                  <a:spcPct val="5000"/>
                </a:spcBef>
                <a:buFontTx/>
                <a:buChar char="•"/>
              </a:pPr>
              <a:r>
                <a:rPr lang="en-US" altLang="zh-CN" sz="1800">
                  <a:solidFill>
                    <a:srgbClr val="2A2A39"/>
                  </a:solidFill>
                  <a:latin typeface="Times New Roman" panose="02020603050405020304" pitchFamily="18" charset="0"/>
                  <a:ea typeface="黑体" panose="02010609060101010101" pitchFamily="49" charset="-122"/>
                </a:rPr>
                <a:t>If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and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have the same value on each of the attributes in </a:t>
              </a:r>
              <a:r>
                <a:rPr lang="en-US" altLang="zh-CN" sz="1800" i="1">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a:t>
              </a:r>
              <a:r>
                <a:rPr lang="en-US" altLang="zh-CN" sz="1800">
                  <a:solidFill>
                    <a:srgbClr val="2A2A39"/>
                  </a:solidFill>
                  <a:latin typeface="Times New Roman" panose="02020603050405020304" pitchFamily="18" charset="0"/>
                  <a:ea typeface="黑体" panose="02010609060101010101" pitchFamily="49" charset="-122"/>
                  <a:sym typeface="Symbol" panose="05050102010706020507" pitchFamily="18" charset="2"/>
                </a:rPr>
                <a:t></a:t>
              </a:r>
              <a:r>
                <a:rPr lang="en-US" altLang="zh-CN" sz="1800">
                  <a:solidFill>
                    <a:srgbClr val="2A2A39"/>
                  </a:solidFill>
                  <a:latin typeface="Times New Roman" panose="02020603050405020304" pitchFamily="18" charset="0"/>
                  <a:ea typeface="黑体" panose="02010609060101010101" pitchFamily="49" charset="-122"/>
                </a:rPr>
                <a:t> </a:t>
              </a:r>
              <a:r>
                <a:rPr lang="en-US" altLang="zh-CN" sz="1800" i="1">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add a tuple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to the result, where  </a:t>
              </a:r>
              <a:r>
                <a:rPr lang="zh-CN" altLang="en-US">
                  <a:solidFill>
                    <a:srgbClr val="2A2A39"/>
                  </a:solidFill>
                  <a:latin typeface="Times New Roman" panose="02020603050405020304" pitchFamily="18" charset="0"/>
                  <a:ea typeface="黑体" panose="02010609060101010101" pitchFamily="49" charset="-122"/>
                </a:rPr>
                <a:t>（</a:t>
              </a:r>
              <a:r>
                <a:rPr lang="en-US" altLang="zh-CN">
                  <a:solidFill>
                    <a:srgbClr val="2A2A39"/>
                  </a:solidFill>
                  <a:latin typeface="Times New Roman" panose="02020603050405020304" pitchFamily="18" charset="0"/>
                  <a:ea typeface="黑体" panose="02010609060101010101" pitchFamily="49" charset="-122"/>
                </a:rPr>
                <a:t>t</a:t>
              </a:r>
              <a:r>
                <a:rPr lang="zh-CN" altLang="en-US">
                  <a:solidFill>
                    <a:srgbClr val="2A2A39"/>
                  </a:solidFill>
                  <a:latin typeface="Times New Roman" panose="02020603050405020304" pitchFamily="18" charset="0"/>
                  <a:ea typeface="黑体" panose="02010609060101010101" pitchFamily="49" charset="-122"/>
                </a:rPr>
                <a:t>的属性是的</a:t>
              </a:r>
              <a:r>
                <a:rPr lang="en-US" altLang="zh-CN" i="1">
                  <a:solidFill>
                    <a:srgbClr val="2A2A39"/>
                  </a:solidFill>
                  <a:latin typeface="Times New Roman" panose="02020603050405020304" pitchFamily="18" charset="0"/>
                  <a:ea typeface="黑体" panose="02010609060101010101" pitchFamily="49" charset="-122"/>
                </a:rPr>
                <a:t>t</a:t>
              </a:r>
              <a:r>
                <a:rPr lang="en-US" altLang="zh-CN" i="1" baseline="-25000">
                  <a:solidFill>
                    <a:srgbClr val="2A2A39"/>
                  </a:solidFill>
                  <a:latin typeface="Times New Roman" panose="02020603050405020304" pitchFamily="18" charset="0"/>
                  <a:ea typeface="黑体" panose="02010609060101010101" pitchFamily="49" charset="-122"/>
                </a:rPr>
                <a:t>r</a:t>
              </a:r>
              <a:r>
                <a:rPr lang="en-US" altLang="zh-CN">
                  <a:solidFill>
                    <a:srgbClr val="2A2A39"/>
                  </a:solidFill>
                  <a:latin typeface="Times New Roman" panose="02020603050405020304" pitchFamily="18" charset="0"/>
                  <a:ea typeface="黑体" panose="02010609060101010101" pitchFamily="49" charset="-122"/>
                </a:rPr>
                <a:t> and </a:t>
              </a:r>
              <a:r>
                <a:rPr lang="en-US" altLang="zh-CN" i="1">
                  <a:solidFill>
                    <a:srgbClr val="2A2A39"/>
                  </a:solidFill>
                  <a:latin typeface="Times New Roman" panose="02020603050405020304" pitchFamily="18" charset="0"/>
                  <a:ea typeface="黑体" panose="02010609060101010101" pitchFamily="49" charset="-122"/>
                </a:rPr>
                <a:t>t</a:t>
              </a:r>
              <a:r>
                <a:rPr lang="en-US" altLang="zh-CN" i="1" baseline="-25000">
                  <a:solidFill>
                    <a:srgbClr val="2A2A39"/>
                  </a:solidFill>
                  <a:latin typeface="Times New Roman" panose="02020603050405020304" pitchFamily="18" charset="0"/>
                  <a:ea typeface="黑体" panose="02010609060101010101" pitchFamily="49" charset="-122"/>
                </a:rPr>
                <a:t>s</a:t>
              </a:r>
              <a:r>
                <a:rPr lang="zh-CN" altLang="en-US">
                  <a:solidFill>
                    <a:srgbClr val="2A2A39"/>
                  </a:solidFill>
                  <a:latin typeface="Times New Roman" panose="02020603050405020304" pitchFamily="18" charset="0"/>
                  <a:ea typeface="黑体" panose="02010609060101010101" pitchFamily="49" charset="-122"/>
                </a:rPr>
                <a:t>属性的合并，但去重）</a:t>
              </a:r>
              <a:endParaRPr lang="zh-CN" altLang="en-US">
                <a:solidFill>
                  <a:srgbClr val="2A2A39"/>
                </a:solidFill>
                <a:latin typeface="Times New Roman" panose="02020603050405020304" pitchFamily="18" charset="0"/>
                <a:ea typeface="黑体" panose="02010609060101010101" pitchFamily="49" charset="-122"/>
              </a:endParaRPr>
            </a:p>
            <a:p>
              <a:pPr lvl="2" algn="ctr" eaLnBrk="0" hangingPunct="0">
                <a:lnSpc>
                  <a:spcPct val="85000"/>
                </a:lnSpc>
                <a:spcBef>
                  <a:spcPct val="5000"/>
                </a:spcBef>
                <a:buFontTx/>
                <a:buChar char="•"/>
              </a:pP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has the same value as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r</a:t>
              </a:r>
              <a:r>
                <a:rPr lang="en-US" altLang="zh-CN" sz="1800">
                  <a:solidFill>
                    <a:srgbClr val="2A2A39"/>
                  </a:solidFill>
                  <a:latin typeface="Times New Roman" panose="02020603050405020304" pitchFamily="18" charset="0"/>
                  <a:ea typeface="黑体" panose="02010609060101010101" pitchFamily="49" charset="-122"/>
                </a:rPr>
                <a:t> on </a:t>
              </a:r>
              <a:r>
                <a:rPr lang="en-US" altLang="zh-CN" sz="1800" i="1">
                  <a:solidFill>
                    <a:srgbClr val="2A2A39"/>
                  </a:solidFill>
                  <a:latin typeface="Times New Roman" panose="02020603050405020304" pitchFamily="18" charset="0"/>
                  <a:ea typeface="黑体" panose="02010609060101010101" pitchFamily="49" charset="-122"/>
                </a:rPr>
                <a:t>r</a:t>
              </a:r>
              <a:endParaRPr lang="en-US" altLang="zh-CN" sz="1800">
                <a:solidFill>
                  <a:srgbClr val="2A2A39"/>
                </a:solidFill>
                <a:latin typeface="Times New Roman" panose="02020603050405020304" pitchFamily="18" charset="0"/>
                <a:ea typeface="黑体" panose="02010609060101010101" pitchFamily="49" charset="-122"/>
              </a:endParaRPr>
            </a:p>
            <a:p>
              <a:pPr lvl="2" algn="ctr" eaLnBrk="0" hangingPunct="0">
                <a:lnSpc>
                  <a:spcPct val="85000"/>
                </a:lnSpc>
                <a:spcBef>
                  <a:spcPct val="5000"/>
                </a:spcBef>
                <a:buFontTx/>
                <a:buChar char="•"/>
              </a:pP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a:solidFill>
                    <a:srgbClr val="2A2A39"/>
                  </a:solidFill>
                  <a:latin typeface="Times New Roman" panose="02020603050405020304" pitchFamily="18" charset="0"/>
                  <a:ea typeface="黑体" panose="02010609060101010101" pitchFamily="49" charset="-122"/>
                </a:rPr>
                <a:t> has the same value as </a:t>
              </a:r>
              <a:r>
                <a:rPr lang="en-US" altLang="zh-CN" sz="1800" i="1">
                  <a:solidFill>
                    <a:srgbClr val="2A2A39"/>
                  </a:solidFill>
                  <a:latin typeface="Times New Roman" panose="02020603050405020304" pitchFamily="18" charset="0"/>
                  <a:ea typeface="黑体" panose="02010609060101010101" pitchFamily="49" charset="-122"/>
                </a:rPr>
                <a:t>t</a:t>
              </a:r>
              <a:r>
                <a:rPr lang="en-US" altLang="zh-CN" sz="1800" i="1" baseline="-25000">
                  <a:solidFill>
                    <a:srgbClr val="2A2A39"/>
                  </a:solidFill>
                  <a:latin typeface="Times New Roman" panose="02020603050405020304" pitchFamily="18" charset="0"/>
                  <a:ea typeface="黑体" panose="02010609060101010101" pitchFamily="49" charset="-122"/>
                </a:rPr>
                <a:t>s</a:t>
              </a:r>
              <a:r>
                <a:rPr lang="en-US" altLang="zh-CN" sz="1800">
                  <a:solidFill>
                    <a:srgbClr val="2A2A39"/>
                  </a:solidFill>
                  <a:latin typeface="Times New Roman" panose="02020603050405020304" pitchFamily="18" charset="0"/>
                  <a:ea typeface="黑体" panose="02010609060101010101" pitchFamily="49" charset="-122"/>
                </a:rPr>
                <a:t> on </a:t>
              </a:r>
              <a:r>
                <a:rPr lang="en-US" altLang="zh-CN" sz="1800" i="1">
                  <a:solidFill>
                    <a:srgbClr val="2A2A39"/>
                  </a:solidFill>
                  <a:latin typeface="Times New Roman" panose="02020603050405020304" pitchFamily="18" charset="0"/>
                  <a:ea typeface="黑体" panose="02010609060101010101" pitchFamily="49" charset="-122"/>
                </a:rPr>
                <a:t>s</a:t>
              </a:r>
              <a:endParaRPr lang="en-US" altLang="zh-CN" sz="1800" i="1">
                <a:solidFill>
                  <a:srgbClr val="2A2A39"/>
                </a:solidFill>
                <a:latin typeface="Times New Roman" panose="02020603050405020304" pitchFamily="18" charset="0"/>
                <a:ea typeface="黑体" panose="02010609060101010101" pitchFamily="49" charset="-122"/>
              </a:endParaRPr>
            </a:p>
          </p:txBody>
        </p:sp>
        <p:sp>
          <p:nvSpPr>
            <p:cNvPr id="84023" name="AutoShape 55"/>
            <p:cNvSpPr>
              <a:spLocks noChangeArrowheads="1"/>
            </p:cNvSpPr>
            <p:nvPr/>
          </p:nvSpPr>
          <p:spPr bwMode="auto">
            <a:xfrm rot="16200000" flipV="1">
              <a:off x="1315" y="2491"/>
              <a:ext cx="96" cy="86"/>
            </a:xfrm>
            <a:prstGeom prst="flowChartCollate">
              <a:avLst/>
            </a:prstGeom>
            <a:solidFill>
              <a:schemeClr val="bg1"/>
            </a:solidFill>
            <a:ln w="19050">
              <a:solidFill>
                <a:schemeClr val="accent4"/>
              </a:solidFill>
              <a:miter lim="800000"/>
            </a:ln>
            <a:effectLst/>
          </p:spPr>
          <p:txBody>
            <a:bodyPr wrap="none" anchor="ctr"/>
            <a:lstStyle/>
            <a:p>
              <a:pPr algn="ctr" eaLnBrk="0" hangingPunct="0">
                <a:lnSpc>
                  <a:spcPct val="80000"/>
                </a:lnSpc>
                <a:spcBef>
                  <a:spcPct val="20000"/>
                </a:spcBef>
                <a:defRPr/>
              </a:pPr>
              <a:endParaRPr lang="zh-CN" altLang="en-US">
                <a:solidFill>
                  <a:srgbClr val="2A2A39"/>
                </a:solidFill>
                <a:latin typeface="Tahoma" panose="020B0604030504040204" pitchFamily="2" charset="0"/>
              </a:endParaRPr>
            </a:p>
          </p:txBody>
        </p:sp>
      </p:grpSp>
      <p:sp>
        <p:nvSpPr>
          <p:cNvPr id="23596" name="AutoShape 57"/>
          <p:cNvSpPr>
            <a:spLocks noChangeArrowheads="1"/>
          </p:cNvSpPr>
          <p:nvPr/>
        </p:nvSpPr>
        <p:spPr bwMode="auto">
          <a:xfrm>
            <a:off x="1941513" y="5422900"/>
            <a:ext cx="2152650" cy="762000"/>
          </a:xfrm>
          <a:prstGeom prst="cloudCallout">
            <a:avLst>
              <a:gd name="adj1" fmla="val -45676"/>
              <a:gd name="adj2" fmla="val 73667"/>
            </a:avLst>
          </a:prstGeom>
          <a:solidFill>
            <a:schemeClr val="accent1"/>
          </a:solidFill>
          <a:ln w="9525">
            <a:solidFill>
              <a:schemeClr val="tx1"/>
            </a:solidFill>
            <a:round/>
          </a:ln>
        </p:spPr>
        <p:txBody>
          <a:bodyPr/>
          <a:lstStyle/>
          <a:p>
            <a:pPr algn="ctr" eaLnBrk="0" hangingPunct="0"/>
            <a:r>
              <a:rPr lang="zh-CN" altLang="en-US">
                <a:solidFill>
                  <a:srgbClr val="2A2A39"/>
                </a:solidFill>
              </a:rPr>
              <a:t>增强查询操作能力吗？</a:t>
            </a:r>
            <a:endParaRPr lang="zh-CN" altLang="en-US">
              <a:solidFill>
                <a:srgbClr val="2A2A39"/>
              </a:solidFill>
            </a:endParaRPr>
          </a:p>
        </p:txBody>
      </p:sp>
      <p:sp>
        <p:nvSpPr>
          <p:cNvPr id="84027" name="Rectangle 59"/>
          <p:cNvSpPr>
            <a:spLocks noGrp="1" noChangeArrowheads="1"/>
          </p:cNvSpPr>
          <p:nvPr>
            <p:ph idx="1"/>
          </p:nvPr>
        </p:nvSpPr>
        <p:spPr>
          <a:xfrm>
            <a:off x="4433889" y="5408613"/>
            <a:ext cx="5665787" cy="1046162"/>
          </a:xfrm>
          <a:solidFill>
            <a:srgbClr val="0000FF"/>
          </a:solidFill>
          <a:ln>
            <a:solidFill>
              <a:srgbClr val="000000"/>
            </a:solidFill>
            <a:miter lim="800000"/>
          </a:ln>
        </p:spPr>
        <p:txBody>
          <a:bodyPr>
            <a:normAutofit lnSpcReduction="10000"/>
          </a:bodyPr>
          <a:lstStyle/>
          <a:p>
            <a:pPr>
              <a:buFontTx/>
              <a:buNone/>
            </a:pPr>
            <a:r>
              <a:rPr lang="zh-CN" altLang="en-US" sz="1800" i="1">
                <a:solidFill>
                  <a:schemeClr val="bg1"/>
                </a:solidFill>
                <a:latin typeface="Tahoma" panose="020B0604030504040204" pitchFamily="2" charset="0"/>
              </a:rPr>
              <a:t>不会增强</a:t>
            </a:r>
            <a:r>
              <a:rPr lang="en-US" altLang="zh-CN" sz="1800" i="1">
                <a:solidFill>
                  <a:schemeClr val="bg1"/>
                </a:solidFill>
                <a:latin typeface="Tahoma" panose="020B0604030504040204" pitchFamily="2" charset="0"/>
              </a:rPr>
              <a:t>(</a:t>
            </a:r>
            <a:r>
              <a:rPr lang="zh-CN" altLang="en-US" sz="1800" i="1">
                <a:solidFill>
                  <a:schemeClr val="bg1"/>
                </a:solidFill>
                <a:latin typeface="Tahoma" panose="020B0604030504040204" pitchFamily="2" charset="0"/>
              </a:rPr>
              <a:t>用例示说明</a:t>
            </a:r>
            <a:r>
              <a:rPr lang="en-US" altLang="zh-CN" sz="1800" i="1">
                <a:solidFill>
                  <a:schemeClr val="bg1"/>
                </a:solidFill>
                <a:latin typeface="Tahoma" panose="020B0604030504040204" pitchFamily="2" charset="0"/>
              </a:rPr>
              <a:t>)</a:t>
            </a:r>
            <a:r>
              <a:rPr lang="zh-CN" altLang="en-US" sz="1800" i="1">
                <a:solidFill>
                  <a:schemeClr val="bg1"/>
                </a:solidFill>
                <a:latin typeface="Tahoma" panose="020B0604030504040204" pitchFamily="2" charset="0"/>
              </a:rPr>
              <a:t> ： </a:t>
            </a:r>
            <a:endParaRPr lang="en-US" altLang="zh-CN" sz="1800" i="1">
              <a:solidFill>
                <a:schemeClr val="bg1"/>
              </a:solidFill>
              <a:latin typeface="Tahoma" panose="020B0604030504040204" pitchFamily="2" charset="0"/>
            </a:endParaRPr>
          </a:p>
          <a:p>
            <a:pPr>
              <a:buFontTx/>
              <a:buNone/>
            </a:pPr>
            <a:r>
              <a:rPr lang="zh-CN" altLang="en-US" sz="1800" i="1">
                <a:solidFill>
                  <a:schemeClr val="bg1"/>
                </a:solidFill>
                <a:latin typeface="Tahoma" panose="020B0604030504040204" pitchFamily="2" charset="0"/>
              </a:rPr>
              <a:t>假设： </a:t>
            </a:r>
            <a:r>
              <a:rPr lang="en-US" altLang="zh-CN" sz="1800" i="1">
                <a:solidFill>
                  <a:schemeClr val="bg1"/>
                </a:solidFill>
                <a:latin typeface="Tahoma" panose="020B0604030504040204" pitchFamily="2" charset="0"/>
              </a:rPr>
              <a:t>R</a:t>
            </a:r>
            <a:r>
              <a:rPr lang="en-US" altLang="zh-CN" sz="1800">
                <a:solidFill>
                  <a:schemeClr val="bg1"/>
                </a:solidFill>
                <a:latin typeface="Tahoma" panose="020B0604030504040204" pitchFamily="2" charset="0"/>
              </a:rPr>
              <a:t> = (</a:t>
            </a:r>
            <a:r>
              <a:rPr lang="en-US" altLang="zh-CN" sz="1800" i="1">
                <a:solidFill>
                  <a:schemeClr val="bg1"/>
                </a:solidFill>
                <a:latin typeface="Tahoma" panose="020B0604030504040204" pitchFamily="2" charset="0"/>
              </a:rPr>
              <a:t>A, B, C, D</a:t>
            </a:r>
            <a:r>
              <a:rPr lang="en-US" altLang="zh-CN" sz="1800">
                <a:solidFill>
                  <a:schemeClr val="bg1"/>
                </a:solidFill>
                <a:latin typeface="Tahoma" panose="020B0604030504040204" pitchFamily="2" charset="0"/>
              </a:rPr>
              <a:t>) </a:t>
            </a:r>
            <a:r>
              <a:rPr lang="zh-CN" altLang="en-US" sz="1800">
                <a:solidFill>
                  <a:schemeClr val="bg1"/>
                </a:solidFill>
                <a:latin typeface="Tahoma" panose="020B0604030504040204" pitchFamily="2" charset="0"/>
              </a:rPr>
              <a:t>，</a:t>
            </a:r>
            <a:r>
              <a:rPr lang="en-US" altLang="zh-CN" sz="1800" i="1">
                <a:solidFill>
                  <a:schemeClr val="bg1"/>
                </a:solidFill>
                <a:latin typeface="Tahoma" panose="020B0604030504040204" pitchFamily="2" charset="0"/>
              </a:rPr>
              <a:t>S</a:t>
            </a:r>
            <a:r>
              <a:rPr lang="en-US" altLang="zh-CN" sz="1800">
                <a:solidFill>
                  <a:schemeClr val="bg1"/>
                </a:solidFill>
                <a:latin typeface="Tahoma" panose="020B0604030504040204" pitchFamily="2" charset="0"/>
              </a:rPr>
              <a:t> = (</a:t>
            </a:r>
            <a:r>
              <a:rPr lang="en-US" altLang="zh-CN" sz="1800" i="1">
                <a:solidFill>
                  <a:schemeClr val="bg1"/>
                </a:solidFill>
                <a:latin typeface="Tahoma" panose="020B0604030504040204" pitchFamily="2" charset="0"/>
              </a:rPr>
              <a:t>E, B, D</a:t>
            </a:r>
            <a:r>
              <a:rPr lang="en-US" altLang="zh-CN" sz="1800">
                <a:solidFill>
                  <a:schemeClr val="bg1"/>
                </a:solidFill>
                <a:latin typeface="Tahoma" panose="020B0604030504040204" pitchFamily="2" charset="0"/>
              </a:rPr>
              <a:t>) </a:t>
            </a:r>
            <a:r>
              <a:rPr lang="zh-CN" altLang="en-US" sz="1800">
                <a:solidFill>
                  <a:schemeClr val="bg1"/>
                </a:solidFill>
                <a:latin typeface="Tahoma" panose="020B0604030504040204" pitchFamily="2" charset="0"/>
              </a:rPr>
              <a:t>，则有：</a:t>
            </a:r>
            <a:endParaRPr lang="zh-CN" altLang="en-US" sz="1800">
              <a:solidFill>
                <a:schemeClr val="bg1"/>
              </a:solidFill>
              <a:latin typeface="Tahoma" panose="020B0604030504040204" pitchFamily="2" charset="0"/>
            </a:endParaRPr>
          </a:p>
          <a:p>
            <a:pPr>
              <a:buFontTx/>
              <a:buNone/>
            </a:pPr>
            <a:r>
              <a:rPr lang="en-US" altLang="zh-CN" sz="1800" i="1">
                <a:solidFill>
                  <a:schemeClr val="bg1"/>
                </a:solidFill>
                <a:latin typeface="Tahoma" panose="020B0604030504040204" pitchFamily="2" charset="0"/>
              </a:rPr>
              <a:t>r</a:t>
            </a:r>
            <a:r>
              <a:rPr lang="en-US" altLang="zh-CN" sz="1800">
                <a:solidFill>
                  <a:schemeClr val="bg1"/>
                </a:solidFill>
                <a:latin typeface="Tahoma" panose="020B0604030504040204" pitchFamily="2" charset="0"/>
              </a:rPr>
              <a:t>    </a:t>
            </a:r>
            <a:r>
              <a:rPr lang="en-US" altLang="zh-CN" sz="1800" i="1">
                <a:solidFill>
                  <a:schemeClr val="bg1"/>
                </a:solidFill>
                <a:latin typeface="Tahoma" panose="020B0604030504040204" pitchFamily="2" charset="0"/>
              </a:rPr>
              <a:t>s</a:t>
            </a:r>
            <a:r>
              <a:rPr lang="en-US" altLang="zh-CN" sz="1800">
                <a:solidFill>
                  <a:schemeClr val="bg1"/>
                </a:solidFill>
                <a:latin typeface="Tahoma" panose="020B0604030504040204" pitchFamily="2" charset="0"/>
              </a:rPr>
              <a:t> = </a:t>
            </a:r>
            <a:r>
              <a:rPr lang="en-US" altLang="zh-CN" sz="1800">
                <a:solidFill>
                  <a:schemeClr val="bg1"/>
                </a:solidFill>
                <a:latin typeface="Tahoma" panose="020B0604030504040204" pitchFamily="2" charset="0"/>
                <a:sym typeface="Symbol" panose="05050102010706020507" pitchFamily="18" charset="2"/>
              </a:rPr>
              <a:t></a:t>
            </a:r>
            <a:r>
              <a:rPr lang="en-US" altLang="zh-CN" sz="2000" i="1" baseline="-25000">
                <a:solidFill>
                  <a:schemeClr val="bg1"/>
                </a:solidFill>
                <a:latin typeface="Tahoma" panose="020B0604030504040204" pitchFamily="2" charset="0"/>
              </a:rPr>
              <a:t>r.A, r.B, r.C, r.D, s.E</a:t>
            </a:r>
            <a:r>
              <a:rPr lang="en-US" altLang="zh-CN" sz="1800">
                <a:solidFill>
                  <a:schemeClr val="bg1"/>
                </a:solidFill>
                <a:latin typeface="Tahoma" panose="020B0604030504040204" pitchFamily="2" charset="0"/>
              </a:rPr>
              <a:t> (</a:t>
            </a:r>
            <a:r>
              <a:rPr lang="en-US" altLang="zh-CN" sz="1800">
                <a:solidFill>
                  <a:schemeClr val="bg1"/>
                </a:solidFill>
                <a:latin typeface="Tahoma" panose="020B0604030504040204" pitchFamily="2" charset="0"/>
                <a:sym typeface="Symbol" panose="05050102010706020507" pitchFamily="18" charset="2"/>
              </a:rPr>
              <a:t></a:t>
            </a:r>
            <a:r>
              <a:rPr lang="en-US" altLang="zh-CN" sz="2000" i="1" baseline="-25000">
                <a:solidFill>
                  <a:schemeClr val="bg1"/>
                </a:solidFill>
                <a:latin typeface="Tahoma" panose="020B0604030504040204" pitchFamily="2" charset="0"/>
              </a:rPr>
              <a:t>r.B = s.B </a:t>
            </a:r>
            <a:r>
              <a:rPr lang="en-US" altLang="zh-CN" sz="2000" baseline="-25000">
                <a:solidFill>
                  <a:schemeClr val="bg1"/>
                </a:solidFill>
                <a:latin typeface="Tahoma" panose="020B0604030504040204" pitchFamily="2" charset="0"/>
                <a:sym typeface="Symbol" panose="05050102010706020507" pitchFamily="18" charset="2"/>
              </a:rPr>
              <a:t></a:t>
            </a:r>
            <a:r>
              <a:rPr lang="en-US" altLang="zh-CN" sz="2000" i="1" baseline="-25000">
                <a:solidFill>
                  <a:schemeClr val="bg1"/>
                </a:solidFill>
                <a:latin typeface="Tahoma" panose="020B0604030504040204" pitchFamily="2" charset="0"/>
              </a:rPr>
              <a:t> r.D = s.D</a:t>
            </a:r>
            <a:r>
              <a:rPr lang="en-US" altLang="zh-CN" sz="1800">
                <a:solidFill>
                  <a:schemeClr val="bg1"/>
                </a:solidFill>
                <a:latin typeface="Tahoma" panose="020B0604030504040204" pitchFamily="2" charset="0"/>
              </a:rPr>
              <a:t> (</a:t>
            </a:r>
            <a:r>
              <a:rPr lang="en-US" altLang="zh-CN" sz="1800" i="1">
                <a:solidFill>
                  <a:schemeClr val="bg1"/>
                </a:solidFill>
                <a:latin typeface="Tahoma" panose="020B0604030504040204" pitchFamily="2" charset="0"/>
              </a:rPr>
              <a:t>r </a:t>
            </a:r>
            <a:r>
              <a:rPr lang="en-US" altLang="zh-CN" sz="1800">
                <a:solidFill>
                  <a:schemeClr val="bg1"/>
                </a:solidFill>
                <a:latin typeface="Tahoma" panose="020B0604030504040204" pitchFamily="2" charset="0"/>
              </a:rPr>
              <a:t> x  </a:t>
            </a:r>
            <a:r>
              <a:rPr lang="en-US" altLang="zh-CN" sz="1800" i="1">
                <a:solidFill>
                  <a:schemeClr val="bg1"/>
                </a:solidFill>
                <a:latin typeface="Tahoma" panose="020B0604030504040204" pitchFamily="2" charset="0"/>
              </a:rPr>
              <a:t>s</a:t>
            </a:r>
            <a:r>
              <a:rPr lang="en-US" altLang="zh-CN" sz="1800">
                <a:solidFill>
                  <a:schemeClr val="bg1"/>
                </a:solidFill>
                <a:latin typeface="Tahoma" panose="020B0604030504040204" pitchFamily="2" charset="0"/>
              </a:rPr>
              <a:t>))</a:t>
            </a:r>
            <a:endParaRPr lang="en-US" altLang="zh-CN" sz="800">
              <a:solidFill>
                <a:schemeClr val="bg1"/>
              </a:solidFill>
              <a:latin typeface="Tahoma" panose="020B0604030504040204" pitchFamily="2" charset="0"/>
            </a:endParaRPr>
          </a:p>
        </p:txBody>
      </p:sp>
      <p:sp>
        <p:nvSpPr>
          <p:cNvPr id="23598" name="AutoShape 60"/>
          <p:cNvSpPr>
            <a:spLocks noChangeArrowheads="1"/>
          </p:cNvSpPr>
          <p:nvPr/>
        </p:nvSpPr>
        <p:spPr bwMode="auto">
          <a:xfrm rot="16200000" flipV="1">
            <a:off x="4676775" y="6186488"/>
            <a:ext cx="152400" cy="152400"/>
          </a:xfrm>
          <a:prstGeom prst="flowChartCollate">
            <a:avLst/>
          </a:prstGeom>
          <a:noFill/>
          <a:ln w="19050">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3599" name="Rectangle 66"/>
          <p:cNvSpPr>
            <a:spLocks noChangeArrowheads="1"/>
          </p:cNvSpPr>
          <p:nvPr/>
        </p:nvSpPr>
        <p:spPr bwMode="auto">
          <a:xfrm>
            <a:off x="5959475" y="101601"/>
            <a:ext cx="4535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.3</a:t>
            </a:r>
            <a:r>
              <a:rPr lang="zh-CN" altLang="en-US"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ea typeface="黑体" panose="02010609060101010101" pitchFamily="49" charset="-122"/>
              </a:rPr>
              <a:t>附加的关系代数运算</a:t>
            </a:r>
            <a:endParaRPr lang="en-US" altLang="zh-CN" sz="2400">
              <a:solidFill>
                <a:srgbClr val="800000"/>
              </a:solidFill>
              <a:ea typeface="黑体" panose="02010609060101010101" pitchFamily="49" charset="-122"/>
            </a:endParaRPr>
          </a:p>
        </p:txBody>
      </p:sp>
      <p:sp>
        <p:nvSpPr>
          <p:cNvPr id="84036" name="Rectangle 68"/>
          <p:cNvSpPr>
            <a:spLocks noChangeArrowheads="1"/>
          </p:cNvSpPr>
          <p:nvPr/>
        </p:nvSpPr>
        <p:spPr bwMode="auto">
          <a:xfrm>
            <a:off x="8224838" y="3027364"/>
            <a:ext cx="214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solidFill>
                  <a:srgbClr val="FF0000"/>
                </a:solidFill>
                <a:latin typeface="宋体" panose="02010600030101010101" pitchFamily="2" charset="-122"/>
              </a:rPr>
              <a:t>消除重复</a:t>
            </a:r>
            <a:r>
              <a:rPr lang="zh-CN" altLang="en-US">
                <a:solidFill>
                  <a:srgbClr val="FF0000"/>
                </a:solidFill>
                <a:latin typeface="宋体" panose="02010600030101010101" pitchFamily="2" charset="-122"/>
                <a:ea typeface="黑体" panose="02010609060101010101" pitchFamily="49" charset="-122"/>
              </a:rPr>
              <a:t>连接</a:t>
            </a:r>
            <a:r>
              <a:rPr lang="zh-CN" altLang="en-US">
                <a:solidFill>
                  <a:srgbClr val="FF0000"/>
                </a:solidFill>
                <a:latin typeface="宋体" panose="02010600030101010101" pitchFamily="2" charset="-122"/>
              </a:rPr>
              <a:t>属性</a:t>
            </a: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2" name="矩形 1"/>
          <p:cNvSpPr>
            <a:spLocks noChangeArrowheads="1"/>
          </p:cNvSpPr>
          <p:nvPr/>
        </p:nvSpPr>
        <p:spPr bwMode="auto">
          <a:xfrm>
            <a:off x="6208714" y="3325813"/>
            <a:ext cx="42878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2000">
                <a:solidFill>
                  <a:srgbClr val="0000FF"/>
                </a:solidFill>
                <a:latin typeface="宋体" panose="02010600030101010101" pitchFamily="2" charset="-122"/>
                <a:ea typeface="黑体" panose="02010609060101010101" pitchFamily="49" charset="-122"/>
              </a:rPr>
              <a:t>元组按属性值相同粘贴</a:t>
            </a:r>
            <a:r>
              <a:rPr lang="en-US" altLang="zh-CN" sz="2000">
                <a:solidFill>
                  <a:srgbClr val="0000FF"/>
                </a:solidFill>
                <a:latin typeface="宋体" panose="02010600030101010101" pitchFamily="2" charset="-122"/>
                <a:ea typeface="黑体" panose="02010609060101010101" pitchFamily="49" charset="-122"/>
              </a:rPr>
              <a:t>(</a:t>
            </a:r>
            <a:r>
              <a:rPr lang="zh-CN" altLang="en-US" sz="2000">
                <a:solidFill>
                  <a:srgbClr val="0000FF"/>
                </a:solidFill>
                <a:latin typeface="宋体" panose="02010600030101010101" pitchFamily="2" charset="-122"/>
                <a:ea typeface="黑体" panose="02010609060101010101" pitchFamily="49" charset="-122"/>
              </a:rPr>
              <a:t>仍为关系</a:t>
            </a:r>
            <a:r>
              <a:rPr lang="en-US" altLang="zh-CN" sz="2000">
                <a:solidFill>
                  <a:srgbClr val="0000FF"/>
                </a:solidFill>
                <a:latin typeface="宋体" panose="02010600030101010101" pitchFamily="2" charset="-122"/>
                <a:ea typeface="黑体" panose="02010609060101010101" pitchFamily="49" charset="-122"/>
              </a:rPr>
              <a:t>)</a:t>
            </a:r>
            <a:r>
              <a:rPr lang="zh-CN" altLang="en-US" sz="2000">
                <a:solidFill>
                  <a:srgbClr val="0000FF"/>
                </a:solidFill>
                <a:latin typeface="宋体" panose="02010600030101010101" pitchFamily="2" charset="-122"/>
                <a:ea typeface="黑体" panose="02010609060101010101" pitchFamily="49" charset="-122"/>
              </a:rPr>
              <a:t>！</a:t>
            </a:r>
            <a:endParaRPr lang="zh-CN" altLang="en-US" sz="2000">
              <a:solidFill>
                <a:srgbClr val="0000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4036"/>
                                        </p:tgtEl>
                                        <p:attrNameLst>
                                          <p:attrName>style.visibility</p:attrName>
                                        </p:attrNameLst>
                                      </p:cBhvr>
                                      <p:to>
                                        <p:strVal val="visible"/>
                                      </p:to>
                                    </p:set>
                                    <p:animEffect transition="in" filter="blinds(horizontal)">
                                      <p:cBhvr>
                                        <p:cTn id="10" dur="500"/>
                                        <p:tgtEl>
                                          <p:spTgt spid="840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4027">
                                            <p:bg/>
                                          </p:spTgt>
                                        </p:tgtEl>
                                        <p:attrNameLst>
                                          <p:attrName>style.visibility</p:attrName>
                                        </p:attrNameLst>
                                      </p:cBhvr>
                                      <p:to>
                                        <p:strVal val="visible"/>
                                      </p:to>
                                    </p:set>
                                    <p:animEffect transition="in" filter="blinds(horizontal)">
                                      <p:cBhvr>
                                        <p:cTn id="15" dur="500"/>
                                        <p:tgtEl>
                                          <p:spTgt spid="8402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27" grpId="0" animBg="1" build="p"/>
      <p:bldP spid="84036"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 name="Rectangle 59"/>
          <p:cNvSpPr txBox="1">
            <a:spLocks noChangeArrowheads="1"/>
          </p:cNvSpPr>
          <p:nvPr/>
        </p:nvSpPr>
        <p:spPr bwMode="auto">
          <a:xfrm>
            <a:off x="2749550" y="6051551"/>
            <a:ext cx="6872288" cy="701675"/>
          </a:xfrm>
          <a:prstGeom prst="rect">
            <a:avLst/>
          </a:prstGeom>
          <a:solidFill>
            <a:srgbClr val="0000FF"/>
          </a:solidFill>
          <a:ln w="9525">
            <a:solidFill>
              <a:srgbClr val="000000"/>
            </a:solidFill>
            <a:miter lim="800000"/>
          </a:ln>
        </p:spPr>
        <p:txBody>
          <a:bodyPr/>
          <a:lstStyle>
            <a:lvl1pPr indent="-342900">
              <a:defRPr sz="1600" b="1">
                <a:solidFill>
                  <a:srgbClr val="428E5B"/>
                </a:solidFill>
                <a:latin typeface="Tahoma" panose="020B0604030504040204" pitchFamily="2" charset="0"/>
                <a:ea typeface="宋体" panose="02010600030101010101" pitchFamily="2" charset="-122"/>
              </a:defRPr>
            </a:lvl1pPr>
            <a:lvl2pPr indent="-342900">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algn="ctr" eaLnBrk="0" hangingPunct="0"/>
            <a:r>
              <a:rPr lang="zh-CN" altLang="en-US" sz="2000" i="1">
                <a:solidFill>
                  <a:schemeClr val="bg1"/>
                </a:solidFill>
                <a:latin typeface="宋体" panose="02010600030101010101" pitchFamily="2" charset="-122"/>
              </a:rPr>
              <a:t>查询能力不会增强！</a:t>
            </a:r>
            <a:endParaRPr lang="zh-CN" altLang="en-US" sz="2000">
              <a:solidFill>
                <a:schemeClr val="bg1"/>
              </a:solidFill>
              <a:latin typeface="宋体" panose="02010600030101010101" pitchFamily="2" charset="-122"/>
            </a:endParaRPr>
          </a:p>
          <a:p>
            <a:pPr marL="0" lvl="1" eaLnBrk="0" hangingPunct="0"/>
            <a:r>
              <a:rPr lang="en-US" altLang="zh-CN" sz="1800">
                <a:solidFill>
                  <a:schemeClr val="bg1"/>
                </a:solidFill>
                <a:latin typeface="宋体" panose="02010600030101010101" pitchFamily="2" charset="-122"/>
              </a:rPr>
              <a:t> r    s</a:t>
            </a:r>
            <a:r>
              <a:rPr lang="zh-CN" altLang="en-US" sz="1800">
                <a:solidFill>
                  <a:schemeClr val="bg1"/>
                </a:solidFill>
                <a:latin typeface="宋体" panose="02010600030101010101" pitchFamily="2" charset="-122"/>
              </a:rPr>
              <a:t>＝</a:t>
            </a:r>
            <a:r>
              <a:rPr lang="en-US" altLang="zh-CN" sz="1800">
                <a:solidFill>
                  <a:schemeClr val="bg1"/>
                </a:solidFill>
                <a:latin typeface="宋体" panose="02010600030101010101" pitchFamily="2" charset="-122"/>
              </a:rPr>
              <a:t> (r   s) U (</a:t>
            </a:r>
            <a:r>
              <a:rPr lang="en-US" altLang="zh-CN" sz="1800" i="1">
                <a:solidFill>
                  <a:schemeClr val="bg1"/>
                </a:solidFill>
                <a:latin typeface="宋体" panose="02010600030101010101" pitchFamily="2" charset="-122"/>
              </a:rPr>
              <a:t>r </a:t>
            </a:r>
            <a:r>
              <a:rPr lang="en-US" altLang="zh-CN" sz="1800">
                <a:solidFill>
                  <a:schemeClr val="bg1"/>
                </a:solidFill>
                <a:latin typeface="Helvetica" panose="020B0604020202020204" pitchFamily="34" charset="0"/>
              </a:rPr>
              <a:t>–</a:t>
            </a:r>
            <a:r>
              <a:rPr lang="en-US" altLang="zh-CN" sz="1800">
                <a:solidFill>
                  <a:schemeClr val="bg1"/>
                </a:solidFill>
                <a:latin typeface="宋体" panose="02010600030101010101" pitchFamily="2" charset="-122"/>
              </a:rPr>
              <a:t> ∏</a:t>
            </a:r>
            <a:r>
              <a:rPr lang="en-US" altLang="zh-CN" sz="2400" i="1" baseline="-25000">
                <a:solidFill>
                  <a:schemeClr val="bg1"/>
                </a:solidFill>
                <a:latin typeface="宋体" panose="02010600030101010101" pitchFamily="2" charset="-122"/>
              </a:rPr>
              <a:t>R</a:t>
            </a:r>
            <a:r>
              <a:rPr lang="en-US" altLang="zh-CN" sz="1800">
                <a:solidFill>
                  <a:schemeClr val="bg1"/>
                </a:solidFill>
                <a:latin typeface="宋体" panose="02010600030101010101" pitchFamily="2" charset="-122"/>
              </a:rPr>
              <a:t>(</a:t>
            </a:r>
            <a:r>
              <a:rPr lang="en-US" altLang="zh-CN" sz="1800" i="1">
                <a:solidFill>
                  <a:schemeClr val="bg1"/>
                </a:solidFill>
                <a:latin typeface="宋体" panose="02010600030101010101" pitchFamily="2" charset="-122"/>
              </a:rPr>
              <a:t>r   s</a:t>
            </a:r>
            <a:r>
              <a:rPr lang="en-US" altLang="zh-CN" sz="1800">
                <a:solidFill>
                  <a:schemeClr val="bg1"/>
                </a:solidFill>
                <a:latin typeface="宋体" panose="02010600030101010101" pitchFamily="2" charset="-122"/>
              </a:rPr>
              <a:t>) × {(</a:t>
            </a:r>
            <a:r>
              <a:rPr lang="en-US" altLang="zh-CN" sz="1800" i="1">
                <a:solidFill>
                  <a:schemeClr val="bg1"/>
                </a:solidFill>
                <a:latin typeface="宋体" panose="02010600030101010101" pitchFamily="2" charset="-122"/>
              </a:rPr>
              <a:t>null, </a:t>
            </a:r>
            <a:r>
              <a:rPr lang="en-US" altLang="zh-CN" sz="1800" i="1">
                <a:solidFill>
                  <a:schemeClr val="bg1"/>
                </a:solidFill>
                <a:latin typeface="Helvetica" panose="020B0604020202020204" pitchFamily="34" charset="0"/>
              </a:rPr>
              <a:t>…</a:t>
            </a:r>
            <a:r>
              <a:rPr lang="en-US" altLang="zh-CN" sz="1800" i="1">
                <a:solidFill>
                  <a:schemeClr val="bg1"/>
                </a:solidFill>
                <a:latin typeface="宋体" panose="02010600030101010101" pitchFamily="2" charset="-122"/>
              </a:rPr>
              <a:t>, null</a:t>
            </a:r>
            <a:r>
              <a:rPr lang="en-US" altLang="zh-CN" sz="1800">
                <a:solidFill>
                  <a:schemeClr val="bg1"/>
                </a:solidFill>
                <a:latin typeface="宋体" panose="02010600030101010101" pitchFamily="2" charset="-122"/>
              </a:rPr>
              <a:t>)}</a:t>
            </a:r>
            <a:endParaRPr lang="en-US" altLang="zh-CN" sz="1800">
              <a:solidFill>
                <a:schemeClr val="bg1"/>
              </a:solidFill>
              <a:latin typeface="宋体" panose="02010600030101010101" pitchFamily="2" charset="-122"/>
            </a:endParaRPr>
          </a:p>
          <a:p>
            <a:pPr eaLnBrk="0" hangingPunct="0"/>
            <a:endParaRPr lang="en-US" altLang="zh-CN" sz="2000">
              <a:solidFill>
                <a:schemeClr val="bg1"/>
              </a:solidFill>
              <a:latin typeface="宋体" panose="02010600030101010101" pitchFamily="2" charset="-122"/>
            </a:endParaRPr>
          </a:p>
        </p:txBody>
      </p:sp>
      <p:sp>
        <p:nvSpPr>
          <p:cNvPr id="64" name="幻灯片编号占位符 5"/>
          <p:cNvSpPr>
            <a:spLocks noGrp="1" noChangeArrowheads="1"/>
          </p:cNvSpPr>
          <p:nvPr>
            <p:ph type="sldNum" sz="quarter" idx="12"/>
          </p:nvPr>
        </p:nvSpPr>
        <p:spPr>
          <a:xfrm>
            <a:off x="8478838"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0A5F4D-592C-4DCE-BFFB-295007E106B7}" type="slidenum">
              <a:rPr lang="zh-CN" altLang="en-US" smtClean="0"/>
            </a:fld>
            <a:endParaRPr lang="zh-CN" altLang="en-US"/>
          </a:p>
        </p:txBody>
      </p:sp>
      <p:sp>
        <p:nvSpPr>
          <p:cNvPr id="101446" name="Rectangle 70"/>
          <p:cNvSpPr>
            <a:spLocks noChangeArrowheads="1"/>
          </p:cNvSpPr>
          <p:nvPr/>
        </p:nvSpPr>
        <p:spPr bwMode="auto">
          <a:xfrm>
            <a:off x="1947863" y="2747964"/>
            <a:ext cx="42354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a:solidFill>
                  <a:srgbClr val="2A2A39"/>
                </a:solidFill>
                <a:latin typeface="黑体" panose="02010609060101010101" pitchFamily="49" charset="-122"/>
                <a:ea typeface="黑体" panose="02010609060101010101" pitchFamily="49" charset="-122"/>
              </a:rPr>
              <a:t> </a:t>
            </a:r>
            <a:r>
              <a:rPr lang="en-US" altLang="zh-CN">
                <a:solidFill>
                  <a:srgbClr val="2A2A39"/>
                </a:solidFill>
                <a:latin typeface="黑体" panose="02010609060101010101" pitchFamily="49" charset="-122"/>
                <a:ea typeface="黑体" panose="02010609060101010101" pitchFamily="49" charset="-122"/>
              </a:rPr>
              <a:t>Join(</a:t>
            </a:r>
            <a:r>
              <a:rPr lang="zh-CN" altLang="en-US">
                <a:solidFill>
                  <a:srgbClr val="2A2A39"/>
                </a:solidFill>
                <a:latin typeface="黑体" panose="02010609060101010101" pitchFamily="49" charset="-122"/>
                <a:ea typeface="黑体" panose="02010609060101010101" pitchFamily="49" charset="-122"/>
              </a:rPr>
              <a:t>自然连接</a:t>
            </a:r>
            <a:r>
              <a:rPr lang="en-US" altLang="zh-CN">
                <a:solidFill>
                  <a:srgbClr val="2A2A39"/>
                </a:solidFill>
                <a:latin typeface="黑体" panose="02010609060101010101" pitchFamily="49" charset="-122"/>
                <a:ea typeface="黑体" panose="02010609060101010101" pitchFamily="49" charset="-122"/>
              </a:rPr>
              <a:t>):</a:t>
            </a:r>
            <a:endParaRPr lang="en-US" altLang="zh-CN">
              <a:solidFill>
                <a:srgbClr val="2A2A39"/>
              </a:solidFill>
              <a:latin typeface="黑体" panose="02010609060101010101" pitchFamily="49" charset="-122"/>
              <a:ea typeface="黑体" panose="02010609060101010101" pitchFamily="49" charset="-122"/>
            </a:endParaRPr>
          </a:p>
          <a:p>
            <a:pPr eaLnBrk="0" hangingPunct="0">
              <a:spcBef>
                <a:spcPct val="5000"/>
              </a:spcBef>
              <a:buClr>
                <a:schemeClr val="tx2"/>
              </a:buClr>
              <a:buSzPct val="90000"/>
              <a:buFont typeface="Monotype Sorts" pitchFamily="2" charset="2"/>
              <a:buNone/>
            </a:pPr>
            <a:r>
              <a:rPr lang="en-US" altLang="zh-CN" i="1">
                <a:solidFill>
                  <a:srgbClr val="2A2A39"/>
                </a:solidFill>
                <a:latin typeface="黑体" panose="02010609060101010101" pitchFamily="49" charset="-122"/>
                <a:ea typeface="黑体" panose="02010609060101010101" pitchFamily="49" charset="-122"/>
              </a:rPr>
              <a:t>   </a:t>
            </a:r>
            <a:r>
              <a:rPr lang="en-US" altLang="zh-CN" i="1">
                <a:solidFill>
                  <a:srgbClr val="2A2A39"/>
                </a:solidFill>
                <a:latin typeface="Times New Roman" panose="02020603050405020304" pitchFamily="18" charset="0"/>
              </a:rPr>
              <a:t>instructor       teaches</a:t>
            </a:r>
            <a:endParaRPr lang="en-US" altLang="zh-CN" i="1">
              <a:solidFill>
                <a:srgbClr val="2A2A39"/>
              </a:solidFill>
              <a:latin typeface="Times New Roman" panose="02020603050405020304" pitchFamily="18" charset="0"/>
              <a:ea typeface="黑体" panose="02010609060101010101" pitchFamily="49" charset="-122"/>
            </a:endParaRPr>
          </a:p>
        </p:txBody>
      </p:sp>
      <p:sp>
        <p:nvSpPr>
          <p:cNvPr id="101400" name="Rectangle 24"/>
          <p:cNvSpPr>
            <a:spLocks noChangeArrowheads="1"/>
          </p:cNvSpPr>
          <p:nvPr/>
        </p:nvSpPr>
        <p:spPr bwMode="auto">
          <a:xfrm>
            <a:off x="1931988" y="3479801"/>
            <a:ext cx="4235450"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a:solidFill>
                  <a:srgbClr val="2A2A39"/>
                </a:solidFill>
                <a:latin typeface="黑体" panose="02010609060101010101" pitchFamily="49" charset="-122"/>
                <a:ea typeface="黑体" panose="02010609060101010101" pitchFamily="49" charset="-122"/>
              </a:rPr>
              <a:t> </a:t>
            </a:r>
            <a:r>
              <a:rPr lang="en-US" altLang="zh-CN">
                <a:solidFill>
                  <a:srgbClr val="2A2A39"/>
                </a:solidFill>
                <a:latin typeface="黑体" panose="02010609060101010101" pitchFamily="49" charset="-122"/>
                <a:ea typeface="黑体" panose="02010609060101010101" pitchFamily="49" charset="-122"/>
              </a:rPr>
              <a:t>Left Outer Join(</a:t>
            </a:r>
            <a:r>
              <a:rPr lang="zh-CN" altLang="en-US">
                <a:solidFill>
                  <a:srgbClr val="2A2A39"/>
                </a:solidFill>
                <a:latin typeface="黑体" panose="02010609060101010101" pitchFamily="49" charset="-122"/>
                <a:ea typeface="黑体" panose="02010609060101010101" pitchFamily="49" charset="-122"/>
              </a:rPr>
              <a:t>左外连接</a:t>
            </a:r>
            <a:r>
              <a:rPr lang="en-US" altLang="zh-CN">
                <a:solidFill>
                  <a:srgbClr val="2A2A39"/>
                </a:solidFill>
                <a:latin typeface="黑体" panose="02010609060101010101" pitchFamily="49" charset="-122"/>
                <a:ea typeface="黑体" panose="02010609060101010101" pitchFamily="49" charset="-122"/>
              </a:rPr>
              <a:t>):</a:t>
            </a:r>
            <a:endParaRPr lang="zh-CN" altLang="en-US">
              <a:solidFill>
                <a:srgbClr val="2A2A39"/>
              </a:solidFill>
              <a:latin typeface="黑体" panose="02010609060101010101" pitchFamily="49" charset="-122"/>
              <a:ea typeface="黑体" panose="02010609060101010101" pitchFamily="49" charset="-122"/>
            </a:endParaRPr>
          </a:p>
          <a:p>
            <a:pPr eaLnBrk="0" hangingPunct="0">
              <a:spcBef>
                <a:spcPct val="5000"/>
              </a:spcBef>
              <a:buClr>
                <a:schemeClr val="tx2"/>
              </a:buClr>
              <a:buFont typeface="Monotype Sorts" pitchFamily="2" charset="2"/>
              <a:buNone/>
            </a:pPr>
            <a:r>
              <a:rPr lang="en-US" altLang="zh-CN" sz="1200" i="1">
                <a:solidFill>
                  <a:srgbClr val="2A2A39"/>
                </a:solidFill>
                <a:latin typeface="Times New Roman" panose="02020603050405020304" pitchFamily="18" charset="0"/>
                <a:ea typeface="黑体" panose="02010609060101010101" pitchFamily="49" charset="-122"/>
              </a:rPr>
              <a:t>       </a:t>
            </a:r>
            <a:r>
              <a:rPr lang="en-US" altLang="zh-CN" i="1">
                <a:solidFill>
                  <a:srgbClr val="2A2A39"/>
                </a:solidFill>
                <a:latin typeface="Times New Roman" panose="02020603050405020304" pitchFamily="18" charset="0"/>
              </a:rPr>
              <a:t>instructor          teaches</a:t>
            </a:r>
            <a:endParaRPr lang="en-US" altLang="zh-CN" i="1">
              <a:solidFill>
                <a:srgbClr val="2A2A39"/>
              </a:solidFill>
              <a:latin typeface="Times New Roman" panose="02020603050405020304" pitchFamily="18" charset="0"/>
            </a:endParaRPr>
          </a:p>
        </p:txBody>
      </p:sp>
      <p:sp>
        <p:nvSpPr>
          <p:cNvPr id="101430" name="Rectangle 54"/>
          <p:cNvSpPr>
            <a:spLocks noChangeArrowheads="1"/>
          </p:cNvSpPr>
          <p:nvPr/>
        </p:nvSpPr>
        <p:spPr bwMode="auto">
          <a:xfrm>
            <a:off x="1900239" y="5380039"/>
            <a:ext cx="3582987" cy="6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
              </a:spcBef>
              <a:buClr>
                <a:schemeClr val="tx2"/>
              </a:buClr>
              <a:buSzPct val="90000"/>
              <a:buFont typeface="Monotype Sorts" pitchFamily="2" charset="2"/>
              <a:buChar char="n"/>
            </a:pPr>
            <a:r>
              <a:rPr lang="zh-CN" altLang="en-US">
                <a:solidFill>
                  <a:srgbClr val="2A2A39"/>
                </a:solidFill>
                <a:latin typeface="黑体" panose="02010609060101010101" pitchFamily="49" charset="-122"/>
                <a:ea typeface="黑体" panose="02010609060101010101" pitchFamily="49" charset="-122"/>
              </a:rPr>
              <a:t> </a:t>
            </a:r>
            <a:r>
              <a:rPr lang="en-US" altLang="zh-CN">
                <a:solidFill>
                  <a:srgbClr val="2A2A39"/>
                </a:solidFill>
                <a:latin typeface="黑体" panose="02010609060101010101" pitchFamily="49" charset="-122"/>
                <a:ea typeface="黑体" panose="02010609060101010101" pitchFamily="49" charset="-122"/>
              </a:rPr>
              <a:t>Full Outer Join(</a:t>
            </a:r>
            <a:r>
              <a:rPr lang="zh-CN" altLang="en-US">
                <a:solidFill>
                  <a:srgbClr val="2A2A39"/>
                </a:solidFill>
                <a:latin typeface="黑体" panose="02010609060101010101" pitchFamily="49" charset="-122"/>
                <a:ea typeface="黑体" panose="02010609060101010101" pitchFamily="49" charset="-122"/>
              </a:rPr>
              <a:t>全外连接</a:t>
            </a:r>
            <a:r>
              <a:rPr lang="en-US" altLang="zh-CN">
                <a:solidFill>
                  <a:srgbClr val="2A2A39"/>
                </a:solidFill>
                <a:latin typeface="黑体" panose="02010609060101010101" pitchFamily="49" charset="-122"/>
                <a:ea typeface="黑体" panose="02010609060101010101" pitchFamily="49" charset="-122"/>
              </a:rPr>
              <a:t>):</a:t>
            </a:r>
            <a:endParaRPr lang="zh-CN" altLang="en-US">
              <a:solidFill>
                <a:srgbClr val="2A2A39"/>
              </a:solidFill>
              <a:latin typeface="黑体" panose="02010609060101010101" pitchFamily="49" charset="-122"/>
              <a:ea typeface="黑体" panose="02010609060101010101" pitchFamily="49" charset="-122"/>
            </a:endParaRPr>
          </a:p>
          <a:p>
            <a:pPr eaLnBrk="0" hangingPunct="0">
              <a:spcBef>
                <a:spcPct val="5000"/>
              </a:spcBef>
              <a:buClr>
                <a:schemeClr val="tx2"/>
              </a:buClr>
              <a:buSzPct val="90000"/>
              <a:buFont typeface="Monotype Sorts" pitchFamily="2" charset="2"/>
              <a:buNone/>
            </a:pPr>
            <a:r>
              <a:rPr lang="en-US" altLang="zh-CN" sz="1000" i="1">
                <a:solidFill>
                  <a:srgbClr val="2A2A39"/>
                </a:solidFill>
                <a:latin typeface="Times New Roman" panose="02020603050405020304" pitchFamily="18" charset="0"/>
                <a:ea typeface="黑体" panose="02010609060101010101" pitchFamily="49" charset="-122"/>
              </a:rPr>
              <a:t>        </a:t>
            </a:r>
            <a:r>
              <a:rPr lang="en-US" altLang="zh-CN" i="1">
                <a:solidFill>
                  <a:srgbClr val="2A2A39"/>
                </a:solidFill>
                <a:latin typeface="Times New Roman" panose="02020603050405020304" pitchFamily="18" charset="0"/>
              </a:rPr>
              <a:t>instructor         teaches</a:t>
            </a:r>
            <a:endParaRPr lang="en-US" altLang="zh-CN" i="1">
              <a:solidFill>
                <a:srgbClr val="2A2A39"/>
              </a:solidFill>
              <a:latin typeface="Times New Roman" panose="02020603050405020304" pitchFamily="18" charset="0"/>
            </a:endParaRPr>
          </a:p>
        </p:txBody>
      </p:sp>
      <p:sp>
        <p:nvSpPr>
          <p:cNvPr id="101438" name="Rectangle 62"/>
          <p:cNvSpPr>
            <a:spLocks noChangeArrowheads="1"/>
          </p:cNvSpPr>
          <p:nvPr/>
        </p:nvSpPr>
        <p:spPr bwMode="auto">
          <a:xfrm>
            <a:off x="1903413" y="4313239"/>
            <a:ext cx="40703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35000"/>
              </a:spcBef>
              <a:buClr>
                <a:schemeClr val="tx2"/>
              </a:buClr>
              <a:buSzPct val="90000"/>
              <a:buFont typeface="Monotype Sorts" pitchFamily="2" charset="2"/>
              <a:buChar char="n"/>
            </a:pPr>
            <a:r>
              <a:rPr lang="zh-CN" altLang="en-US">
                <a:solidFill>
                  <a:srgbClr val="2A2A39"/>
                </a:solidFill>
                <a:latin typeface="黑体" panose="02010609060101010101" pitchFamily="49" charset="-122"/>
                <a:ea typeface="黑体" panose="02010609060101010101" pitchFamily="49" charset="-122"/>
              </a:rPr>
              <a:t> </a:t>
            </a:r>
            <a:r>
              <a:rPr lang="en-US" altLang="zh-CN">
                <a:solidFill>
                  <a:srgbClr val="2A2A39"/>
                </a:solidFill>
                <a:latin typeface="黑体" panose="02010609060101010101" pitchFamily="49" charset="-122"/>
                <a:ea typeface="黑体" panose="02010609060101010101" pitchFamily="49" charset="-122"/>
              </a:rPr>
              <a:t>Right Outer Join(</a:t>
            </a:r>
            <a:r>
              <a:rPr lang="zh-CN" altLang="en-US">
                <a:solidFill>
                  <a:srgbClr val="2A2A39"/>
                </a:solidFill>
                <a:latin typeface="黑体" panose="02010609060101010101" pitchFamily="49" charset="-122"/>
                <a:ea typeface="黑体" panose="02010609060101010101" pitchFamily="49" charset="-122"/>
              </a:rPr>
              <a:t>右外连接</a:t>
            </a:r>
            <a:r>
              <a:rPr lang="en-US" altLang="zh-CN">
                <a:solidFill>
                  <a:srgbClr val="2A2A39"/>
                </a:solidFill>
                <a:latin typeface="黑体" panose="02010609060101010101" pitchFamily="49" charset="-122"/>
                <a:ea typeface="黑体" panose="02010609060101010101" pitchFamily="49" charset="-122"/>
              </a:rPr>
              <a:t>):</a:t>
            </a:r>
            <a:endParaRPr lang="zh-CN" altLang="en-US">
              <a:solidFill>
                <a:srgbClr val="2A2A39"/>
              </a:solidFill>
              <a:latin typeface="黑体" panose="02010609060101010101" pitchFamily="49" charset="-122"/>
              <a:ea typeface="黑体" panose="02010609060101010101" pitchFamily="49" charset="-122"/>
            </a:endParaRPr>
          </a:p>
          <a:p>
            <a:pPr eaLnBrk="0" hangingPunct="0">
              <a:spcBef>
                <a:spcPct val="35000"/>
              </a:spcBef>
              <a:buClr>
                <a:schemeClr val="tx2"/>
              </a:buClr>
              <a:buSzPct val="90000"/>
              <a:buFont typeface="Monotype Sorts" pitchFamily="2" charset="2"/>
              <a:buNone/>
            </a:pPr>
            <a:r>
              <a:rPr lang="en-US" altLang="zh-CN" i="1">
                <a:solidFill>
                  <a:srgbClr val="2A2A39"/>
                </a:solidFill>
                <a:latin typeface="黑体" panose="02010609060101010101" pitchFamily="49" charset="-122"/>
                <a:ea typeface="黑体" panose="02010609060101010101" pitchFamily="49" charset="-122"/>
              </a:rPr>
              <a:t>  </a:t>
            </a:r>
            <a:r>
              <a:rPr lang="en-US" altLang="zh-CN" i="1">
                <a:solidFill>
                  <a:srgbClr val="2A2A39"/>
                </a:solidFill>
                <a:latin typeface="Times New Roman" panose="02020603050405020304" pitchFamily="18" charset="0"/>
              </a:rPr>
              <a:t>instructor        teaches</a:t>
            </a:r>
            <a:endParaRPr lang="en-US" altLang="zh-CN" i="1">
              <a:solidFill>
                <a:srgbClr val="2A2A39"/>
              </a:solidFill>
              <a:latin typeface="Times New Roman" panose="02020603050405020304" pitchFamily="18" charset="0"/>
            </a:endParaRPr>
          </a:p>
        </p:txBody>
      </p:sp>
      <p:sp>
        <p:nvSpPr>
          <p:cNvPr id="26631" name="AutoShape 29"/>
          <p:cNvSpPr>
            <a:spLocks noChangeArrowheads="1"/>
          </p:cNvSpPr>
          <p:nvPr/>
        </p:nvSpPr>
        <p:spPr bwMode="auto">
          <a:xfrm>
            <a:off x="1612901" y="836614"/>
            <a:ext cx="2555875" cy="1106487"/>
          </a:xfrm>
          <a:prstGeom prst="cloudCallout">
            <a:avLst>
              <a:gd name="adj1" fmla="val -46731"/>
              <a:gd name="adj2" fmla="val 60755"/>
            </a:avLst>
          </a:prstGeom>
          <a:solidFill>
            <a:schemeClr val="accent1"/>
          </a:solidFill>
          <a:ln w="9525">
            <a:solidFill>
              <a:schemeClr val="tx1"/>
            </a:solidFill>
            <a:round/>
          </a:ln>
        </p:spPr>
        <p:txBody>
          <a:bodyPr/>
          <a:lstStyle/>
          <a:p>
            <a:pPr algn="ctr" eaLnBrk="0" hangingPunct="0"/>
            <a:r>
              <a:rPr lang="zh-CN" altLang="en-US">
                <a:solidFill>
                  <a:srgbClr val="2A2A39"/>
                </a:solidFill>
              </a:rPr>
              <a:t>有几种外连接运算，与自然连接的区别？</a:t>
            </a:r>
            <a:endParaRPr lang="zh-CN" altLang="en-US">
              <a:solidFill>
                <a:srgbClr val="2A2A39"/>
              </a:solidFill>
            </a:endParaRPr>
          </a:p>
        </p:txBody>
      </p:sp>
      <p:sp>
        <p:nvSpPr>
          <p:cNvPr id="32776" name="AutoShape 81"/>
          <p:cNvSpPr>
            <a:spLocks noChangeArrowheads="1"/>
          </p:cNvSpPr>
          <p:nvPr/>
        </p:nvSpPr>
        <p:spPr bwMode="auto">
          <a:xfrm rot="16200000" flipV="1">
            <a:off x="3328988" y="3187700"/>
            <a:ext cx="152400" cy="152400"/>
          </a:xfrm>
          <a:prstGeom prst="flowChartCollate">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vert="eaVert" wrap="none" anchor="ctr"/>
          <a:lstStyle>
            <a:lvl1pPr marL="533400" indent="-533400">
              <a:defRPr sz="1600" b="1">
                <a:solidFill>
                  <a:srgbClr val="428E5B"/>
                </a:solidFill>
                <a:latin typeface="Tahoma" panose="020B0604030504040204" pitchFamily="2" charset="0"/>
                <a:ea typeface="宋体" panose="02010600030101010101" pitchFamily="2" charset="-122"/>
              </a:defRPr>
            </a:lvl1pPr>
            <a:lvl2pPr>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algn="ctr" eaLnBrk="0" hangingPunct="0">
              <a:lnSpc>
                <a:spcPct val="80000"/>
              </a:lnSpc>
              <a:spcBef>
                <a:spcPct val="20000"/>
              </a:spcBef>
            </a:pPr>
            <a:endParaRPr lang="zh-CN" altLang="en-US">
              <a:latin typeface="Times New Roman" panose="02020603050405020304" pitchFamily="18" charset="0"/>
            </a:endParaRPr>
          </a:p>
        </p:txBody>
      </p:sp>
      <p:grpSp>
        <p:nvGrpSpPr>
          <p:cNvPr id="26633" name="Group 83"/>
          <p:cNvGrpSpPr/>
          <p:nvPr/>
        </p:nvGrpSpPr>
        <p:grpSpPr bwMode="auto">
          <a:xfrm>
            <a:off x="5681663" y="2646363"/>
            <a:ext cx="4686300" cy="539750"/>
            <a:chOff x="950" y="1379"/>
            <a:chExt cx="3521" cy="599"/>
          </a:xfrm>
        </p:grpSpPr>
        <p:sp>
          <p:nvSpPr>
            <p:cNvPr id="26634" name="Rectangle 84"/>
            <p:cNvSpPr>
              <a:spLocks noChangeArrowheads="1"/>
            </p:cNvSpPr>
            <p:nvPr/>
          </p:nvSpPr>
          <p:spPr bwMode="auto">
            <a:xfrm>
              <a:off x="950" y="1379"/>
              <a:ext cx="759" cy="20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35" name="Rectangle 85"/>
            <p:cNvSpPr>
              <a:spLocks noChangeArrowheads="1"/>
            </p:cNvSpPr>
            <p:nvPr/>
          </p:nvSpPr>
          <p:spPr bwMode="auto">
            <a:xfrm>
              <a:off x="2726" y="1379"/>
              <a:ext cx="835"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dept_name</a:t>
              </a:r>
              <a:endParaRPr lang="en-US" altLang="zh-CN" sz="1200">
                <a:latin typeface="Helvetica" panose="020B0604020202020204" pitchFamily="34" charset="0"/>
              </a:endParaRPr>
            </a:p>
          </p:txBody>
        </p:sp>
        <p:sp>
          <p:nvSpPr>
            <p:cNvPr id="26636" name="Rectangle 86"/>
            <p:cNvSpPr>
              <a:spLocks noChangeArrowheads="1"/>
            </p:cNvSpPr>
            <p:nvPr/>
          </p:nvSpPr>
          <p:spPr bwMode="auto">
            <a:xfrm>
              <a:off x="950" y="1594"/>
              <a:ext cx="776" cy="38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p:txBody>
        </p:sp>
        <p:sp>
          <p:nvSpPr>
            <p:cNvPr id="26637" name="Rectangle 87"/>
            <p:cNvSpPr>
              <a:spLocks noChangeArrowheads="1"/>
            </p:cNvSpPr>
            <p:nvPr/>
          </p:nvSpPr>
          <p:spPr bwMode="auto">
            <a:xfrm>
              <a:off x="2726" y="1594"/>
              <a:ext cx="855" cy="38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Comp. Sci.</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Finance</a:t>
              </a:r>
              <a:endParaRPr lang="en-US" altLang="zh-CN" sz="1200">
                <a:latin typeface="Helvetica" panose="020B0604020202020204" pitchFamily="34" charset="0"/>
              </a:endParaRPr>
            </a:p>
          </p:txBody>
        </p:sp>
        <p:sp>
          <p:nvSpPr>
            <p:cNvPr id="26638" name="Rectangle 88"/>
            <p:cNvSpPr>
              <a:spLocks noChangeArrowheads="1"/>
            </p:cNvSpPr>
            <p:nvPr/>
          </p:nvSpPr>
          <p:spPr bwMode="auto">
            <a:xfrm>
              <a:off x="3541" y="1379"/>
              <a:ext cx="922" cy="20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course_id</a:t>
              </a:r>
              <a:endParaRPr lang="en-US" altLang="zh-CN" sz="1200">
                <a:latin typeface="Helvetica" panose="020B0604020202020204" pitchFamily="34" charset="0"/>
              </a:endParaRPr>
            </a:p>
          </p:txBody>
        </p:sp>
        <p:sp>
          <p:nvSpPr>
            <p:cNvPr id="26639" name="Rectangle 89"/>
            <p:cNvSpPr>
              <a:spLocks noChangeArrowheads="1"/>
            </p:cNvSpPr>
            <p:nvPr/>
          </p:nvSpPr>
          <p:spPr bwMode="auto">
            <a:xfrm>
              <a:off x="3550" y="1594"/>
              <a:ext cx="921" cy="384"/>
            </a:xfrm>
            <a:prstGeom prst="rect">
              <a:avLst/>
            </a:prstGeom>
            <a:solidFill>
              <a:schemeClr val="accent1"/>
            </a:solidFill>
            <a:ln w="9525">
              <a:solidFill>
                <a:schemeClr val="tx1"/>
              </a:solidFill>
              <a:miter lim="800000"/>
            </a:ln>
          </p:spPr>
          <p:txBody>
            <a:bodyPr wrap="none" anchor="ctr"/>
            <a:lstStyle/>
            <a:p>
              <a:pPr algn="ctr" eaLnBrk="0" hangingPunct="0"/>
              <a:r>
                <a:rPr lang="zh-CN" altLang="en-US" sz="1200">
                  <a:latin typeface="Helvetica" panose="020B0604020202020204" pitchFamily="34" charset="0"/>
                </a:rPr>
                <a:t>  </a:t>
              </a:r>
              <a:r>
                <a:rPr lang="en-US" altLang="zh-CN" sz="1200">
                  <a:latin typeface="Helvetica" panose="020B0604020202020204" pitchFamily="34" charset="0"/>
                </a:rPr>
                <a:t>CS-101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  FIN-201</a:t>
              </a:r>
              <a:endParaRPr lang="en-US" altLang="zh-CN" sz="1200">
                <a:latin typeface="Helvetica" panose="020B0604020202020204" pitchFamily="34" charset="0"/>
              </a:endParaRPr>
            </a:p>
          </p:txBody>
        </p:sp>
        <p:sp>
          <p:nvSpPr>
            <p:cNvPr id="26640" name="Rectangle 90"/>
            <p:cNvSpPr>
              <a:spLocks noChangeArrowheads="1"/>
            </p:cNvSpPr>
            <p:nvPr/>
          </p:nvSpPr>
          <p:spPr bwMode="auto">
            <a:xfrm>
              <a:off x="1718" y="1379"/>
              <a:ext cx="1008"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name</a:t>
              </a:r>
              <a:endParaRPr lang="en-US" altLang="zh-CN" sz="1200">
                <a:latin typeface="Helvetica" panose="020B0604020202020204" pitchFamily="34" charset="0"/>
              </a:endParaRPr>
            </a:p>
          </p:txBody>
        </p:sp>
        <p:sp>
          <p:nvSpPr>
            <p:cNvPr id="26641" name="Rectangle 91"/>
            <p:cNvSpPr>
              <a:spLocks noChangeArrowheads="1"/>
            </p:cNvSpPr>
            <p:nvPr/>
          </p:nvSpPr>
          <p:spPr bwMode="auto">
            <a:xfrm>
              <a:off x="1718" y="1594"/>
              <a:ext cx="1008" cy="38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Srinivasan</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Wu</a:t>
              </a:r>
              <a:endParaRPr lang="en-US" altLang="zh-CN" sz="1200">
                <a:latin typeface="Helvetica" panose="020B0604020202020204" pitchFamily="34" charset="0"/>
              </a:endParaRPr>
            </a:p>
          </p:txBody>
        </p:sp>
      </p:grpSp>
      <p:grpSp>
        <p:nvGrpSpPr>
          <p:cNvPr id="101401" name="Group 25"/>
          <p:cNvGrpSpPr/>
          <p:nvPr/>
        </p:nvGrpSpPr>
        <p:grpSpPr bwMode="auto">
          <a:xfrm>
            <a:off x="3159126" y="3913188"/>
            <a:ext cx="288925" cy="119062"/>
            <a:chOff x="1225" y="2417"/>
            <a:chExt cx="261" cy="132"/>
          </a:xfrm>
        </p:grpSpPr>
        <p:sp>
          <p:nvSpPr>
            <p:cNvPr id="26643" name="AutoShape 26"/>
            <p:cNvSpPr>
              <a:spLocks noChangeArrowheads="1"/>
            </p:cNvSpPr>
            <p:nvPr/>
          </p:nvSpPr>
          <p:spPr bwMode="auto">
            <a:xfrm rot="16200000" flipV="1">
              <a:off x="1354" y="2417"/>
              <a:ext cx="132" cy="132"/>
            </a:xfrm>
            <a:prstGeom prst="flowChartCollate">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44" name="Line 27"/>
            <p:cNvSpPr>
              <a:spLocks noChangeShapeType="1"/>
            </p:cNvSpPr>
            <p:nvPr/>
          </p:nvSpPr>
          <p:spPr bwMode="auto">
            <a:xfrm flipH="1">
              <a:off x="1228" y="2419"/>
              <a:ext cx="12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5" name="Line 28"/>
            <p:cNvSpPr>
              <a:spLocks noChangeShapeType="1"/>
            </p:cNvSpPr>
            <p:nvPr/>
          </p:nvSpPr>
          <p:spPr bwMode="auto">
            <a:xfrm flipH="1">
              <a:off x="1225" y="2542"/>
              <a:ext cx="12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1444" name="Group 68"/>
          <p:cNvGrpSpPr/>
          <p:nvPr/>
        </p:nvGrpSpPr>
        <p:grpSpPr bwMode="auto">
          <a:xfrm>
            <a:off x="3195638" y="5764213"/>
            <a:ext cx="258762" cy="144462"/>
            <a:chOff x="1017" y="3024"/>
            <a:chExt cx="244" cy="96"/>
          </a:xfrm>
        </p:grpSpPr>
        <p:sp>
          <p:nvSpPr>
            <p:cNvPr id="26647" name="AutoShape 56"/>
            <p:cNvSpPr>
              <a:spLocks noChangeArrowheads="1"/>
            </p:cNvSpPr>
            <p:nvPr/>
          </p:nvSpPr>
          <p:spPr bwMode="auto">
            <a:xfrm rot="16200000" flipV="1">
              <a:off x="1089" y="3024"/>
              <a:ext cx="96" cy="96"/>
            </a:xfrm>
            <a:prstGeom prst="flowChartCollate">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48" name="Line 57"/>
            <p:cNvSpPr>
              <a:spLocks noChangeShapeType="1"/>
            </p:cNvSpPr>
            <p:nvPr/>
          </p:nvSpPr>
          <p:spPr bwMode="auto">
            <a:xfrm flipH="1">
              <a:off x="1020" y="3030"/>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9" name="Line 58"/>
            <p:cNvSpPr>
              <a:spLocks noChangeShapeType="1"/>
            </p:cNvSpPr>
            <p:nvPr/>
          </p:nvSpPr>
          <p:spPr bwMode="auto">
            <a:xfrm flipH="1">
              <a:off x="1017" y="3117"/>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0" name="Line 59"/>
            <p:cNvSpPr>
              <a:spLocks noChangeShapeType="1"/>
            </p:cNvSpPr>
            <p:nvPr/>
          </p:nvSpPr>
          <p:spPr bwMode="auto">
            <a:xfrm flipH="1">
              <a:off x="1197" y="3117"/>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1" name="Line 60"/>
            <p:cNvSpPr>
              <a:spLocks noChangeShapeType="1"/>
            </p:cNvSpPr>
            <p:nvPr/>
          </p:nvSpPr>
          <p:spPr bwMode="auto">
            <a:xfrm flipH="1">
              <a:off x="1185" y="3024"/>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1439" name="Group 63"/>
          <p:cNvGrpSpPr/>
          <p:nvPr/>
        </p:nvGrpSpPr>
        <p:grpSpPr bwMode="auto">
          <a:xfrm>
            <a:off x="3149600" y="4822825"/>
            <a:ext cx="228600" cy="139700"/>
            <a:chOff x="1050" y="991"/>
            <a:chExt cx="167" cy="99"/>
          </a:xfrm>
        </p:grpSpPr>
        <p:sp>
          <p:nvSpPr>
            <p:cNvPr id="26653" name="AutoShape 64"/>
            <p:cNvSpPr>
              <a:spLocks noChangeArrowheads="1"/>
            </p:cNvSpPr>
            <p:nvPr/>
          </p:nvSpPr>
          <p:spPr bwMode="auto">
            <a:xfrm rot="16200000" flipV="1">
              <a:off x="1050" y="992"/>
              <a:ext cx="96" cy="96"/>
            </a:xfrm>
            <a:prstGeom prst="flowChartCollate">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p>
          </p:txBody>
        </p:sp>
        <p:sp>
          <p:nvSpPr>
            <p:cNvPr id="26654" name="Line 65"/>
            <p:cNvSpPr>
              <a:spLocks noChangeShapeType="1"/>
            </p:cNvSpPr>
            <p:nvPr/>
          </p:nvSpPr>
          <p:spPr bwMode="auto">
            <a:xfrm flipH="1">
              <a:off x="1153" y="991"/>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5" name="Line 66"/>
            <p:cNvSpPr>
              <a:spLocks noChangeShapeType="1"/>
            </p:cNvSpPr>
            <p:nvPr/>
          </p:nvSpPr>
          <p:spPr bwMode="auto">
            <a:xfrm flipH="1">
              <a:off x="1153" y="1090"/>
              <a:ext cx="6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6656" name="Group 92"/>
          <p:cNvGrpSpPr/>
          <p:nvPr/>
        </p:nvGrpSpPr>
        <p:grpSpPr bwMode="auto">
          <a:xfrm>
            <a:off x="5740401" y="3265488"/>
            <a:ext cx="4608513" cy="779462"/>
            <a:chOff x="966" y="2730"/>
            <a:chExt cx="3521" cy="759"/>
          </a:xfrm>
        </p:grpSpPr>
        <p:sp>
          <p:nvSpPr>
            <p:cNvPr id="26657" name="Rectangle 93"/>
            <p:cNvSpPr>
              <a:spLocks noChangeArrowheads="1"/>
            </p:cNvSpPr>
            <p:nvPr/>
          </p:nvSpPr>
          <p:spPr bwMode="auto">
            <a:xfrm>
              <a:off x="966" y="2730"/>
              <a:ext cx="759" cy="20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58" name="Rectangle 94"/>
            <p:cNvSpPr>
              <a:spLocks noChangeArrowheads="1"/>
            </p:cNvSpPr>
            <p:nvPr/>
          </p:nvSpPr>
          <p:spPr bwMode="auto">
            <a:xfrm>
              <a:off x="2742" y="2730"/>
              <a:ext cx="837"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dept_name</a:t>
              </a:r>
              <a:endParaRPr lang="en-US" altLang="zh-CN" sz="1200">
                <a:latin typeface="Helvetica" panose="020B0604020202020204" pitchFamily="34" charset="0"/>
              </a:endParaRPr>
            </a:p>
          </p:txBody>
        </p:sp>
        <p:sp>
          <p:nvSpPr>
            <p:cNvPr id="26659" name="Rectangle 95"/>
            <p:cNvSpPr>
              <a:spLocks noChangeArrowheads="1"/>
            </p:cNvSpPr>
            <p:nvPr/>
          </p:nvSpPr>
          <p:spPr bwMode="auto">
            <a:xfrm>
              <a:off x="966" y="2950"/>
              <a:ext cx="777" cy="538"/>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15151</a:t>
              </a:r>
              <a:endParaRPr lang="en-US" altLang="zh-CN" sz="1200">
                <a:latin typeface="Helvetica" panose="020B0604020202020204" pitchFamily="34" charset="0"/>
              </a:endParaRPr>
            </a:p>
          </p:txBody>
        </p:sp>
        <p:sp>
          <p:nvSpPr>
            <p:cNvPr id="26660" name="Rectangle 96"/>
            <p:cNvSpPr>
              <a:spLocks noChangeArrowheads="1"/>
            </p:cNvSpPr>
            <p:nvPr/>
          </p:nvSpPr>
          <p:spPr bwMode="auto">
            <a:xfrm>
              <a:off x="2742" y="2950"/>
              <a:ext cx="855" cy="535"/>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Comp. Sci.</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Finance</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Music</a:t>
              </a:r>
              <a:endParaRPr lang="en-US" altLang="zh-CN" sz="1200">
                <a:latin typeface="Helvetica" panose="020B0604020202020204" pitchFamily="34" charset="0"/>
              </a:endParaRPr>
            </a:p>
          </p:txBody>
        </p:sp>
        <p:sp>
          <p:nvSpPr>
            <p:cNvPr id="26661" name="Rectangle 97"/>
            <p:cNvSpPr>
              <a:spLocks noChangeArrowheads="1"/>
            </p:cNvSpPr>
            <p:nvPr/>
          </p:nvSpPr>
          <p:spPr bwMode="auto">
            <a:xfrm>
              <a:off x="3557" y="2730"/>
              <a:ext cx="922" cy="20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course_id</a:t>
              </a:r>
              <a:endParaRPr lang="en-US" altLang="zh-CN" sz="1200">
                <a:latin typeface="Helvetica" panose="020B0604020202020204" pitchFamily="34" charset="0"/>
              </a:endParaRPr>
            </a:p>
          </p:txBody>
        </p:sp>
        <p:sp>
          <p:nvSpPr>
            <p:cNvPr id="26662" name="Rectangle 98"/>
            <p:cNvSpPr>
              <a:spLocks noChangeArrowheads="1"/>
            </p:cNvSpPr>
            <p:nvPr/>
          </p:nvSpPr>
          <p:spPr bwMode="auto">
            <a:xfrm>
              <a:off x="3597" y="2950"/>
              <a:ext cx="890" cy="535"/>
            </a:xfrm>
            <a:prstGeom prst="rect">
              <a:avLst/>
            </a:prstGeom>
            <a:solidFill>
              <a:schemeClr val="accent1"/>
            </a:solidFill>
            <a:ln w="9525">
              <a:solidFill>
                <a:schemeClr val="tx1"/>
              </a:solidFill>
              <a:miter lim="800000"/>
            </a:ln>
          </p:spPr>
          <p:txBody>
            <a:bodyPr wrap="none" anchor="ctr"/>
            <a:lstStyle/>
            <a:p>
              <a:pPr algn="ctr" eaLnBrk="0" hangingPunct="0"/>
              <a:r>
                <a:rPr lang="zh-CN" altLang="en-US" sz="1200">
                  <a:latin typeface="Helvetica" panose="020B0604020202020204" pitchFamily="34" charset="0"/>
                </a:rPr>
                <a:t>  </a:t>
              </a:r>
              <a:r>
                <a:rPr lang="en-US" altLang="zh-CN" sz="1200">
                  <a:latin typeface="Helvetica" panose="020B0604020202020204" pitchFamily="34" charset="0"/>
                </a:rPr>
                <a:t>CS-101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  FIN-201</a:t>
              </a:r>
              <a:endParaRPr lang="en-US" altLang="zh-CN" sz="1200">
                <a:latin typeface="Helvetica" panose="020B0604020202020204" pitchFamily="34" charset="0"/>
              </a:endParaRPr>
            </a:p>
            <a:p>
              <a:pPr algn="ctr" eaLnBrk="0" hangingPunct="0"/>
              <a:r>
                <a:rPr lang="en-US" altLang="zh-CN" sz="1200" i="1">
                  <a:solidFill>
                    <a:srgbClr val="800000"/>
                  </a:solidFill>
                  <a:latin typeface="Helvetica" panose="020B0604020202020204" pitchFamily="34" charset="0"/>
                </a:rPr>
                <a:t>  null</a:t>
              </a:r>
              <a:endParaRPr lang="en-US" altLang="zh-CN" sz="1200" i="1">
                <a:solidFill>
                  <a:srgbClr val="800000"/>
                </a:solidFill>
                <a:latin typeface="Helvetica" panose="020B0604020202020204" pitchFamily="34" charset="0"/>
              </a:endParaRPr>
            </a:p>
          </p:txBody>
        </p:sp>
        <p:sp>
          <p:nvSpPr>
            <p:cNvPr id="26663" name="Rectangle 99"/>
            <p:cNvSpPr>
              <a:spLocks noChangeArrowheads="1"/>
            </p:cNvSpPr>
            <p:nvPr/>
          </p:nvSpPr>
          <p:spPr bwMode="auto">
            <a:xfrm>
              <a:off x="1734" y="2730"/>
              <a:ext cx="1008"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name</a:t>
              </a:r>
              <a:endParaRPr lang="en-US" altLang="zh-CN" sz="1200">
                <a:latin typeface="Helvetica" panose="020B0604020202020204" pitchFamily="34" charset="0"/>
              </a:endParaRPr>
            </a:p>
          </p:txBody>
        </p:sp>
        <p:sp>
          <p:nvSpPr>
            <p:cNvPr id="26664" name="Rectangle 100"/>
            <p:cNvSpPr>
              <a:spLocks noChangeArrowheads="1"/>
            </p:cNvSpPr>
            <p:nvPr/>
          </p:nvSpPr>
          <p:spPr bwMode="auto">
            <a:xfrm>
              <a:off x="1734" y="2940"/>
              <a:ext cx="1008" cy="549"/>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Srinivasan</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Wu</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Mozart</a:t>
              </a:r>
              <a:endParaRPr lang="en-US" altLang="zh-CN" sz="1200">
                <a:latin typeface="Helvetica" panose="020B0604020202020204" pitchFamily="34" charset="0"/>
              </a:endParaRPr>
            </a:p>
          </p:txBody>
        </p:sp>
      </p:grpSp>
      <p:grpSp>
        <p:nvGrpSpPr>
          <p:cNvPr id="26665" name="Group 101"/>
          <p:cNvGrpSpPr/>
          <p:nvPr/>
        </p:nvGrpSpPr>
        <p:grpSpPr bwMode="auto">
          <a:xfrm>
            <a:off x="5740401" y="4127501"/>
            <a:ext cx="4608513" cy="809625"/>
            <a:chOff x="1062" y="1303"/>
            <a:chExt cx="3521" cy="754"/>
          </a:xfrm>
        </p:grpSpPr>
        <p:sp>
          <p:nvSpPr>
            <p:cNvPr id="26666" name="Rectangle 102"/>
            <p:cNvSpPr>
              <a:spLocks noChangeArrowheads="1"/>
            </p:cNvSpPr>
            <p:nvPr/>
          </p:nvSpPr>
          <p:spPr bwMode="auto">
            <a:xfrm>
              <a:off x="1062" y="1303"/>
              <a:ext cx="759" cy="19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67" name="Rectangle 103"/>
            <p:cNvSpPr>
              <a:spLocks noChangeArrowheads="1"/>
            </p:cNvSpPr>
            <p:nvPr/>
          </p:nvSpPr>
          <p:spPr bwMode="auto">
            <a:xfrm>
              <a:off x="2838" y="1303"/>
              <a:ext cx="843"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dept_name</a:t>
              </a:r>
              <a:endParaRPr lang="en-US" altLang="zh-CN" sz="1200">
                <a:latin typeface="Helvetica" panose="020B0604020202020204" pitchFamily="34" charset="0"/>
              </a:endParaRPr>
            </a:p>
          </p:txBody>
        </p:sp>
        <p:sp>
          <p:nvSpPr>
            <p:cNvPr id="26668" name="Rectangle 104"/>
            <p:cNvSpPr>
              <a:spLocks noChangeArrowheads="1"/>
            </p:cNvSpPr>
            <p:nvPr/>
          </p:nvSpPr>
          <p:spPr bwMode="auto">
            <a:xfrm>
              <a:off x="1062" y="1511"/>
              <a:ext cx="777" cy="54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76766</a:t>
              </a:r>
              <a:endParaRPr lang="en-US" altLang="zh-CN" sz="1200">
                <a:latin typeface="Helvetica" panose="020B0604020202020204" pitchFamily="34" charset="0"/>
              </a:endParaRPr>
            </a:p>
          </p:txBody>
        </p:sp>
        <p:sp>
          <p:nvSpPr>
            <p:cNvPr id="26669" name="Rectangle 105"/>
            <p:cNvSpPr>
              <a:spLocks noChangeArrowheads="1"/>
            </p:cNvSpPr>
            <p:nvPr/>
          </p:nvSpPr>
          <p:spPr bwMode="auto">
            <a:xfrm>
              <a:off x="2838" y="1510"/>
              <a:ext cx="855" cy="543"/>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Comp. Sci.</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Finance</a:t>
              </a:r>
              <a:endParaRPr lang="en-US" altLang="zh-CN" sz="1200">
                <a:latin typeface="Helvetica" panose="020B0604020202020204" pitchFamily="34" charset="0"/>
              </a:endParaRPr>
            </a:p>
            <a:p>
              <a:pPr algn="ctr" eaLnBrk="0" hangingPunct="0"/>
              <a:r>
                <a:rPr lang="en-US" altLang="zh-CN" sz="1200">
                  <a:solidFill>
                    <a:srgbClr val="800000"/>
                  </a:solidFill>
                  <a:latin typeface="Helvetica" panose="020B0604020202020204" pitchFamily="34" charset="0"/>
                </a:rPr>
                <a:t>null</a:t>
              </a:r>
              <a:endParaRPr lang="en-US" altLang="zh-CN" sz="1200">
                <a:solidFill>
                  <a:srgbClr val="800000"/>
                </a:solidFill>
                <a:latin typeface="Helvetica" panose="020B0604020202020204" pitchFamily="34" charset="0"/>
              </a:endParaRPr>
            </a:p>
          </p:txBody>
        </p:sp>
        <p:sp>
          <p:nvSpPr>
            <p:cNvPr id="26670" name="Rectangle 106"/>
            <p:cNvSpPr>
              <a:spLocks noChangeArrowheads="1"/>
            </p:cNvSpPr>
            <p:nvPr/>
          </p:nvSpPr>
          <p:spPr bwMode="auto">
            <a:xfrm>
              <a:off x="3678" y="1303"/>
              <a:ext cx="896" cy="194"/>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course_id</a:t>
              </a:r>
              <a:endParaRPr lang="en-US" altLang="zh-CN" sz="1200">
                <a:latin typeface="Helvetica" panose="020B0604020202020204" pitchFamily="34" charset="0"/>
              </a:endParaRPr>
            </a:p>
          </p:txBody>
        </p:sp>
        <p:sp>
          <p:nvSpPr>
            <p:cNvPr id="26671" name="Rectangle 107"/>
            <p:cNvSpPr>
              <a:spLocks noChangeArrowheads="1"/>
            </p:cNvSpPr>
            <p:nvPr/>
          </p:nvSpPr>
          <p:spPr bwMode="auto">
            <a:xfrm>
              <a:off x="3693" y="1510"/>
              <a:ext cx="890" cy="543"/>
            </a:xfrm>
            <a:prstGeom prst="rect">
              <a:avLst/>
            </a:prstGeom>
            <a:solidFill>
              <a:schemeClr val="accent1"/>
            </a:solidFill>
            <a:ln w="9525">
              <a:solidFill>
                <a:schemeClr val="tx1"/>
              </a:solidFill>
              <a:miter lim="800000"/>
            </a:ln>
          </p:spPr>
          <p:txBody>
            <a:bodyPr wrap="none" anchor="ctr"/>
            <a:lstStyle/>
            <a:p>
              <a:pPr algn="ctr" eaLnBrk="0" hangingPunct="0"/>
              <a:r>
                <a:rPr lang="zh-CN" altLang="en-US" sz="1200">
                  <a:latin typeface="Helvetica" panose="020B0604020202020204" pitchFamily="34" charset="0"/>
                </a:rPr>
                <a:t>  </a:t>
              </a:r>
              <a:r>
                <a:rPr lang="en-US" altLang="zh-CN" sz="1200">
                  <a:latin typeface="Helvetica" panose="020B0604020202020204" pitchFamily="34" charset="0"/>
                </a:rPr>
                <a:t>CS-101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  FIN-201</a:t>
              </a:r>
              <a:endParaRPr lang="en-US" altLang="zh-CN" sz="1200">
                <a:latin typeface="Helvetica" panose="020B0604020202020204" pitchFamily="34" charset="0"/>
              </a:endParaRPr>
            </a:p>
            <a:p>
              <a:pPr algn="ctr" eaLnBrk="0" hangingPunct="0"/>
              <a:r>
                <a:rPr lang="en-US" altLang="zh-CN" sz="1200" i="1">
                  <a:latin typeface="Helvetica" panose="020B0604020202020204" pitchFamily="34" charset="0"/>
                </a:rPr>
                <a:t>  </a:t>
              </a:r>
              <a:r>
                <a:rPr lang="en-US" altLang="zh-CN" sz="1200">
                  <a:latin typeface="Helvetica" panose="020B0604020202020204" pitchFamily="34" charset="0"/>
                </a:rPr>
                <a:t>BIO-101</a:t>
              </a:r>
              <a:endParaRPr lang="en-US" altLang="zh-CN" sz="1200" i="1">
                <a:latin typeface="Helvetica" panose="020B0604020202020204" pitchFamily="34" charset="0"/>
              </a:endParaRPr>
            </a:p>
          </p:txBody>
        </p:sp>
        <p:sp>
          <p:nvSpPr>
            <p:cNvPr id="26672" name="Rectangle 108"/>
            <p:cNvSpPr>
              <a:spLocks noChangeArrowheads="1"/>
            </p:cNvSpPr>
            <p:nvPr/>
          </p:nvSpPr>
          <p:spPr bwMode="auto">
            <a:xfrm>
              <a:off x="1830" y="1303"/>
              <a:ext cx="1008"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name</a:t>
              </a:r>
              <a:endParaRPr lang="en-US" altLang="zh-CN" sz="1200">
                <a:latin typeface="Helvetica" panose="020B0604020202020204" pitchFamily="34" charset="0"/>
              </a:endParaRPr>
            </a:p>
          </p:txBody>
        </p:sp>
        <p:sp>
          <p:nvSpPr>
            <p:cNvPr id="26673" name="Rectangle 109"/>
            <p:cNvSpPr>
              <a:spLocks noChangeArrowheads="1"/>
            </p:cNvSpPr>
            <p:nvPr/>
          </p:nvSpPr>
          <p:spPr bwMode="auto">
            <a:xfrm>
              <a:off x="1830" y="1509"/>
              <a:ext cx="1008" cy="548"/>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Srinivasan</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Wu</a:t>
              </a:r>
              <a:endParaRPr lang="en-US" altLang="zh-CN" sz="1200">
                <a:latin typeface="Helvetica" panose="020B0604020202020204" pitchFamily="34" charset="0"/>
              </a:endParaRPr>
            </a:p>
            <a:p>
              <a:pPr algn="ctr" eaLnBrk="0" hangingPunct="0"/>
              <a:r>
                <a:rPr lang="en-US" altLang="zh-CN" sz="1200">
                  <a:solidFill>
                    <a:srgbClr val="800000"/>
                  </a:solidFill>
                  <a:latin typeface="Helvetica" panose="020B0604020202020204" pitchFamily="34" charset="0"/>
                </a:rPr>
                <a:t>null</a:t>
              </a:r>
              <a:endParaRPr lang="en-US" altLang="zh-CN" sz="1200">
                <a:solidFill>
                  <a:srgbClr val="800000"/>
                </a:solidFill>
                <a:latin typeface="Helvetica" panose="020B0604020202020204" pitchFamily="34" charset="0"/>
              </a:endParaRPr>
            </a:p>
          </p:txBody>
        </p:sp>
      </p:grpSp>
      <p:grpSp>
        <p:nvGrpSpPr>
          <p:cNvPr id="26674" name="Group 110"/>
          <p:cNvGrpSpPr/>
          <p:nvPr/>
        </p:nvGrpSpPr>
        <p:grpSpPr bwMode="auto">
          <a:xfrm>
            <a:off x="5754688" y="4997450"/>
            <a:ext cx="4608512" cy="979488"/>
            <a:chOff x="1158" y="2775"/>
            <a:chExt cx="3521" cy="909"/>
          </a:xfrm>
        </p:grpSpPr>
        <p:sp>
          <p:nvSpPr>
            <p:cNvPr id="26675" name="Rectangle 111"/>
            <p:cNvSpPr>
              <a:spLocks noChangeArrowheads="1"/>
            </p:cNvSpPr>
            <p:nvPr/>
          </p:nvSpPr>
          <p:spPr bwMode="auto">
            <a:xfrm>
              <a:off x="1158" y="2775"/>
              <a:ext cx="759" cy="193"/>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76" name="Rectangle 112"/>
            <p:cNvSpPr>
              <a:spLocks noChangeArrowheads="1"/>
            </p:cNvSpPr>
            <p:nvPr/>
          </p:nvSpPr>
          <p:spPr bwMode="auto">
            <a:xfrm>
              <a:off x="2934" y="2775"/>
              <a:ext cx="843"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dept_name</a:t>
              </a:r>
              <a:endParaRPr lang="en-US" altLang="zh-CN" sz="1200">
                <a:latin typeface="Helvetica" panose="020B0604020202020204" pitchFamily="34" charset="0"/>
              </a:endParaRPr>
            </a:p>
          </p:txBody>
        </p:sp>
        <p:sp>
          <p:nvSpPr>
            <p:cNvPr id="26677" name="Rectangle 113"/>
            <p:cNvSpPr>
              <a:spLocks noChangeArrowheads="1"/>
            </p:cNvSpPr>
            <p:nvPr/>
          </p:nvSpPr>
          <p:spPr bwMode="auto">
            <a:xfrm>
              <a:off x="1158" y="2983"/>
              <a:ext cx="777" cy="700"/>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15151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76766</a:t>
              </a:r>
              <a:endParaRPr lang="en-US" altLang="zh-CN" sz="1200">
                <a:latin typeface="Helvetica" panose="020B0604020202020204" pitchFamily="34" charset="0"/>
              </a:endParaRPr>
            </a:p>
          </p:txBody>
        </p:sp>
        <p:sp>
          <p:nvSpPr>
            <p:cNvPr id="26678" name="Rectangle 114"/>
            <p:cNvSpPr>
              <a:spLocks noChangeArrowheads="1"/>
            </p:cNvSpPr>
            <p:nvPr/>
          </p:nvSpPr>
          <p:spPr bwMode="auto">
            <a:xfrm>
              <a:off x="2934" y="2983"/>
              <a:ext cx="855" cy="697"/>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Comp. Sci.</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Finance</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Music</a:t>
              </a:r>
              <a:endParaRPr lang="en-US" altLang="zh-CN" sz="1200">
                <a:latin typeface="Helvetica" panose="020B0604020202020204" pitchFamily="34" charset="0"/>
              </a:endParaRPr>
            </a:p>
            <a:p>
              <a:pPr algn="ctr" eaLnBrk="0" hangingPunct="0"/>
              <a:r>
                <a:rPr lang="en-US" altLang="zh-CN" sz="1200">
                  <a:solidFill>
                    <a:srgbClr val="800000"/>
                  </a:solidFill>
                  <a:latin typeface="Helvetica" panose="020B0604020202020204" pitchFamily="34" charset="0"/>
                </a:rPr>
                <a:t>null</a:t>
              </a:r>
              <a:endParaRPr lang="en-US" altLang="zh-CN" sz="1200">
                <a:solidFill>
                  <a:srgbClr val="800000"/>
                </a:solidFill>
                <a:latin typeface="Helvetica" panose="020B0604020202020204" pitchFamily="34" charset="0"/>
              </a:endParaRPr>
            </a:p>
          </p:txBody>
        </p:sp>
        <p:sp>
          <p:nvSpPr>
            <p:cNvPr id="26679" name="Rectangle 115"/>
            <p:cNvSpPr>
              <a:spLocks noChangeArrowheads="1"/>
            </p:cNvSpPr>
            <p:nvPr/>
          </p:nvSpPr>
          <p:spPr bwMode="auto">
            <a:xfrm>
              <a:off x="3774" y="2775"/>
              <a:ext cx="896" cy="193"/>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course_id</a:t>
              </a:r>
              <a:endParaRPr lang="en-US" altLang="zh-CN" sz="1200">
                <a:latin typeface="Helvetica" panose="020B0604020202020204" pitchFamily="34" charset="0"/>
              </a:endParaRPr>
            </a:p>
          </p:txBody>
        </p:sp>
        <p:sp>
          <p:nvSpPr>
            <p:cNvPr id="26680" name="Rectangle 116"/>
            <p:cNvSpPr>
              <a:spLocks noChangeArrowheads="1"/>
            </p:cNvSpPr>
            <p:nvPr/>
          </p:nvSpPr>
          <p:spPr bwMode="auto">
            <a:xfrm>
              <a:off x="3789" y="2983"/>
              <a:ext cx="890" cy="697"/>
            </a:xfrm>
            <a:prstGeom prst="rect">
              <a:avLst/>
            </a:prstGeom>
            <a:solidFill>
              <a:schemeClr val="accent1"/>
            </a:solidFill>
            <a:ln w="9525">
              <a:solidFill>
                <a:schemeClr val="tx1"/>
              </a:solidFill>
              <a:miter lim="800000"/>
            </a:ln>
          </p:spPr>
          <p:txBody>
            <a:bodyPr wrap="none" anchor="ctr"/>
            <a:lstStyle/>
            <a:p>
              <a:pPr algn="ctr" eaLnBrk="0" hangingPunct="0"/>
              <a:r>
                <a:rPr lang="zh-CN" altLang="en-US" sz="1200">
                  <a:latin typeface="Helvetica" panose="020B0604020202020204" pitchFamily="34" charset="0"/>
                </a:rPr>
                <a:t>  </a:t>
              </a:r>
              <a:r>
                <a:rPr lang="en-US" altLang="zh-CN" sz="1200">
                  <a:latin typeface="Helvetica" panose="020B0604020202020204" pitchFamily="34" charset="0"/>
                </a:rPr>
                <a:t>CS-101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  FIN-201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  </a:t>
              </a:r>
              <a:r>
                <a:rPr lang="en-US" altLang="zh-CN" sz="1200" i="1">
                  <a:solidFill>
                    <a:srgbClr val="800000"/>
                  </a:solidFill>
                  <a:latin typeface="Helvetica" panose="020B0604020202020204" pitchFamily="34" charset="0"/>
                </a:rPr>
                <a:t>null</a:t>
              </a:r>
              <a:endParaRPr lang="en-US" altLang="zh-CN" sz="1200">
                <a:solidFill>
                  <a:srgbClr val="800000"/>
                </a:solidFill>
                <a:latin typeface="Helvetica" panose="020B0604020202020204" pitchFamily="34" charset="0"/>
              </a:endParaRPr>
            </a:p>
            <a:p>
              <a:pPr algn="ctr" eaLnBrk="0" hangingPunct="0"/>
              <a:r>
                <a:rPr lang="en-US" altLang="zh-CN" sz="1200" i="1">
                  <a:latin typeface="Helvetica" panose="020B0604020202020204" pitchFamily="34" charset="0"/>
                </a:rPr>
                <a:t>  </a:t>
              </a:r>
              <a:r>
                <a:rPr lang="en-US" altLang="zh-CN" sz="1200">
                  <a:latin typeface="Helvetica" panose="020B0604020202020204" pitchFamily="34" charset="0"/>
                </a:rPr>
                <a:t>BIO-101</a:t>
              </a:r>
              <a:endParaRPr lang="en-US" altLang="zh-CN" sz="1200" i="1">
                <a:latin typeface="Helvetica" panose="020B0604020202020204" pitchFamily="34" charset="0"/>
              </a:endParaRPr>
            </a:p>
          </p:txBody>
        </p:sp>
        <p:sp>
          <p:nvSpPr>
            <p:cNvPr id="26681" name="Rectangle 117"/>
            <p:cNvSpPr>
              <a:spLocks noChangeArrowheads="1"/>
            </p:cNvSpPr>
            <p:nvPr/>
          </p:nvSpPr>
          <p:spPr bwMode="auto">
            <a:xfrm>
              <a:off x="1926" y="2775"/>
              <a:ext cx="1008"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name</a:t>
              </a:r>
              <a:endParaRPr lang="en-US" altLang="zh-CN" sz="1200">
                <a:latin typeface="Helvetica" panose="020B0604020202020204" pitchFamily="34" charset="0"/>
              </a:endParaRPr>
            </a:p>
          </p:txBody>
        </p:sp>
        <p:sp>
          <p:nvSpPr>
            <p:cNvPr id="26682" name="Rectangle 118"/>
            <p:cNvSpPr>
              <a:spLocks noChangeArrowheads="1"/>
            </p:cNvSpPr>
            <p:nvPr/>
          </p:nvSpPr>
          <p:spPr bwMode="auto">
            <a:xfrm>
              <a:off x="1926" y="2981"/>
              <a:ext cx="1008" cy="703"/>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Srinivasan</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Wu</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Mozart</a:t>
              </a:r>
              <a:endParaRPr lang="en-US" altLang="zh-CN" sz="1200">
                <a:latin typeface="Helvetica" panose="020B0604020202020204" pitchFamily="34" charset="0"/>
              </a:endParaRPr>
            </a:p>
            <a:p>
              <a:pPr algn="ctr" eaLnBrk="0" hangingPunct="0"/>
              <a:r>
                <a:rPr lang="en-US" altLang="zh-CN" sz="1200">
                  <a:solidFill>
                    <a:srgbClr val="800000"/>
                  </a:solidFill>
                  <a:latin typeface="Helvetica" panose="020B0604020202020204" pitchFamily="34" charset="0"/>
                </a:rPr>
                <a:t>null</a:t>
              </a:r>
              <a:endParaRPr lang="en-US" altLang="zh-CN" sz="1200">
                <a:solidFill>
                  <a:srgbClr val="800000"/>
                </a:solidFill>
                <a:latin typeface="Helvetica" panose="020B0604020202020204" pitchFamily="34" charset="0"/>
              </a:endParaRPr>
            </a:p>
          </p:txBody>
        </p:sp>
      </p:grpSp>
      <p:grpSp>
        <p:nvGrpSpPr>
          <p:cNvPr id="26683" name="Group 44"/>
          <p:cNvGrpSpPr/>
          <p:nvPr/>
        </p:nvGrpSpPr>
        <p:grpSpPr bwMode="auto">
          <a:xfrm>
            <a:off x="8056563" y="1733550"/>
            <a:ext cx="2305050" cy="825500"/>
            <a:chOff x="1536" y="2628"/>
            <a:chExt cx="2064" cy="716"/>
          </a:xfrm>
        </p:grpSpPr>
        <p:sp>
          <p:nvSpPr>
            <p:cNvPr id="26684" name="Rectangle 45"/>
            <p:cNvSpPr>
              <a:spLocks noChangeArrowheads="1"/>
            </p:cNvSpPr>
            <p:nvPr/>
          </p:nvSpPr>
          <p:spPr bwMode="auto">
            <a:xfrm>
              <a:off x="1536" y="2628"/>
              <a:ext cx="1056" cy="19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85" name="Rectangle 46"/>
            <p:cNvSpPr>
              <a:spLocks noChangeArrowheads="1"/>
            </p:cNvSpPr>
            <p:nvPr/>
          </p:nvSpPr>
          <p:spPr bwMode="auto">
            <a:xfrm>
              <a:off x="2592" y="2628"/>
              <a:ext cx="1008" cy="191"/>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course_id</a:t>
              </a:r>
              <a:endParaRPr lang="en-US" altLang="zh-CN" sz="1200">
                <a:latin typeface="Helvetica" panose="020B0604020202020204" pitchFamily="34" charset="0"/>
              </a:endParaRPr>
            </a:p>
          </p:txBody>
        </p:sp>
        <p:sp>
          <p:nvSpPr>
            <p:cNvPr id="26686" name="Rectangle 47"/>
            <p:cNvSpPr>
              <a:spLocks noChangeArrowheads="1"/>
            </p:cNvSpPr>
            <p:nvPr/>
          </p:nvSpPr>
          <p:spPr bwMode="auto">
            <a:xfrm>
              <a:off x="1536" y="2817"/>
              <a:ext cx="1056" cy="527"/>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76766</a:t>
              </a:r>
              <a:endParaRPr lang="en-US" altLang="zh-CN" sz="1200">
                <a:latin typeface="Helvetica" panose="020B0604020202020204" pitchFamily="34" charset="0"/>
              </a:endParaRPr>
            </a:p>
          </p:txBody>
        </p:sp>
        <p:sp>
          <p:nvSpPr>
            <p:cNvPr id="26687" name="Rectangle 48"/>
            <p:cNvSpPr>
              <a:spLocks noChangeArrowheads="1"/>
            </p:cNvSpPr>
            <p:nvPr/>
          </p:nvSpPr>
          <p:spPr bwMode="auto">
            <a:xfrm>
              <a:off x="2592" y="2817"/>
              <a:ext cx="1008" cy="527"/>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CS-101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FIN-201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BIO-101</a:t>
              </a:r>
              <a:endParaRPr lang="en-US" altLang="zh-CN" sz="1200">
                <a:latin typeface="Helvetica" panose="020B0604020202020204" pitchFamily="34" charset="0"/>
              </a:endParaRPr>
            </a:p>
          </p:txBody>
        </p:sp>
      </p:grpSp>
      <p:grpSp>
        <p:nvGrpSpPr>
          <p:cNvPr id="26688" name="Group 49"/>
          <p:cNvGrpSpPr/>
          <p:nvPr/>
        </p:nvGrpSpPr>
        <p:grpSpPr bwMode="auto">
          <a:xfrm>
            <a:off x="4300539" y="1749425"/>
            <a:ext cx="3671887" cy="808038"/>
            <a:chOff x="1288" y="1281"/>
            <a:chExt cx="2704" cy="719"/>
          </a:xfrm>
        </p:grpSpPr>
        <p:sp>
          <p:nvSpPr>
            <p:cNvPr id="26689" name="Rectangle 50"/>
            <p:cNvSpPr>
              <a:spLocks noChangeArrowheads="1"/>
            </p:cNvSpPr>
            <p:nvPr/>
          </p:nvSpPr>
          <p:spPr bwMode="auto">
            <a:xfrm>
              <a:off x="3272" y="1472"/>
              <a:ext cx="720" cy="528"/>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Comp. Sci.</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Finance</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Music</a:t>
              </a:r>
              <a:endParaRPr lang="en-US" altLang="zh-CN" sz="1200">
                <a:latin typeface="Helvetica" panose="020B0604020202020204" pitchFamily="34" charset="0"/>
              </a:endParaRPr>
            </a:p>
          </p:txBody>
        </p:sp>
        <p:sp>
          <p:nvSpPr>
            <p:cNvPr id="26690" name="Rectangle 51"/>
            <p:cNvSpPr>
              <a:spLocks noChangeArrowheads="1"/>
            </p:cNvSpPr>
            <p:nvPr/>
          </p:nvSpPr>
          <p:spPr bwMode="auto">
            <a:xfrm>
              <a:off x="1288" y="1284"/>
              <a:ext cx="990"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ID</a:t>
              </a:r>
              <a:endParaRPr lang="en-US" altLang="zh-CN" sz="1200">
                <a:latin typeface="Helvetica" panose="020B0604020202020204" pitchFamily="34" charset="0"/>
              </a:endParaRPr>
            </a:p>
          </p:txBody>
        </p:sp>
        <p:sp>
          <p:nvSpPr>
            <p:cNvPr id="26691" name="Rectangle 52"/>
            <p:cNvSpPr>
              <a:spLocks noChangeArrowheads="1"/>
            </p:cNvSpPr>
            <p:nvPr/>
          </p:nvSpPr>
          <p:spPr bwMode="auto">
            <a:xfrm>
              <a:off x="3270" y="1284"/>
              <a:ext cx="706"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dept_name</a:t>
              </a:r>
              <a:endParaRPr lang="en-US" altLang="zh-CN" sz="1200">
                <a:latin typeface="Helvetica" panose="020B0604020202020204" pitchFamily="34" charset="0"/>
              </a:endParaRPr>
            </a:p>
          </p:txBody>
        </p:sp>
        <p:sp>
          <p:nvSpPr>
            <p:cNvPr id="26692" name="Rectangle 53"/>
            <p:cNvSpPr>
              <a:spLocks noChangeArrowheads="1"/>
            </p:cNvSpPr>
            <p:nvPr/>
          </p:nvSpPr>
          <p:spPr bwMode="auto">
            <a:xfrm>
              <a:off x="1288" y="1472"/>
              <a:ext cx="990" cy="528"/>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10101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12121</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15151</a:t>
              </a:r>
              <a:endParaRPr lang="en-US" altLang="zh-CN" sz="1200">
                <a:latin typeface="Helvetica" panose="020B0604020202020204" pitchFamily="34" charset="0"/>
              </a:endParaRPr>
            </a:p>
          </p:txBody>
        </p:sp>
        <p:sp>
          <p:nvSpPr>
            <p:cNvPr id="26693" name="Rectangle 54"/>
            <p:cNvSpPr>
              <a:spLocks noChangeArrowheads="1"/>
            </p:cNvSpPr>
            <p:nvPr/>
          </p:nvSpPr>
          <p:spPr bwMode="auto">
            <a:xfrm>
              <a:off x="2281" y="1281"/>
              <a:ext cx="991" cy="192"/>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i="1">
                  <a:latin typeface="Helvetica" panose="020B0604020202020204" pitchFamily="34" charset="0"/>
                </a:rPr>
                <a:t>name</a:t>
              </a:r>
              <a:endParaRPr lang="en-US" altLang="zh-CN" sz="1200">
                <a:latin typeface="Helvetica" panose="020B0604020202020204" pitchFamily="34" charset="0"/>
              </a:endParaRPr>
            </a:p>
          </p:txBody>
        </p:sp>
        <p:sp>
          <p:nvSpPr>
            <p:cNvPr id="26694" name="Rectangle 55"/>
            <p:cNvSpPr>
              <a:spLocks noChangeArrowheads="1"/>
            </p:cNvSpPr>
            <p:nvPr/>
          </p:nvSpPr>
          <p:spPr bwMode="auto">
            <a:xfrm>
              <a:off x="2281" y="1469"/>
              <a:ext cx="991" cy="528"/>
            </a:xfrm>
            <a:prstGeom prst="rect">
              <a:avLst/>
            </a:prstGeom>
            <a:solidFill>
              <a:schemeClr val="accent1"/>
            </a:solidFill>
            <a:ln w="9525">
              <a:solidFill>
                <a:schemeClr val="tx1"/>
              </a:solidFill>
              <a:miter lim="800000"/>
            </a:ln>
          </p:spPr>
          <p:txBody>
            <a:bodyPr wrap="none" anchor="ctr"/>
            <a:lstStyle/>
            <a:p>
              <a:pPr algn="ctr" eaLnBrk="0" hangingPunct="0"/>
              <a:r>
                <a:rPr lang="en-US" altLang="zh-CN" sz="1200">
                  <a:latin typeface="Helvetica" panose="020B0604020202020204" pitchFamily="34" charset="0"/>
                </a:rPr>
                <a:t>Srinivasan</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Wu</a:t>
              </a:r>
              <a:endParaRPr lang="en-US" altLang="zh-CN" sz="1200">
                <a:latin typeface="Helvetica" panose="020B0604020202020204" pitchFamily="34" charset="0"/>
              </a:endParaRPr>
            </a:p>
            <a:p>
              <a:pPr algn="ctr" eaLnBrk="0" hangingPunct="0"/>
              <a:r>
                <a:rPr lang="en-US" altLang="zh-CN" sz="1200">
                  <a:latin typeface="Helvetica" panose="020B0604020202020204" pitchFamily="34" charset="0"/>
                </a:rPr>
                <a:t>Mozart</a:t>
              </a:r>
              <a:endParaRPr lang="en-US" altLang="zh-CN" sz="1200">
                <a:latin typeface="Helvetica" panose="020B0604020202020204" pitchFamily="34" charset="0"/>
              </a:endParaRPr>
            </a:p>
          </p:txBody>
        </p:sp>
      </p:grpSp>
      <p:sp>
        <p:nvSpPr>
          <p:cNvPr id="26695" name="矩形 1"/>
          <p:cNvSpPr>
            <a:spLocks noChangeArrowheads="1"/>
          </p:cNvSpPr>
          <p:nvPr/>
        </p:nvSpPr>
        <p:spPr bwMode="auto">
          <a:xfrm>
            <a:off x="4243389" y="1433514"/>
            <a:ext cx="5229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i="1">
                <a:latin typeface="黑体" panose="02010609060101010101" pitchFamily="49" charset="-122"/>
                <a:ea typeface="黑体" panose="02010609060101010101" pitchFamily="49" charset="-122"/>
              </a:rPr>
              <a:t>Instructor1</a:t>
            </a:r>
            <a:r>
              <a:rPr lang="zh-CN" altLang="en-US" i="1">
                <a:latin typeface="黑体" panose="02010609060101010101" pitchFamily="49" charset="-122"/>
                <a:ea typeface="黑体" panose="02010609060101010101" pitchFamily="49" charset="-122"/>
              </a:rPr>
              <a:t>：</a:t>
            </a:r>
            <a:r>
              <a:rPr lang="en-US" altLang="zh-CN" i="1">
                <a:latin typeface="黑体" panose="02010609060101010101" pitchFamily="49" charset="-122"/>
                <a:ea typeface="黑体" panose="02010609060101010101" pitchFamily="49" charset="-122"/>
              </a:rPr>
              <a:t>                        teaches1</a:t>
            </a:r>
            <a:r>
              <a:rPr lang="zh-CN" altLang="en-US" i="1">
                <a:latin typeface="黑体" panose="02010609060101010101" pitchFamily="49" charset="-122"/>
                <a:ea typeface="黑体" panose="02010609060101010101" pitchFamily="49" charset="-122"/>
              </a:rPr>
              <a:t>：</a:t>
            </a:r>
            <a:endParaRPr lang="en-US" altLang="zh-CN" i="1"/>
          </a:p>
        </p:txBody>
      </p:sp>
      <p:sp>
        <p:nvSpPr>
          <p:cNvPr id="26696" name="Rectangle 2"/>
          <p:cNvSpPr>
            <a:spLocks noGrp="1" noChangeArrowheads="1"/>
          </p:cNvSpPr>
          <p:nvPr>
            <p:ph type="title"/>
          </p:nvPr>
        </p:nvSpPr>
        <p:spPr>
          <a:xfrm>
            <a:off x="2776539" y="747713"/>
            <a:ext cx="6480175" cy="747712"/>
          </a:xfrm>
        </p:spPr>
        <p:txBody>
          <a:bodyPr/>
          <a:lstStyle/>
          <a:p>
            <a:r>
              <a:rPr lang="zh-CN" altLang="en-US" sz="2400" b="1">
                <a:latin typeface="黑体" panose="02010609060101010101" pitchFamily="49" charset="-122"/>
                <a:ea typeface="黑体" panose="02010609060101010101" pitchFamily="49" charset="-122"/>
              </a:rPr>
              <a:t>（四）外连接运算</a:t>
            </a:r>
            <a:br>
              <a:rPr lang="en-US" altLang="zh-CN" sz="2400" b="1">
                <a:latin typeface="黑体" panose="02010609060101010101" pitchFamily="49" charset="-122"/>
                <a:ea typeface="黑体" panose="02010609060101010101" pitchFamily="49" charset="-122"/>
              </a:rPr>
            </a:br>
            <a:r>
              <a:rPr lang="en-US" altLang="zh-CN" sz="2000" b="1">
                <a:latin typeface="黑体" panose="02010609060101010101" pitchFamily="49" charset="-122"/>
                <a:ea typeface="黑体" panose="02010609060101010101" pitchFamily="49" charset="-122"/>
              </a:rPr>
              <a:t>(Outer Join)</a:t>
            </a:r>
            <a:endParaRPr lang="zh-CN" altLang="en-US" sz="1800">
              <a:latin typeface="黑体" panose="02010609060101010101" pitchFamily="49" charset="-122"/>
              <a:ea typeface="黑体" panose="02010609060101010101" pitchFamily="49" charset="-122"/>
            </a:endParaRPr>
          </a:p>
        </p:txBody>
      </p:sp>
      <p:sp>
        <p:nvSpPr>
          <p:cNvPr id="26697" name="Rectangle 66"/>
          <p:cNvSpPr>
            <a:spLocks noChangeArrowheads="1"/>
          </p:cNvSpPr>
          <p:nvPr/>
        </p:nvSpPr>
        <p:spPr bwMode="auto">
          <a:xfrm>
            <a:off x="5997575" y="146051"/>
            <a:ext cx="4535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.3</a:t>
            </a:r>
            <a:r>
              <a:rPr lang="zh-CN" altLang="en-US" sz="2400">
                <a:solidFill>
                  <a:srgbClr val="800000"/>
                </a:solidFill>
                <a:latin typeface="黑体" panose="02010609060101010101" pitchFamily="49" charset="-122"/>
                <a:ea typeface="黑体" panose="02010609060101010101" pitchFamily="49" charset="-122"/>
              </a:rPr>
              <a:t> </a:t>
            </a:r>
            <a:r>
              <a:rPr lang="zh-CN" altLang="en-US" sz="2400">
                <a:solidFill>
                  <a:srgbClr val="800000"/>
                </a:solidFill>
                <a:ea typeface="黑体" panose="02010609060101010101" pitchFamily="49" charset="-122"/>
              </a:rPr>
              <a:t>附加的关系代数运算</a:t>
            </a:r>
            <a:endParaRPr lang="en-US" altLang="zh-CN" sz="2400">
              <a:solidFill>
                <a:srgbClr val="800000"/>
              </a:solidFill>
              <a:ea typeface="黑体" panose="02010609060101010101" pitchFamily="49" charset="-122"/>
            </a:endParaRPr>
          </a:p>
        </p:txBody>
      </p:sp>
      <p:sp>
        <p:nvSpPr>
          <p:cNvPr id="83" name="AutoShape 9"/>
          <p:cNvSpPr>
            <a:spLocks noChangeArrowheads="1"/>
          </p:cNvSpPr>
          <p:nvPr/>
        </p:nvSpPr>
        <p:spPr bwMode="auto">
          <a:xfrm rot="16200000" flipV="1">
            <a:off x="6391275" y="6502400"/>
            <a:ext cx="152400" cy="152400"/>
          </a:xfrm>
          <a:prstGeom prst="flowChartCollate">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grpSp>
        <p:nvGrpSpPr>
          <p:cNvPr id="84" name="Group 4"/>
          <p:cNvGrpSpPr/>
          <p:nvPr/>
        </p:nvGrpSpPr>
        <p:grpSpPr bwMode="auto">
          <a:xfrm>
            <a:off x="3141664" y="6496051"/>
            <a:ext cx="307975" cy="193675"/>
            <a:chOff x="1225" y="2417"/>
            <a:chExt cx="261" cy="132"/>
          </a:xfrm>
        </p:grpSpPr>
        <p:sp>
          <p:nvSpPr>
            <p:cNvPr id="26700" name="AutoShape 5"/>
            <p:cNvSpPr>
              <a:spLocks noChangeArrowheads="1"/>
            </p:cNvSpPr>
            <p:nvPr/>
          </p:nvSpPr>
          <p:spPr bwMode="auto">
            <a:xfrm rot="16200000" flipV="1">
              <a:off x="1354" y="2417"/>
              <a:ext cx="132" cy="132"/>
            </a:xfrm>
            <a:prstGeom prst="flowChartCollate">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sp>
          <p:nvSpPr>
            <p:cNvPr id="26701" name="Line 6"/>
            <p:cNvSpPr>
              <a:spLocks noChangeShapeType="1"/>
            </p:cNvSpPr>
            <p:nvPr/>
          </p:nvSpPr>
          <p:spPr bwMode="auto">
            <a:xfrm flipH="1">
              <a:off x="1228" y="2419"/>
              <a:ext cx="128"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2" name="Line 7"/>
            <p:cNvSpPr>
              <a:spLocks noChangeShapeType="1"/>
            </p:cNvSpPr>
            <p:nvPr/>
          </p:nvSpPr>
          <p:spPr bwMode="auto">
            <a:xfrm flipH="1">
              <a:off x="1225" y="2543"/>
              <a:ext cx="128"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8" name="AutoShape 9"/>
          <p:cNvSpPr>
            <a:spLocks noChangeArrowheads="1"/>
          </p:cNvSpPr>
          <p:nvPr/>
        </p:nvSpPr>
        <p:spPr bwMode="auto">
          <a:xfrm rot="16200000" flipV="1">
            <a:off x="4318000" y="6503988"/>
            <a:ext cx="152400" cy="152400"/>
          </a:xfrm>
          <a:prstGeom prst="flowChartCollate">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FFFFFF"/>
              </a:solidFill>
            </a:endParaRPr>
          </a:p>
        </p:txBody>
      </p:sp>
      <p:sp>
        <p:nvSpPr>
          <p:cNvPr id="26704" name="AutoShape 57"/>
          <p:cNvSpPr>
            <a:spLocks noChangeArrowheads="1"/>
          </p:cNvSpPr>
          <p:nvPr/>
        </p:nvSpPr>
        <p:spPr bwMode="auto">
          <a:xfrm>
            <a:off x="1838326" y="2046288"/>
            <a:ext cx="1971675" cy="627062"/>
          </a:xfrm>
          <a:prstGeom prst="cloudCallout">
            <a:avLst>
              <a:gd name="adj1" fmla="val -45676"/>
              <a:gd name="adj2" fmla="val 64120"/>
            </a:avLst>
          </a:prstGeom>
          <a:solidFill>
            <a:schemeClr val="accent1"/>
          </a:solidFill>
          <a:ln w="9525">
            <a:solidFill>
              <a:schemeClr val="tx1"/>
            </a:solidFill>
            <a:round/>
          </a:ln>
        </p:spPr>
        <p:txBody>
          <a:bodyPr/>
          <a:lstStyle/>
          <a:p>
            <a:pPr algn="ctr" eaLnBrk="0" hangingPunct="0"/>
            <a:r>
              <a:rPr lang="zh-CN" altLang="en-US" sz="1400">
                <a:solidFill>
                  <a:srgbClr val="2A2A39"/>
                </a:solidFill>
              </a:rPr>
              <a:t>增强查询操作能力吗？</a:t>
            </a:r>
            <a:endParaRPr lang="zh-CN" altLang="en-US" sz="1400">
              <a:solidFill>
                <a:srgbClr val="2A2A39"/>
              </a:solidFill>
            </a:endParaRPr>
          </a:p>
        </p:txBody>
      </p:sp>
      <p:sp>
        <p:nvSpPr>
          <p:cNvPr id="26705" name="矩形 1"/>
          <p:cNvSpPr>
            <a:spLocks noChangeArrowheads="1"/>
          </p:cNvSpPr>
          <p:nvPr/>
        </p:nvSpPr>
        <p:spPr bwMode="auto">
          <a:xfrm>
            <a:off x="9659272" y="1443039"/>
            <a:ext cx="761747" cy="31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2A2A39"/>
                </a:solidFill>
                <a:latin typeface="Times New Roman" panose="02020603050405020304" pitchFamily="18" charset="0"/>
              </a:rPr>
              <a:t>案例</a:t>
            </a:r>
            <a:r>
              <a:rPr lang="zh-CN" altLang="zh-CN">
                <a:solidFill>
                  <a:srgbClr val="2A2A39"/>
                </a:solidFill>
                <a:latin typeface="Times New Roman" panose="02020603050405020304" pitchFamily="18" charset="0"/>
              </a:rPr>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446"/>
                                        </p:tgtEl>
                                        <p:attrNameLst>
                                          <p:attrName>style.visibility</p:attrName>
                                        </p:attrNameLst>
                                      </p:cBhvr>
                                      <p:to>
                                        <p:strVal val="visible"/>
                                      </p:to>
                                    </p:set>
                                    <p:animEffect transition="in" filter="blinds(horizontal)">
                                      <p:cBhvr>
                                        <p:cTn id="7" dur="500"/>
                                        <p:tgtEl>
                                          <p:spTgt spid="1014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776"/>
                                        </p:tgtEl>
                                        <p:attrNameLst>
                                          <p:attrName>style.visibility</p:attrName>
                                        </p:attrNameLst>
                                      </p:cBhvr>
                                      <p:to>
                                        <p:strVal val="visible"/>
                                      </p:to>
                                    </p:set>
                                    <p:animEffect transition="in" filter="blinds(horizontal)">
                                      <p:cBhvr>
                                        <p:cTn id="10" dur="500"/>
                                        <p:tgtEl>
                                          <p:spTgt spid="3277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1400"/>
                                        </p:tgtEl>
                                        <p:attrNameLst>
                                          <p:attrName>style.visibility</p:attrName>
                                        </p:attrNameLst>
                                      </p:cBhvr>
                                      <p:to>
                                        <p:strVal val="visible"/>
                                      </p:to>
                                    </p:set>
                                    <p:animEffect transition="in" filter="blinds(horizontal)">
                                      <p:cBhvr>
                                        <p:cTn id="15" dur="500"/>
                                        <p:tgtEl>
                                          <p:spTgt spid="10140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1438"/>
                                        </p:tgtEl>
                                        <p:attrNameLst>
                                          <p:attrName>style.visibility</p:attrName>
                                        </p:attrNameLst>
                                      </p:cBhvr>
                                      <p:to>
                                        <p:strVal val="visible"/>
                                      </p:to>
                                    </p:set>
                                    <p:animEffect transition="in" filter="blinds(horizontal)">
                                      <p:cBhvr>
                                        <p:cTn id="18" dur="500"/>
                                        <p:tgtEl>
                                          <p:spTgt spid="10143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1430"/>
                                        </p:tgtEl>
                                        <p:attrNameLst>
                                          <p:attrName>style.visibility</p:attrName>
                                        </p:attrNameLst>
                                      </p:cBhvr>
                                      <p:to>
                                        <p:strVal val="visible"/>
                                      </p:to>
                                    </p:set>
                                    <p:animEffect transition="in" filter="blinds(horizontal)">
                                      <p:cBhvr>
                                        <p:cTn id="21" dur="500"/>
                                        <p:tgtEl>
                                          <p:spTgt spid="101430"/>
                                        </p:tgtEl>
                                      </p:cBhvr>
                                    </p:animEffect>
                                  </p:childTnLst>
                                </p:cTn>
                              </p:par>
                              <p:par>
                                <p:cTn id="22" presetID="3" presetClass="entr" presetSubtype="10" fill="hold" nodeType="withEffect">
                                  <p:stCondLst>
                                    <p:cond delay="0"/>
                                  </p:stCondLst>
                                  <p:childTnLst>
                                    <p:set>
                                      <p:cBhvr>
                                        <p:cTn id="23" dur="1" fill="hold">
                                          <p:stCondLst>
                                            <p:cond delay="0"/>
                                          </p:stCondLst>
                                        </p:cTn>
                                        <p:tgtEl>
                                          <p:spTgt spid="101401"/>
                                        </p:tgtEl>
                                        <p:attrNameLst>
                                          <p:attrName>style.visibility</p:attrName>
                                        </p:attrNameLst>
                                      </p:cBhvr>
                                      <p:to>
                                        <p:strVal val="visible"/>
                                      </p:to>
                                    </p:set>
                                    <p:animEffect transition="in" filter="blinds(horizontal)">
                                      <p:cBhvr>
                                        <p:cTn id="24" dur="500"/>
                                        <p:tgtEl>
                                          <p:spTgt spid="101401"/>
                                        </p:tgtEl>
                                      </p:cBhvr>
                                    </p:animEffect>
                                  </p:childTnLst>
                                </p:cTn>
                              </p:par>
                              <p:par>
                                <p:cTn id="25" presetID="3" presetClass="entr" presetSubtype="10" fill="hold" nodeType="withEffect">
                                  <p:stCondLst>
                                    <p:cond delay="0"/>
                                  </p:stCondLst>
                                  <p:childTnLst>
                                    <p:set>
                                      <p:cBhvr>
                                        <p:cTn id="26" dur="1" fill="hold">
                                          <p:stCondLst>
                                            <p:cond delay="0"/>
                                          </p:stCondLst>
                                        </p:cTn>
                                        <p:tgtEl>
                                          <p:spTgt spid="101439"/>
                                        </p:tgtEl>
                                        <p:attrNameLst>
                                          <p:attrName>style.visibility</p:attrName>
                                        </p:attrNameLst>
                                      </p:cBhvr>
                                      <p:to>
                                        <p:strVal val="visible"/>
                                      </p:to>
                                    </p:set>
                                    <p:animEffect transition="in" filter="blinds(horizontal)">
                                      <p:cBhvr>
                                        <p:cTn id="27" dur="500"/>
                                        <p:tgtEl>
                                          <p:spTgt spid="101439"/>
                                        </p:tgtEl>
                                      </p:cBhvr>
                                    </p:animEffect>
                                  </p:childTnLst>
                                </p:cTn>
                              </p:par>
                              <p:par>
                                <p:cTn id="28" presetID="3" presetClass="entr" presetSubtype="10" fill="hold" nodeType="withEffect">
                                  <p:stCondLst>
                                    <p:cond delay="0"/>
                                  </p:stCondLst>
                                  <p:childTnLst>
                                    <p:set>
                                      <p:cBhvr>
                                        <p:cTn id="29" dur="1" fill="hold">
                                          <p:stCondLst>
                                            <p:cond delay="0"/>
                                          </p:stCondLst>
                                        </p:cTn>
                                        <p:tgtEl>
                                          <p:spTgt spid="101444"/>
                                        </p:tgtEl>
                                        <p:attrNameLst>
                                          <p:attrName>style.visibility</p:attrName>
                                        </p:attrNameLst>
                                      </p:cBhvr>
                                      <p:to>
                                        <p:strVal val="visible"/>
                                      </p:to>
                                    </p:set>
                                    <p:animEffect transition="in" filter="blinds(horizontal)">
                                      <p:cBhvr>
                                        <p:cTn id="30" dur="500"/>
                                        <p:tgtEl>
                                          <p:spTgt spid="10144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horizontal)">
                                      <p:cBhvr>
                                        <p:cTn id="35" dur="500"/>
                                        <p:tgtEl>
                                          <p:spTgt spid="8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blinds(horizontal)">
                                      <p:cBhvr>
                                        <p:cTn id="38" dur="500"/>
                                        <p:tgtEl>
                                          <p:spTgt spid="6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blinds(horizontal)">
                                      <p:cBhvr>
                                        <p:cTn id="41" dur="500"/>
                                        <p:tgtEl>
                                          <p:spTgt spid="88"/>
                                        </p:tgtEl>
                                      </p:cBhvr>
                                    </p:animEffect>
                                  </p:childTnLst>
                                </p:cTn>
                              </p:par>
                              <p:par>
                                <p:cTn id="42" presetID="3" presetClass="entr" presetSubtype="1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blinds(horizontal)">
                                      <p:cBhvr>
                                        <p:cTn id="44" dur="500"/>
                                        <p:tgtEl>
                                          <p:spTgt spid="8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blinds(horizontal)">
                                      <p:cBhvr>
                                        <p:cTn id="4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4" grpId="0"/>
      <p:bldP spid="101446" grpId="0"/>
      <p:bldP spid="101400" grpId="0"/>
      <p:bldP spid="101430" grpId="0"/>
      <p:bldP spid="101438" grpId="0"/>
      <p:bldP spid="32776" grpId="0" animBg="1"/>
      <p:bldP spid="83" grpId="0" animBg="1"/>
      <p:bldP spid="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672B95-B824-4E81-B281-5F1556C66DA9}" type="slidenum">
              <a:rPr lang="zh-CN" altLang="en-US" smtClean="0"/>
            </a:fld>
            <a:endParaRPr lang="zh-CN" altLang="en-US"/>
          </a:p>
        </p:txBody>
      </p:sp>
      <p:sp>
        <p:nvSpPr>
          <p:cNvPr id="28674" name="Rectangle 2"/>
          <p:cNvSpPr>
            <a:spLocks noGrp="1" noChangeArrowheads="1"/>
          </p:cNvSpPr>
          <p:nvPr>
            <p:ph type="title"/>
          </p:nvPr>
        </p:nvSpPr>
        <p:spPr>
          <a:xfrm>
            <a:off x="1987551" y="974725"/>
            <a:ext cx="7883525" cy="609600"/>
          </a:xfrm>
        </p:spPr>
        <p:txBody>
          <a:bodyPr/>
          <a:lstStyle/>
          <a:p>
            <a:pPr>
              <a:lnSpc>
                <a:spcPct val="110000"/>
              </a:lnSpc>
            </a:pPr>
            <a:r>
              <a:rPr lang="zh-CN" altLang="en-US" sz="2400">
                <a:solidFill>
                  <a:srgbClr val="800000"/>
                </a:solidFill>
                <a:latin typeface="黑体" panose="02010609060101010101" pitchFamily="49" charset="-122"/>
                <a:ea typeface="黑体" panose="02010609060101010101" pitchFamily="49" charset="-122"/>
              </a:rPr>
              <a:t>聚集函数运算的形式化定义</a:t>
            </a:r>
            <a:endParaRPr lang="zh-CN" altLang="en-US" sz="2000">
              <a:solidFill>
                <a:srgbClr val="800000"/>
              </a:solidFill>
              <a:latin typeface="黑体" panose="02010609060101010101" pitchFamily="49" charset="-122"/>
              <a:ea typeface="黑体" panose="02010609060101010101" pitchFamily="49" charset="-122"/>
            </a:endParaRPr>
          </a:p>
        </p:txBody>
      </p:sp>
      <p:sp>
        <p:nvSpPr>
          <p:cNvPr id="28675" name="Rectangle 3"/>
          <p:cNvSpPr>
            <a:spLocks noGrp="1" noChangeArrowheads="1"/>
          </p:cNvSpPr>
          <p:nvPr>
            <p:ph idx="1"/>
          </p:nvPr>
        </p:nvSpPr>
        <p:spPr>
          <a:xfrm>
            <a:off x="2106613" y="1766889"/>
            <a:ext cx="8274050" cy="4078287"/>
          </a:xfrm>
        </p:spPr>
        <p:txBody>
          <a:bodyPr/>
          <a:lstStyle/>
          <a:p>
            <a:pPr>
              <a:spcBef>
                <a:spcPct val="5000"/>
              </a:spcBef>
              <a:tabLst>
                <a:tab pos="1076325" algn="l"/>
                <a:tab pos="6457950" algn="ctr"/>
              </a:tabLst>
            </a:pPr>
            <a:r>
              <a:rPr lang="en-US" altLang="zh-CN" sz="1800" b="1">
                <a:solidFill>
                  <a:srgbClr val="2A2A39"/>
                </a:solidFill>
                <a:latin typeface="黑体" panose="02010609060101010101" pitchFamily="49" charset="-122"/>
                <a:ea typeface="黑体" panose="02010609060101010101" pitchFamily="49" charset="-122"/>
              </a:rPr>
              <a:t>Aggregation function</a:t>
            </a:r>
            <a:r>
              <a:rPr lang="en-US" altLang="zh-CN" sz="1800" b="1">
                <a:solidFill>
                  <a:srgbClr val="2A2A39"/>
                </a:solidFill>
                <a:latin typeface="黑体" panose="02010609060101010101" pitchFamily="49" charset="-122"/>
                <a:ea typeface="黑体" panose="02010609060101010101" pitchFamily="49" charset="-122"/>
                <a:sym typeface="Wingdings" panose="05000000000000000000" pitchFamily="2" charset="2"/>
              </a:rPr>
              <a:t>(</a:t>
            </a:r>
            <a:r>
              <a:rPr lang="zh-CN" altLang="en-US" sz="1800" b="1">
                <a:solidFill>
                  <a:srgbClr val="2A2A39"/>
                </a:solidFill>
                <a:latin typeface="黑体" panose="02010609060101010101" pitchFamily="49" charset="-122"/>
                <a:ea typeface="黑体" panose="02010609060101010101" pitchFamily="49" charset="-122"/>
                <a:sym typeface="Wingdings" panose="05000000000000000000" pitchFamily="2" charset="2"/>
              </a:rPr>
              <a:t>聚集函数</a:t>
            </a:r>
            <a:r>
              <a:rPr lang="en-US" altLang="zh-CN" sz="1800" b="1">
                <a:solidFill>
                  <a:srgbClr val="2A2A39"/>
                </a:solidFill>
                <a:latin typeface="黑体" panose="02010609060101010101" pitchFamily="49" charset="-122"/>
                <a:ea typeface="黑体" panose="02010609060101010101" pitchFamily="49" charset="-122"/>
                <a:sym typeface="Wingdings" panose="05000000000000000000" pitchFamily="2" charset="2"/>
              </a:rPr>
              <a:t>)</a:t>
            </a:r>
            <a:r>
              <a:rPr lang="en-US" altLang="zh-CN" sz="1800" b="1">
                <a:latin typeface="黑体" panose="02010609060101010101" pitchFamily="49" charset="-122"/>
                <a:ea typeface="黑体" panose="02010609060101010101" pitchFamily="49" charset="-122"/>
              </a:rPr>
              <a:t>takes a collection of values and returns a single value as a result.</a:t>
            </a:r>
            <a:r>
              <a:rPr lang="zh-CN" altLang="en-US" sz="1800" b="1">
                <a:latin typeface="黑体" panose="02010609060101010101" pitchFamily="49" charset="-122"/>
                <a:ea typeface="黑体" panose="02010609060101010101" pitchFamily="49" charset="-122"/>
              </a:rPr>
              <a:t>（计算一个集合的数值，得到一个值做为结果）</a:t>
            </a:r>
            <a:endParaRPr lang="en-US" altLang="zh-CN" sz="1800" b="1">
              <a:latin typeface="黑体" panose="02010609060101010101" pitchFamily="49" charset="-122"/>
              <a:ea typeface="黑体" panose="02010609060101010101" pitchFamily="49" charset="-122"/>
            </a:endParaRPr>
          </a:p>
          <a:p>
            <a:pPr fontAlgn="t">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avg:  average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求平均值</a:t>
            </a:r>
            <a:endParaRPr lang="zh-CN" altLang="en-US" sz="1800" b="1">
              <a:latin typeface="黑体" panose="02010609060101010101" pitchFamily="49" charset="-122"/>
              <a:ea typeface="黑体" panose="02010609060101010101" pitchFamily="49" charset="-122"/>
            </a:endParaRPr>
          </a:p>
          <a:p>
            <a:pPr fontAlgn="t">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min:  minimum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求最小值</a:t>
            </a:r>
            <a:endParaRPr lang="zh-CN" altLang="en-US" sz="1800" b="1">
              <a:latin typeface="黑体" panose="02010609060101010101" pitchFamily="49" charset="-122"/>
              <a:ea typeface="黑体" panose="02010609060101010101" pitchFamily="49" charset="-122"/>
            </a:endParaRPr>
          </a:p>
          <a:p>
            <a:pPr fontAlgn="t">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max:  maximum value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求最大值</a:t>
            </a:r>
            <a:endParaRPr lang="zh-CN" altLang="en-US" sz="1800" b="1">
              <a:latin typeface="黑体" panose="02010609060101010101" pitchFamily="49" charset="-122"/>
              <a:ea typeface="黑体" panose="02010609060101010101" pitchFamily="49" charset="-122"/>
            </a:endParaRPr>
          </a:p>
          <a:p>
            <a:pPr fontAlgn="t">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sum:  sum of values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求和</a:t>
            </a:r>
            <a:endParaRPr lang="zh-CN" altLang="en-US" sz="1800" b="1">
              <a:latin typeface="黑体" panose="02010609060101010101" pitchFamily="49" charset="-122"/>
              <a:ea typeface="黑体" panose="02010609060101010101" pitchFamily="49" charset="-122"/>
            </a:endParaRPr>
          </a:p>
          <a:p>
            <a:pPr fontAlgn="t">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count:number of values </a:t>
            </a:r>
            <a:r>
              <a:rPr lang="en-US" altLang="zh-CN" sz="1800" b="1">
                <a:latin typeface="Helvetica" panose="020B0604020202020204" pitchFamily="34" charset="0"/>
                <a:ea typeface="黑体" panose="02010609060101010101" pitchFamily="49" charset="-122"/>
              </a:rPr>
              <a:t>–</a:t>
            </a:r>
            <a:r>
              <a:rPr lang="en-US" altLang="zh-CN" sz="1800" b="1">
                <a:latin typeface="黑体" panose="02010609060101010101" pitchFamily="49" charset="-122"/>
                <a:ea typeface="黑体" panose="02010609060101010101" pitchFamily="49" charset="-122"/>
              </a:rPr>
              <a:t> </a:t>
            </a:r>
            <a:r>
              <a:rPr lang="zh-CN" altLang="en-US" sz="1800" b="1">
                <a:latin typeface="黑体" panose="02010609060101010101" pitchFamily="49" charset="-122"/>
                <a:ea typeface="黑体" panose="02010609060101010101" pitchFamily="49" charset="-122"/>
              </a:rPr>
              <a:t>求元组数</a:t>
            </a:r>
            <a:endParaRPr lang="zh-CN" altLang="en-US" sz="900" b="1">
              <a:latin typeface="黑体" panose="02010609060101010101" pitchFamily="49" charset="-122"/>
              <a:ea typeface="黑体" panose="02010609060101010101" pitchFamily="49" charset="-122"/>
            </a:endParaRPr>
          </a:p>
          <a:p>
            <a:pPr>
              <a:spcBef>
                <a:spcPct val="5000"/>
              </a:spcBef>
              <a:tabLst>
                <a:tab pos="1076325" algn="l"/>
                <a:tab pos="6457950" algn="ctr"/>
              </a:tabLst>
            </a:pPr>
            <a:r>
              <a:rPr lang="en-US" altLang="zh-CN" sz="1800" b="1">
                <a:solidFill>
                  <a:srgbClr val="2A2A39"/>
                </a:solidFill>
                <a:latin typeface="黑体" panose="02010609060101010101" pitchFamily="49" charset="-122"/>
                <a:ea typeface="黑体" panose="02010609060101010101" pitchFamily="49" charset="-122"/>
              </a:rPr>
              <a:t>Aggregate operation</a:t>
            </a:r>
            <a:r>
              <a:rPr lang="zh-CN" altLang="en-US" sz="1800" b="1">
                <a:solidFill>
                  <a:srgbClr val="2A2A39"/>
                </a:solidFill>
                <a:latin typeface="黑体" panose="02010609060101010101" pitchFamily="49" charset="-122"/>
                <a:ea typeface="黑体" panose="02010609060101010101" pitchFamily="49" charset="-122"/>
              </a:rPr>
              <a:t>：</a:t>
            </a:r>
            <a:r>
              <a:rPr lang="en-US" altLang="zh-CN" sz="1800" b="1">
                <a:latin typeface="黑体" panose="02010609060101010101" pitchFamily="49" charset="-122"/>
                <a:ea typeface="黑体" panose="02010609060101010101" pitchFamily="49" charset="-122"/>
              </a:rPr>
              <a:t>in relational algebra </a:t>
            </a:r>
            <a:endParaRPr lang="en-US" altLang="zh-CN" sz="1800" b="1">
              <a:latin typeface="黑体" panose="02010609060101010101" pitchFamily="49" charset="-122"/>
              <a:ea typeface="黑体" panose="02010609060101010101" pitchFamily="49" charset="-122"/>
            </a:endParaRPr>
          </a:p>
          <a:p>
            <a:pPr>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a:t>
            </a:r>
            <a:endParaRPr lang="en-US" altLang="zh-CN" sz="1800" b="1">
              <a:latin typeface="黑体" panose="02010609060101010101" pitchFamily="49" charset="-122"/>
              <a:ea typeface="黑体" panose="02010609060101010101" pitchFamily="49" charset="-122"/>
            </a:endParaRPr>
          </a:p>
          <a:p>
            <a:pPr>
              <a:spcBef>
                <a:spcPct val="5000"/>
              </a:spcBef>
              <a:buNone/>
              <a:tabLst>
                <a:tab pos="1076325" algn="l"/>
                <a:tab pos="6457950" algn="ctr"/>
              </a:tabLst>
            </a:pPr>
            <a:r>
              <a:rPr lang="en-US" altLang="zh-CN" sz="1800" b="1">
                <a:latin typeface="黑体" panose="02010609060101010101" pitchFamily="49" charset="-122"/>
                <a:ea typeface="黑体" panose="02010609060101010101" pitchFamily="49" charset="-122"/>
              </a:rPr>
              <a:t>	</a:t>
            </a:r>
            <a:endParaRPr lang="en-US" altLang="zh-CN" sz="1800" b="1">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i="1">
                <a:latin typeface="黑体" panose="02010609060101010101" pitchFamily="49" charset="-122"/>
                <a:ea typeface="黑体" panose="02010609060101010101" pitchFamily="49" charset="-122"/>
              </a:rPr>
              <a:t>E</a:t>
            </a:r>
            <a:r>
              <a:rPr lang="en-US" altLang="zh-CN" sz="1600" b="1">
                <a:latin typeface="黑体" panose="02010609060101010101" pitchFamily="49" charset="-122"/>
                <a:ea typeface="黑体" panose="02010609060101010101" pitchFamily="49" charset="-122"/>
              </a:rPr>
              <a:t> is any relational-algebra expression</a:t>
            </a:r>
            <a:endParaRPr lang="en-US" altLang="zh-CN" sz="1600" b="1" i="1">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1</a:t>
            </a:r>
            <a:r>
              <a:rPr lang="en-US" altLang="zh-CN" sz="1600" b="1">
                <a:latin typeface="黑体" panose="02010609060101010101" pitchFamily="49" charset="-122"/>
                <a:ea typeface="黑体" panose="02010609060101010101" pitchFamily="49" charset="-122"/>
              </a:rPr>
              <a:t>, </a:t>
            </a: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2</a:t>
            </a:r>
            <a:r>
              <a:rPr lang="en-US" altLang="zh-CN" sz="1600" b="1">
                <a:latin typeface="黑体" panose="02010609060101010101" pitchFamily="49" charset="-122"/>
                <a:ea typeface="黑体" panose="02010609060101010101" pitchFamily="49" charset="-122"/>
              </a:rPr>
              <a:t> </a:t>
            </a:r>
            <a:r>
              <a:rPr lang="en-US" altLang="zh-CN" sz="1600" b="1">
                <a:latin typeface="Helvetica" panose="020B0604020202020204" pitchFamily="34" charset="0"/>
                <a:ea typeface="黑体" panose="02010609060101010101" pitchFamily="49" charset="-122"/>
              </a:rPr>
              <a:t>…</a:t>
            </a:r>
            <a:r>
              <a:rPr lang="en-US" altLang="zh-CN" sz="1600" b="1">
                <a:latin typeface="黑体" panose="02010609060101010101" pitchFamily="49" charset="-122"/>
                <a:ea typeface="黑体" panose="02010609060101010101" pitchFamily="49" charset="-122"/>
              </a:rPr>
              <a:t>, </a:t>
            </a:r>
            <a:r>
              <a:rPr lang="en-US" altLang="zh-CN" sz="1600" b="1" i="1">
                <a:latin typeface="黑体" panose="02010609060101010101" pitchFamily="49" charset="-122"/>
                <a:ea typeface="黑体" panose="02010609060101010101" pitchFamily="49" charset="-122"/>
              </a:rPr>
              <a:t>G</a:t>
            </a:r>
            <a:r>
              <a:rPr lang="en-US" altLang="zh-CN" sz="1600" b="1" i="1" baseline="-25000">
                <a:latin typeface="黑体" panose="02010609060101010101" pitchFamily="49" charset="-122"/>
                <a:ea typeface="黑体" panose="02010609060101010101" pitchFamily="49" charset="-122"/>
              </a:rPr>
              <a:t>n</a:t>
            </a:r>
            <a:r>
              <a:rPr lang="en-US" altLang="zh-CN" sz="1600" b="1">
                <a:latin typeface="黑体" panose="02010609060101010101" pitchFamily="49" charset="-122"/>
                <a:ea typeface="黑体" panose="02010609060101010101" pitchFamily="49" charset="-122"/>
              </a:rPr>
              <a:t> is a list of attributes on which </a:t>
            </a:r>
            <a:r>
              <a:rPr lang="en-US" altLang="zh-CN" sz="1600" b="1">
                <a:solidFill>
                  <a:srgbClr val="0000FF"/>
                </a:solidFill>
                <a:latin typeface="黑体" panose="02010609060101010101" pitchFamily="49" charset="-122"/>
                <a:ea typeface="黑体" panose="02010609060101010101" pitchFamily="49" charset="-122"/>
              </a:rPr>
              <a:t>to group</a:t>
            </a:r>
            <a:r>
              <a:rPr lang="en-US" altLang="zh-CN" sz="1600" b="1">
                <a:latin typeface="黑体" panose="02010609060101010101" pitchFamily="49" charset="-122"/>
                <a:ea typeface="黑体" panose="02010609060101010101" pitchFamily="49" charset="-122"/>
              </a:rPr>
              <a:t> (can be empty)</a:t>
            </a:r>
            <a:endParaRPr lang="en-US" altLang="zh-CN" sz="1600" b="1">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a:latin typeface="黑体" panose="02010609060101010101" pitchFamily="49" charset="-122"/>
                <a:ea typeface="黑体" panose="02010609060101010101" pitchFamily="49" charset="-122"/>
              </a:rPr>
              <a:t>Each </a:t>
            </a:r>
            <a:r>
              <a:rPr lang="en-US" altLang="zh-CN" sz="1600" b="1" i="1">
                <a:latin typeface="黑体" panose="02010609060101010101" pitchFamily="49" charset="-122"/>
                <a:ea typeface="黑体" panose="02010609060101010101" pitchFamily="49" charset="-122"/>
              </a:rPr>
              <a:t>F</a:t>
            </a:r>
            <a:r>
              <a:rPr lang="en-US" altLang="zh-CN" sz="1800" b="1" i="1" baseline="-25000">
                <a:latin typeface="黑体" panose="02010609060101010101" pitchFamily="49" charset="-122"/>
                <a:ea typeface="黑体" panose="02010609060101010101" pitchFamily="49" charset="-122"/>
              </a:rPr>
              <a:t>i</a:t>
            </a:r>
            <a:r>
              <a:rPr lang="en-US" altLang="zh-CN" sz="1600" b="1" i="1">
                <a:latin typeface="黑体" panose="02010609060101010101" pitchFamily="49" charset="-122"/>
                <a:ea typeface="黑体" panose="02010609060101010101" pitchFamily="49" charset="-122"/>
              </a:rPr>
              <a:t> </a:t>
            </a:r>
            <a:r>
              <a:rPr lang="en-US" altLang="zh-CN" sz="1600" b="1">
                <a:latin typeface="黑体" panose="02010609060101010101" pitchFamily="49" charset="-122"/>
                <a:ea typeface="黑体" panose="02010609060101010101" pitchFamily="49" charset="-122"/>
              </a:rPr>
              <a:t>is an </a:t>
            </a:r>
            <a:r>
              <a:rPr lang="en-US" altLang="zh-CN" sz="1600" b="1">
                <a:solidFill>
                  <a:srgbClr val="0000FF"/>
                </a:solidFill>
                <a:latin typeface="黑体" panose="02010609060101010101" pitchFamily="49" charset="-122"/>
                <a:ea typeface="黑体" panose="02010609060101010101" pitchFamily="49" charset="-122"/>
              </a:rPr>
              <a:t>aggregate function</a:t>
            </a:r>
            <a:endParaRPr lang="en-US" altLang="zh-CN" sz="1600" b="1" i="1">
              <a:solidFill>
                <a:srgbClr val="0000FF"/>
              </a:solidFill>
              <a:latin typeface="黑体" panose="02010609060101010101" pitchFamily="49" charset="-122"/>
              <a:ea typeface="黑体" panose="02010609060101010101" pitchFamily="49" charset="-122"/>
            </a:endParaRPr>
          </a:p>
          <a:p>
            <a:pPr marL="742950" lvl="1" indent="-285750">
              <a:spcBef>
                <a:spcPct val="5000"/>
              </a:spcBef>
              <a:tabLst>
                <a:tab pos="1076325" algn="l"/>
                <a:tab pos="6457950" algn="ctr"/>
              </a:tabLst>
            </a:pPr>
            <a:r>
              <a:rPr lang="en-US" altLang="zh-CN" sz="1600" b="1">
                <a:latin typeface="黑体" panose="02010609060101010101" pitchFamily="49" charset="-122"/>
                <a:ea typeface="黑体" panose="02010609060101010101" pitchFamily="49" charset="-122"/>
              </a:rPr>
              <a:t>Each </a:t>
            </a:r>
            <a:r>
              <a:rPr lang="en-US" altLang="zh-CN" sz="1600" b="1" i="1">
                <a:latin typeface="黑体" panose="02010609060101010101" pitchFamily="49" charset="-122"/>
                <a:ea typeface="黑体" panose="02010609060101010101" pitchFamily="49" charset="-122"/>
              </a:rPr>
              <a:t>A</a:t>
            </a:r>
            <a:r>
              <a:rPr lang="en-US" altLang="zh-CN" sz="1800" b="1" i="1" baseline="-25000">
                <a:latin typeface="黑体" panose="02010609060101010101" pitchFamily="49" charset="-122"/>
                <a:ea typeface="黑体" panose="02010609060101010101" pitchFamily="49" charset="-122"/>
              </a:rPr>
              <a:t>i</a:t>
            </a:r>
            <a:r>
              <a:rPr lang="en-US" altLang="zh-CN" sz="1600" b="1" i="1">
                <a:latin typeface="黑体" panose="02010609060101010101" pitchFamily="49" charset="-122"/>
                <a:ea typeface="黑体" panose="02010609060101010101" pitchFamily="49" charset="-122"/>
              </a:rPr>
              <a:t> </a:t>
            </a:r>
            <a:r>
              <a:rPr lang="en-US" altLang="zh-CN" sz="1600" b="1">
                <a:latin typeface="黑体" panose="02010609060101010101" pitchFamily="49" charset="-122"/>
                <a:ea typeface="黑体" panose="02010609060101010101" pitchFamily="49" charset="-122"/>
              </a:rPr>
              <a:t>is an </a:t>
            </a:r>
            <a:r>
              <a:rPr lang="en-US" altLang="zh-CN" sz="1600" b="1">
                <a:solidFill>
                  <a:srgbClr val="0000FF"/>
                </a:solidFill>
                <a:latin typeface="黑体" panose="02010609060101010101" pitchFamily="49" charset="-122"/>
                <a:ea typeface="黑体" panose="02010609060101010101" pitchFamily="49" charset="-122"/>
              </a:rPr>
              <a:t>attribute name</a:t>
            </a:r>
            <a:endParaRPr lang="en-US" altLang="zh-CN" sz="1600" b="1">
              <a:solidFill>
                <a:srgbClr val="0000FF"/>
              </a:solidFill>
              <a:latin typeface="黑体" panose="02010609060101010101" pitchFamily="49" charset="-122"/>
              <a:ea typeface="黑体" panose="02010609060101010101" pitchFamily="49" charset="-122"/>
            </a:endParaRPr>
          </a:p>
        </p:txBody>
      </p:sp>
      <p:graphicFrame>
        <p:nvGraphicFramePr>
          <p:cNvPr id="28676" name="Object 4"/>
          <p:cNvGraphicFramePr>
            <a:graphicFrameLocks noChangeAspect="1"/>
          </p:cNvGraphicFramePr>
          <p:nvPr/>
        </p:nvGraphicFramePr>
        <p:xfrm>
          <a:off x="3503614" y="4313238"/>
          <a:ext cx="3349625" cy="468312"/>
        </p:xfrm>
        <a:graphic>
          <a:graphicData uri="http://schemas.openxmlformats.org/presentationml/2006/ole">
            <mc:AlternateContent xmlns:mc="http://schemas.openxmlformats.org/markup-compatibility/2006">
              <mc:Choice xmlns:v="urn:schemas-microsoft-com:vml" Requires="v">
                <p:oleObj spid="_x0000_s1029" name="" r:id="rId1" imgW="2642870" imgH="356870" progId="Equation.3">
                  <p:embed/>
                </p:oleObj>
              </mc:Choice>
              <mc:Fallback>
                <p:oleObj name="" r:id="rId1" imgW="2642870" imgH="35687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4" y="4313238"/>
                        <a:ext cx="33496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77" name="Rectangle 9"/>
          <p:cNvSpPr>
            <a:spLocks noChangeArrowheads="1"/>
          </p:cNvSpPr>
          <p:nvPr/>
        </p:nvSpPr>
        <p:spPr bwMode="auto">
          <a:xfrm>
            <a:off x="6515101" y="101601"/>
            <a:ext cx="3833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.4 </a:t>
            </a:r>
            <a:r>
              <a:rPr lang="zh-CN" altLang="en-US" sz="2400">
                <a:solidFill>
                  <a:srgbClr val="800000"/>
                </a:solidFill>
                <a:ea typeface="黑体" panose="02010609060101010101" pitchFamily="49" charset="-122"/>
              </a:rPr>
              <a:t>扩展的关系代数运算</a:t>
            </a:r>
            <a:endParaRPr lang="en-US" altLang="zh-CN" sz="2400">
              <a:solidFill>
                <a:srgbClr val="800000"/>
              </a:solidFill>
              <a:ea typeface="黑体" panose="02010609060101010101" pitchFamily="49" charset="-122"/>
            </a:endParaRPr>
          </a:p>
        </p:txBody>
      </p:sp>
      <p:sp>
        <p:nvSpPr>
          <p:cNvPr id="28678" name="Rectangle 12"/>
          <p:cNvSpPr>
            <a:spLocks noChangeArrowheads="1"/>
          </p:cNvSpPr>
          <p:nvPr/>
        </p:nvSpPr>
        <p:spPr bwMode="auto">
          <a:xfrm>
            <a:off x="5889046" y="3306764"/>
            <a:ext cx="415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t>，</a:t>
            </a:r>
            <a:endParaRPr lang="zh-CN" altLang="en-US"/>
          </a:p>
        </p:txBody>
      </p:sp>
      <p:cxnSp>
        <p:nvCxnSpPr>
          <p:cNvPr id="28679" name="直线连接符 2"/>
          <p:cNvCxnSpPr>
            <a:cxnSpLocks noChangeShapeType="1"/>
          </p:cNvCxnSpPr>
          <p:nvPr/>
        </p:nvCxnSpPr>
        <p:spPr bwMode="auto">
          <a:xfrm flipV="1">
            <a:off x="3541714" y="4811713"/>
            <a:ext cx="3286125" cy="44450"/>
          </a:xfrm>
          <a:prstGeom prst="line">
            <a:avLst/>
          </a:prstGeom>
          <a:noFill/>
          <a:ln w="28575">
            <a:solidFill>
              <a:srgbClr val="FF0000"/>
            </a:solidFill>
            <a:round/>
          </a:ln>
          <a:extLst>
            <a:ext uri="{909E8E84-426E-40DD-AFC4-6F175D3DCCD1}">
              <a14:hiddenFill xmlns:a14="http://schemas.microsoft.com/office/drawing/2010/main">
                <a:noFill/>
              </a14:hiddenFill>
            </a:ext>
          </a:ex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AD8B3B-464A-46A7-B4BC-C8CF3B96E848}" type="slidenum">
              <a:rPr lang="zh-CN" altLang="en-US" smtClean="0"/>
            </a:fld>
            <a:endParaRPr lang="zh-CN" altLang="en-US"/>
          </a:p>
        </p:txBody>
      </p:sp>
      <p:sp>
        <p:nvSpPr>
          <p:cNvPr id="29698" name="Rectangle 2"/>
          <p:cNvSpPr>
            <a:spLocks noGrp="1" noChangeArrowheads="1"/>
          </p:cNvSpPr>
          <p:nvPr>
            <p:ph type="title"/>
          </p:nvPr>
        </p:nvSpPr>
        <p:spPr>
          <a:xfrm>
            <a:off x="3630613" y="747714"/>
            <a:ext cx="5486400" cy="788987"/>
          </a:xfrm>
        </p:spPr>
        <p:txBody>
          <a:bodyPr/>
          <a:lstStyle/>
          <a:p>
            <a:r>
              <a:rPr lang="zh-CN" altLang="en-US" sz="2400" b="1">
                <a:latin typeface="Times New Roman" panose="02020603050405020304" pitchFamily="18" charset="0"/>
                <a:ea typeface="黑体" panose="02010609060101010101" pitchFamily="49" charset="-122"/>
              </a:rPr>
              <a:t>（二）聚集函数运算</a:t>
            </a:r>
            <a:br>
              <a:rPr lang="en-US" altLang="zh-CN" sz="2400" b="1">
                <a:latin typeface="Times New Roman" panose="02020603050405020304" pitchFamily="18" charset="0"/>
                <a:ea typeface="黑体" panose="02010609060101010101" pitchFamily="49" charset="-122"/>
              </a:rPr>
            </a:br>
            <a:r>
              <a:rPr lang="en-US" altLang="zh-CN" sz="2000" b="1">
                <a:latin typeface="Times New Roman" panose="02020603050405020304" pitchFamily="18" charset="0"/>
                <a:ea typeface="黑体" panose="02010609060101010101" pitchFamily="49" charset="-122"/>
              </a:rPr>
              <a:t>(Aggregate Operation Example)</a:t>
            </a:r>
            <a:endParaRPr lang="zh-CN" altLang="en-US" sz="2400" b="1">
              <a:latin typeface="Times New Roman" panose="02020603050405020304" pitchFamily="18" charset="0"/>
              <a:ea typeface="黑体" panose="02010609060101010101" pitchFamily="49" charset="-122"/>
            </a:endParaRPr>
          </a:p>
        </p:txBody>
      </p:sp>
      <p:sp>
        <p:nvSpPr>
          <p:cNvPr id="29699" name="Rectangle 3"/>
          <p:cNvSpPr>
            <a:spLocks noGrp="1" noChangeArrowheads="1"/>
          </p:cNvSpPr>
          <p:nvPr>
            <p:ph idx="1"/>
          </p:nvPr>
        </p:nvSpPr>
        <p:spPr>
          <a:xfrm>
            <a:off x="1838325" y="1989139"/>
            <a:ext cx="2478088" cy="503237"/>
          </a:xfrm>
        </p:spPr>
        <p:txBody>
          <a:bodyPr/>
          <a:lstStyle/>
          <a:p>
            <a:pPr marL="180975" indent="-180975"/>
            <a:r>
              <a:rPr lang="en-US" altLang="zh-CN" sz="1800" b="1">
                <a:latin typeface="黑体" panose="02010609060101010101" pitchFamily="49" charset="-122"/>
                <a:ea typeface="黑体" panose="02010609060101010101" pitchFamily="49" charset="-122"/>
              </a:rPr>
              <a:t> Relation </a:t>
            </a:r>
            <a:r>
              <a:rPr lang="en-US" altLang="zh-CN" sz="1800" b="1" i="1">
                <a:latin typeface="黑体" panose="02010609060101010101" pitchFamily="49" charset="-122"/>
                <a:ea typeface="黑体" panose="02010609060101010101" pitchFamily="49" charset="-122"/>
              </a:rPr>
              <a:t>r</a:t>
            </a:r>
            <a:r>
              <a:rPr lang="en-US" altLang="zh-CN" sz="1800" b="1">
                <a:latin typeface="黑体" panose="02010609060101010101" pitchFamily="49" charset="-122"/>
                <a:ea typeface="黑体" panose="02010609060101010101" pitchFamily="49" charset="-122"/>
              </a:rPr>
              <a:t>:</a:t>
            </a:r>
            <a:endParaRPr lang="en-US" altLang="zh-CN" sz="1800" b="1">
              <a:latin typeface="黑体" panose="02010609060101010101" pitchFamily="49" charset="-122"/>
              <a:ea typeface="黑体" panose="02010609060101010101" pitchFamily="49" charset="-122"/>
            </a:endParaRPr>
          </a:p>
        </p:txBody>
      </p:sp>
      <p:grpSp>
        <p:nvGrpSpPr>
          <p:cNvPr id="29700" name="Group 15"/>
          <p:cNvGrpSpPr/>
          <p:nvPr/>
        </p:nvGrpSpPr>
        <p:grpSpPr bwMode="auto">
          <a:xfrm>
            <a:off x="3683000" y="1773238"/>
            <a:ext cx="1087438" cy="1008062"/>
            <a:chOff x="2448" y="1849"/>
            <a:chExt cx="864" cy="1344"/>
          </a:xfrm>
        </p:grpSpPr>
        <p:sp>
          <p:nvSpPr>
            <p:cNvPr id="29701" name="Rectangle 4"/>
            <p:cNvSpPr>
              <a:spLocks noChangeArrowheads="1"/>
            </p:cNvSpPr>
            <p:nvPr/>
          </p:nvSpPr>
          <p:spPr bwMode="auto">
            <a:xfrm>
              <a:off x="2448" y="1849"/>
              <a:ext cx="288" cy="33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200" i="1">
                  <a:latin typeface="Helvetica" panose="020B0604020202020204" pitchFamily="34" charset="0"/>
                </a:rPr>
                <a:t>A</a:t>
              </a:r>
              <a:endParaRPr lang="en-US" altLang="zh-CN" sz="1200" i="1">
                <a:latin typeface="Helvetica" panose="020B0604020202020204" pitchFamily="34" charset="0"/>
              </a:endParaRPr>
            </a:p>
          </p:txBody>
        </p:sp>
        <p:sp>
          <p:nvSpPr>
            <p:cNvPr id="29702" name="Rectangle 5"/>
            <p:cNvSpPr>
              <a:spLocks noChangeArrowheads="1"/>
            </p:cNvSpPr>
            <p:nvPr/>
          </p:nvSpPr>
          <p:spPr bwMode="auto">
            <a:xfrm>
              <a:off x="2736" y="1849"/>
              <a:ext cx="289" cy="33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200" i="1">
                  <a:latin typeface="Helvetica" panose="020B0604020202020204" pitchFamily="34" charset="0"/>
                </a:rPr>
                <a:t>B</a:t>
              </a:r>
              <a:endParaRPr lang="en-US" altLang="zh-CN" sz="1200" i="1">
                <a:latin typeface="Helvetica" panose="020B0604020202020204" pitchFamily="34" charset="0"/>
              </a:endParaRPr>
            </a:p>
          </p:txBody>
        </p:sp>
        <p:sp>
          <p:nvSpPr>
            <p:cNvPr id="29703" name="Rectangle 6"/>
            <p:cNvSpPr>
              <a:spLocks noChangeArrowheads="1"/>
            </p:cNvSpPr>
            <p:nvPr/>
          </p:nvSpPr>
          <p:spPr bwMode="auto">
            <a:xfrm>
              <a:off x="2448" y="2232"/>
              <a:ext cx="288" cy="961"/>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p:txBody>
        </p:sp>
        <p:sp>
          <p:nvSpPr>
            <p:cNvPr id="29704" name="Rectangle 7"/>
            <p:cNvSpPr>
              <a:spLocks noChangeArrowheads="1"/>
            </p:cNvSpPr>
            <p:nvPr/>
          </p:nvSpPr>
          <p:spPr bwMode="auto">
            <a:xfrm>
              <a:off x="2736" y="2232"/>
              <a:ext cx="289" cy="961"/>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a:p>
              <a:pPr algn="ctr" eaLnBrk="0" hangingPunct="0">
                <a:lnSpc>
                  <a:spcPct val="80000"/>
                </a:lnSpc>
              </a:pPr>
              <a:r>
                <a:rPr lang="zh-CN" altLang="en-US" sz="1200" i="1">
                  <a:latin typeface="Helvetica" panose="020B0604020202020204" pitchFamily="34" charset="0"/>
                  <a:sym typeface="Symbol" panose="05050102010706020507" pitchFamily="18" charset="2"/>
                </a:rPr>
                <a:t></a:t>
              </a:r>
              <a:endParaRPr lang="zh-CN" altLang="en-US" sz="1200" i="1">
                <a:latin typeface="Helvetica" panose="020B0604020202020204" pitchFamily="34" charset="0"/>
                <a:sym typeface="Symbol" panose="05050102010706020507" pitchFamily="18" charset="2"/>
              </a:endParaRPr>
            </a:p>
          </p:txBody>
        </p:sp>
        <p:sp>
          <p:nvSpPr>
            <p:cNvPr id="29705" name="Rectangle 8"/>
            <p:cNvSpPr>
              <a:spLocks noChangeArrowheads="1"/>
            </p:cNvSpPr>
            <p:nvPr/>
          </p:nvSpPr>
          <p:spPr bwMode="auto">
            <a:xfrm>
              <a:off x="3024" y="1849"/>
              <a:ext cx="288" cy="337"/>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200" i="1">
                  <a:latin typeface="Helvetica" panose="020B0604020202020204" pitchFamily="34" charset="0"/>
                </a:rPr>
                <a:t>C</a:t>
              </a:r>
              <a:endParaRPr lang="en-US" altLang="zh-CN" sz="1200" i="1">
                <a:latin typeface="Helvetica" panose="020B0604020202020204" pitchFamily="34" charset="0"/>
              </a:endParaRPr>
            </a:p>
          </p:txBody>
        </p:sp>
        <p:sp>
          <p:nvSpPr>
            <p:cNvPr id="29706" name="Rectangle 9"/>
            <p:cNvSpPr>
              <a:spLocks noChangeArrowheads="1"/>
            </p:cNvSpPr>
            <p:nvPr/>
          </p:nvSpPr>
          <p:spPr bwMode="auto">
            <a:xfrm>
              <a:off x="3024" y="2232"/>
              <a:ext cx="288" cy="961"/>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200">
                  <a:latin typeface="Helvetica" panose="020B0604020202020204" pitchFamily="34" charset="0"/>
                  <a:sym typeface="Symbol" panose="05050102010706020507" pitchFamily="18" charset="2"/>
                </a:rPr>
                <a:t>7</a:t>
              </a:r>
              <a:endParaRPr lang="en-US" altLang="zh-CN" sz="1200">
                <a:latin typeface="Helvetica" panose="020B0604020202020204" pitchFamily="34" charset="0"/>
                <a:sym typeface="Symbol" panose="05050102010706020507" pitchFamily="18" charset="2"/>
              </a:endParaRPr>
            </a:p>
            <a:p>
              <a:pPr algn="ctr" eaLnBrk="0" hangingPunct="0">
                <a:lnSpc>
                  <a:spcPct val="80000"/>
                </a:lnSpc>
              </a:pPr>
              <a:r>
                <a:rPr lang="en-US" altLang="zh-CN" sz="1200">
                  <a:latin typeface="Helvetica" panose="020B0604020202020204" pitchFamily="34" charset="0"/>
                  <a:sym typeface="Symbol" panose="05050102010706020507" pitchFamily="18" charset="2"/>
                </a:rPr>
                <a:t>7</a:t>
              </a:r>
              <a:endParaRPr lang="en-US" altLang="zh-CN" sz="1200">
                <a:latin typeface="Helvetica" panose="020B0604020202020204" pitchFamily="34" charset="0"/>
                <a:sym typeface="Symbol" panose="05050102010706020507" pitchFamily="18" charset="2"/>
              </a:endParaRPr>
            </a:p>
            <a:p>
              <a:pPr algn="ctr" eaLnBrk="0" hangingPunct="0">
                <a:lnSpc>
                  <a:spcPct val="80000"/>
                </a:lnSpc>
              </a:pPr>
              <a:r>
                <a:rPr lang="en-US" altLang="zh-CN" sz="1200">
                  <a:latin typeface="Helvetica" panose="020B0604020202020204" pitchFamily="34" charset="0"/>
                  <a:sym typeface="Symbol" panose="05050102010706020507" pitchFamily="18" charset="2"/>
                </a:rPr>
                <a:t>3</a:t>
              </a:r>
              <a:endParaRPr lang="en-US" altLang="zh-CN" sz="1200">
                <a:latin typeface="Helvetica" panose="020B0604020202020204" pitchFamily="34" charset="0"/>
                <a:sym typeface="Symbol" panose="05050102010706020507" pitchFamily="18" charset="2"/>
              </a:endParaRPr>
            </a:p>
            <a:p>
              <a:pPr algn="ctr" eaLnBrk="0" hangingPunct="0">
                <a:lnSpc>
                  <a:spcPct val="80000"/>
                </a:lnSpc>
              </a:pPr>
              <a:r>
                <a:rPr lang="en-US" altLang="zh-CN" sz="1200">
                  <a:latin typeface="Helvetica" panose="020B0604020202020204" pitchFamily="34" charset="0"/>
                  <a:sym typeface="Symbol" panose="05050102010706020507" pitchFamily="18" charset="2"/>
                </a:rPr>
                <a:t>10</a:t>
              </a:r>
              <a:endParaRPr lang="en-US" altLang="zh-CN" sz="1200">
                <a:latin typeface="Helvetica" panose="020B0604020202020204" pitchFamily="34" charset="0"/>
                <a:sym typeface="Symbol" panose="05050102010706020507" pitchFamily="18" charset="2"/>
              </a:endParaRPr>
            </a:p>
          </p:txBody>
        </p:sp>
      </p:grpSp>
      <p:grpSp>
        <p:nvGrpSpPr>
          <p:cNvPr id="29707" name="Group 43"/>
          <p:cNvGrpSpPr/>
          <p:nvPr/>
        </p:nvGrpSpPr>
        <p:grpSpPr bwMode="auto">
          <a:xfrm>
            <a:off x="6091238" y="1916114"/>
            <a:ext cx="2552700" cy="541337"/>
            <a:chOff x="2655" y="1343"/>
            <a:chExt cx="1608" cy="341"/>
          </a:xfrm>
        </p:grpSpPr>
        <p:sp>
          <p:nvSpPr>
            <p:cNvPr id="29708" name="Rectangle 10"/>
            <p:cNvSpPr>
              <a:spLocks noChangeArrowheads="1"/>
            </p:cNvSpPr>
            <p:nvPr/>
          </p:nvSpPr>
          <p:spPr bwMode="auto">
            <a:xfrm>
              <a:off x="2655" y="1343"/>
              <a:ext cx="126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35000"/>
                </a:spcBef>
                <a:buClr>
                  <a:schemeClr val="tx2"/>
                </a:buClr>
                <a:buSzPct val="90000"/>
              </a:pPr>
              <a:r>
                <a:rPr lang="en-US" altLang="zh-CN" i="1">
                  <a:ea typeface="黑体" panose="02010609060101010101" pitchFamily="49" charset="-122"/>
                  <a:sym typeface="Symbol" panose="05050102010706020507" pitchFamily="18" charset="2"/>
                </a:rPr>
                <a:t>g</a:t>
              </a:r>
              <a:r>
                <a:rPr lang="en-US" altLang="zh-CN">
                  <a:ea typeface="黑体" panose="02010609060101010101" pitchFamily="49" charset="-122"/>
                </a:rPr>
                <a:t> </a:t>
              </a:r>
              <a:r>
                <a:rPr lang="en-US" altLang="zh-CN" sz="2000" baseline="-25000">
                  <a:ea typeface="黑体" panose="02010609060101010101" pitchFamily="49" charset="-122"/>
                </a:rPr>
                <a:t>sum(c</a:t>
              </a:r>
              <a:r>
                <a:rPr lang="en-US" altLang="zh-CN" baseline="-25000">
                  <a:ea typeface="黑体" panose="02010609060101010101" pitchFamily="49" charset="-122"/>
                </a:rPr>
                <a:t>) </a:t>
              </a:r>
              <a:r>
                <a:rPr lang="en-US" altLang="zh-CN">
                  <a:ea typeface="黑体" panose="02010609060101010101" pitchFamily="49" charset="-122"/>
                </a:rPr>
                <a:t>(r)</a:t>
              </a:r>
              <a:r>
                <a:rPr lang="zh-CN" altLang="en-US">
                  <a:ea typeface="黑体" panose="02010609060101010101" pitchFamily="49" charset="-122"/>
                </a:rPr>
                <a:t>：</a:t>
              </a:r>
              <a:endParaRPr lang="zh-CN" altLang="en-US">
                <a:ea typeface="黑体" panose="02010609060101010101" pitchFamily="49" charset="-122"/>
              </a:endParaRPr>
            </a:p>
          </p:txBody>
        </p:sp>
        <p:grpSp>
          <p:nvGrpSpPr>
            <p:cNvPr id="29709" name="Group 16"/>
            <p:cNvGrpSpPr/>
            <p:nvPr/>
          </p:nvGrpSpPr>
          <p:grpSpPr bwMode="auto">
            <a:xfrm>
              <a:off x="3811" y="1355"/>
              <a:ext cx="452" cy="329"/>
              <a:chOff x="2496" y="3328"/>
              <a:chExt cx="576" cy="624"/>
            </a:xfrm>
          </p:grpSpPr>
          <p:sp>
            <p:nvSpPr>
              <p:cNvPr id="29710" name="Rectangle 11"/>
              <p:cNvSpPr>
                <a:spLocks noChangeArrowheads="1"/>
              </p:cNvSpPr>
              <p:nvPr/>
            </p:nvSpPr>
            <p:spPr bwMode="auto">
              <a:xfrm>
                <a:off x="2496" y="3328"/>
                <a:ext cx="576" cy="288"/>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400">
                    <a:latin typeface="Helvetica" panose="020B0604020202020204" pitchFamily="34" charset="0"/>
                  </a:rPr>
                  <a:t>sum(</a:t>
                </a:r>
                <a:r>
                  <a:rPr lang="en-US" altLang="zh-CN" sz="1400" i="1">
                    <a:latin typeface="Helvetica" panose="020B0604020202020204" pitchFamily="34" charset="0"/>
                  </a:rPr>
                  <a:t>c </a:t>
                </a:r>
                <a:r>
                  <a:rPr lang="en-US" altLang="zh-CN" sz="1400">
                    <a:latin typeface="Helvetica" panose="020B0604020202020204" pitchFamily="34" charset="0"/>
                  </a:rPr>
                  <a:t>)</a:t>
                </a:r>
                <a:endParaRPr lang="en-US" altLang="zh-CN" sz="1400">
                  <a:latin typeface="Helvetica" panose="020B0604020202020204" pitchFamily="34" charset="0"/>
                </a:endParaRPr>
              </a:p>
            </p:txBody>
          </p:sp>
          <p:sp>
            <p:nvSpPr>
              <p:cNvPr id="29711" name="Rectangle 12"/>
              <p:cNvSpPr>
                <a:spLocks noChangeArrowheads="1"/>
              </p:cNvSpPr>
              <p:nvPr/>
            </p:nvSpPr>
            <p:spPr bwMode="auto">
              <a:xfrm>
                <a:off x="2496" y="3664"/>
                <a:ext cx="576" cy="288"/>
              </a:xfrm>
              <a:prstGeom prst="rect">
                <a:avLst/>
              </a:prstGeom>
              <a:solidFill>
                <a:schemeClr val="accent1"/>
              </a:solidFill>
              <a:ln w="9525">
                <a:solidFill>
                  <a:schemeClr val="tx1"/>
                </a:solidFill>
                <a:miter lim="800000"/>
              </a:ln>
            </p:spPr>
            <p:txBody>
              <a:bodyPr wrap="none" anchor="ctr"/>
              <a:lstStyle/>
              <a:p>
                <a:pPr algn="ctr" eaLnBrk="0" hangingPunct="0">
                  <a:lnSpc>
                    <a:spcPct val="80000"/>
                  </a:lnSpc>
                </a:pPr>
                <a:r>
                  <a:rPr lang="en-US" altLang="zh-CN" sz="1400">
                    <a:latin typeface="Helvetica" panose="020B0604020202020204" pitchFamily="34" charset="0"/>
                  </a:rPr>
                  <a:t>27</a:t>
                </a:r>
                <a:endParaRPr lang="en-US" altLang="zh-CN" sz="1400">
                  <a:latin typeface="Helvetica" panose="020B0604020202020204" pitchFamily="34" charset="0"/>
                </a:endParaRPr>
              </a:p>
            </p:txBody>
          </p:sp>
        </p:grpSp>
      </p:grpSp>
      <p:sp>
        <p:nvSpPr>
          <p:cNvPr id="29712" name="AutoShape 13"/>
          <p:cNvSpPr>
            <a:spLocks noChangeArrowheads="1"/>
          </p:cNvSpPr>
          <p:nvPr/>
        </p:nvSpPr>
        <p:spPr bwMode="auto">
          <a:xfrm>
            <a:off x="1577976" y="792164"/>
            <a:ext cx="2754313" cy="1031875"/>
          </a:xfrm>
          <a:prstGeom prst="cloudCallout">
            <a:avLst>
              <a:gd name="adj1" fmla="val -46704"/>
              <a:gd name="adj2" fmla="val 66634"/>
            </a:avLst>
          </a:prstGeom>
          <a:solidFill>
            <a:schemeClr val="accent1"/>
          </a:solidFill>
          <a:ln w="9525">
            <a:solidFill>
              <a:schemeClr val="tx1"/>
            </a:solidFill>
            <a:round/>
          </a:ln>
        </p:spPr>
        <p:txBody>
          <a:bodyPr/>
          <a:lstStyle/>
          <a:p>
            <a:pPr algn="ctr" eaLnBrk="0" hangingPunct="0"/>
            <a:r>
              <a:rPr lang="zh-CN" altLang="en-US">
                <a:solidFill>
                  <a:srgbClr val="2A2A39"/>
                </a:solidFill>
              </a:rPr>
              <a:t>聚集函数的作用</a:t>
            </a:r>
            <a:r>
              <a:rPr lang="en-US" altLang="zh-CN">
                <a:solidFill>
                  <a:srgbClr val="2A2A39"/>
                </a:solidFill>
              </a:rPr>
              <a:t>(</a:t>
            </a:r>
            <a:r>
              <a:rPr lang="zh-CN" altLang="en-US">
                <a:solidFill>
                  <a:srgbClr val="2A2A39"/>
                </a:solidFill>
              </a:rPr>
              <a:t>如</a:t>
            </a:r>
            <a:r>
              <a:rPr lang="en-US" altLang="zh-CN" i="1">
                <a:solidFill>
                  <a:srgbClr val="2A2A39"/>
                </a:solidFill>
              </a:rPr>
              <a:t>sum</a:t>
            </a:r>
            <a:r>
              <a:rPr lang="zh-CN" altLang="en-US">
                <a:solidFill>
                  <a:srgbClr val="2A2A39"/>
                </a:solidFill>
              </a:rPr>
              <a:t>,</a:t>
            </a:r>
            <a:r>
              <a:rPr lang="en-US" altLang="zh-CN" i="1">
                <a:solidFill>
                  <a:srgbClr val="2A2A39"/>
                </a:solidFill>
              </a:rPr>
              <a:t>avg</a:t>
            </a:r>
            <a:r>
              <a:rPr lang="zh-CN" altLang="en-US" i="1">
                <a:solidFill>
                  <a:srgbClr val="2A2A39"/>
                </a:solidFill>
              </a:rPr>
              <a:t>为</a:t>
            </a:r>
            <a:r>
              <a:rPr lang="zh-CN" altLang="en-US">
                <a:solidFill>
                  <a:srgbClr val="2A2A39"/>
                </a:solidFill>
              </a:rPr>
              <a:t>例</a:t>
            </a:r>
            <a:r>
              <a:rPr lang="en-US" altLang="zh-CN">
                <a:solidFill>
                  <a:srgbClr val="2A2A39"/>
                </a:solidFill>
              </a:rPr>
              <a:t>)</a:t>
            </a:r>
            <a:r>
              <a:rPr lang="zh-CN" altLang="en-US">
                <a:solidFill>
                  <a:srgbClr val="2A2A39"/>
                </a:solidFill>
              </a:rPr>
              <a:t>？</a:t>
            </a:r>
            <a:endParaRPr lang="zh-CN" altLang="en-US">
              <a:solidFill>
                <a:srgbClr val="2A2A39"/>
              </a:solidFill>
            </a:endParaRPr>
          </a:p>
        </p:txBody>
      </p:sp>
      <p:sp>
        <p:nvSpPr>
          <p:cNvPr id="29713" name="Rectangle 33"/>
          <p:cNvSpPr>
            <a:spLocks noChangeArrowheads="1"/>
          </p:cNvSpPr>
          <p:nvPr/>
        </p:nvSpPr>
        <p:spPr bwMode="auto">
          <a:xfrm>
            <a:off x="1847850" y="5245100"/>
            <a:ext cx="78486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0975" indent="-180975">
              <a:defRPr sz="1600" b="1">
                <a:solidFill>
                  <a:srgbClr val="428E5B"/>
                </a:solidFill>
                <a:latin typeface="Tahoma" panose="020B0604030504040204" pitchFamily="2" charset="0"/>
                <a:ea typeface="宋体" panose="02010600030101010101" pitchFamily="2" charset="-122"/>
              </a:defRPr>
            </a:lvl1pPr>
            <a:lvl2pPr marL="878205" indent="-336550">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eaLnBrk="0" hangingPunct="0">
              <a:lnSpc>
                <a:spcPct val="85000"/>
              </a:lnSpc>
              <a:buFontTx/>
              <a:buChar char="•"/>
            </a:pPr>
            <a:r>
              <a:rPr lang="en-US" altLang="zh-CN" sz="1800">
                <a:solidFill>
                  <a:srgbClr val="2A2A39"/>
                </a:solidFill>
                <a:latin typeface="黑体" panose="02010609060101010101" pitchFamily="49" charset="-122"/>
                <a:ea typeface="黑体" panose="02010609060101010101" pitchFamily="49" charset="-122"/>
              </a:rPr>
              <a:t>Result of aggregation does not have a name</a:t>
            </a:r>
            <a:endParaRPr lang="en-US" altLang="zh-CN" sz="1800">
              <a:solidFill>
                <a:srgbClr val="2A2A39"/>
              </a:solidFill>
              <a:latin typeface="黑体" panose="02010609060101010101" pitchFamily="49" charset="-122"/>
              <a:ea typeface="黑体" panose="02010609060101010101" pitchFamily="49" charset="-122"/>
            </a:endParaRPr>
          </a:p>
          <a:p>
            <a:pPr lvl="1" eaLnBrk="0" hangingPunct="0">
              <a:lnSpc>
                <a:spcPct val="85000"/>
              </a:lnSpc>
              <a:buFontTx/>
              <a:buChar char="•"/>
            </a:pPr>
            <a:r>
              <a:rPr lang="en-US" altLang="zh-CN">
                <a:solidFill>
                  <a:srgbClr val="2A2A39"/>
                </a:solidFill>
                <a:latin typeface="黑体" panose="02010609060101010101" pitchFamily="49" charset="-122"/>
                <a:ea typeface="黑体" panose="02010609060101010101" pitchFamily="49" charset="-122"/>
              </a:rPr>
              <a:t>Can use rename operation to give it a name</a:t>
            </a:r>
            <a:endParaRPr lang="en-US" altLang="zh-CN">
              <a:solidFill>
                <a:srgbClr val="2A2A39"/>
              </a:solidFill>
              <a:latin typeface="黑体" panose="02010609060101010101" pitchFamily="49" charset="-122"/>
              <a:ea typeface="黑体" panose="02010609060101010101" pitchFamily="49" charset="-122"/>
            </a:endParaRPr>
          </a:p>
          <a:p>
            <a:pPr lvl="1" eaLnBrk="0" hangingPunct="0">
              <a:lnSpc>
                <a:spcPct val="85000"/>
              </a:lnSpc>
              <a:buFontTx/>
              <a:buChar char="•"/>
            </a:pPr>
            <a:r>
              <a:rPr lang="en-US" altLang="zh-CN">
                <a:solidFill>
                  <a:srgbClr val="2A2A39"/>
                </a:solidFill>
                <a:latin typeface="黑体" panose="02010609060101010101" pitchFamily="49" charset="-122"/>
                <a:ea typeface="黑体" panose="02010609060101010101" pitchFamily="49" charset="-122"/>
              </a:rPr>
              <a:t>For convenience, we permit renaming as part of aggregate operation</a:t>
            </a:r>
            <a:endParaRPr lang="zh-CN" altLang="en-US">
              <a:solidFill>
                <a:srgbClr val="2A2A39"/>
              </a:solidFill>
              <a:latin typeface="黑体" panose="02010609060101010101" pitchFamily="49" charset="-122"/>
              <a:ea typeface="黑体" panose="02010609060101010101" pitchFamily="49" charset="-122"/>
            </a:endParaRPr>
          </a:p>
        </p:txBody>
      </p:sp>
      <p:sp>
        <p:nvSpPr>
          <p:cNvPr id="29714" name="Rectangle 36"/>
          <p:cNvSpPr>
            <a:spLocks noChangeArrowheads="1"/>
          </p:cNvSpPr>
          <p:nvPr/>
        </p:nvSpPr>
        <p:spPr bwMode="auto">
          <a:xfrm>
            <a:off x="6081714" y="115888"/>
            <a:ext cx="419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r>
              <a:rPr lang="zh-CN" altLang="zh-CN" sz="2400">
                <a:solidFill>
                  <a:srgbClr val="800000"/>
                </a:solidFill>
                <a:latin typeface="黑体" panose="02010609060101010101" pitchFamily="49" charset="-122"/>
                <a:ea typeface="黑体" panose="02010609060101010101" pitchFamily="49" charset="-122"/>
              </a:rPr>
              <a:t>1</a:t>
            </a:r>
            <a:r>
              <a:rPr lang="en-US" altLang="zh-CN" sz="2400">
                <a:solidFill>
                  <a:srgbClr val="800000"/>
                </a:solidFill>
                <a:latin typeface="黑体" panose="02010609060101010101" pitchFamily="49" charset="-122"/>
                <a:ea typeface="黑体" panose="02010609060101010101" pitchFamily="49" charset="-122"/>
              </a:rPr>
              <a:t>.4 </a:t>
            </a:r>
            <a:r>
              <a:rPr lang="zh-CN" altLang="en-US" sz="2400">
                <a:solidFill>
                  <a:srgbClr val="800000"/>
                </a:solidFill>
                <a:ea typeface="黑体" panose="02010609060101010101" pitchFamily="49" charset="-122"/>
              </a:rPr>
              <a:t>扩展的关系代数运算</a:t>
            </a:r>
            <a:endParaRPr lang="en-US" altLang="zh-CN" sz="2400">
              <a:solidFill>
                <a:srgbClr val="800000"/>
              </a:solidFill>
              <a:ea typeface="黑体" panose="02010609060101010101" pitchFamily="49" charset="-122"/>
            </a:endParaRPr>
          </a:p>
        </p:txBody>
      </p:sp>
      <p:sp>
        <p:nvSpPr>
          <p:cNvPr id="96300" name="Rectangle 44"/>
          <p:cNvSpPr>
            <a:spLocks noChangeArrowheads="1"/>
          </p:cNvSpPr>
          <p:nvPr/>
        </p:nvSpPr>
        <p:spPr bwMode="auto">
          <a:xfrm>
            <a:off x="5196251" y="1989139"/>
            <a:ext cx="877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solidFill>
                  <a:srgbClr val="2A2A39"/>
                </a:solidFill>
              </a:rPr>
              <a:t>求和！</a:t>
            </a:r>
            <a:endParaRPr lang="zh-CN" altLang="en-US">
              <a:solidFill>
                <a:srgbClr val="2A2A39"/>
              </a:solidFill>
            </a:endParaRPr>
          </a:p>
        </p:txBody>
      </p:sp>
      <p:sp>
        <p:nvSpPr>
          <p:cNvPr id="29716" name="Line 52"/>
          <p:cNvSpPr>
            <a:spLocks noChangeShapeType="1"/>
          </p:cNvSpPr>
          <p:nvPr/>
        </p:nvSpPr>
        <p:spPr bwMode="auto">
          <a:xfrm>
            <a:off x="5097464" y="2276475"/>
            <a:ext cx="1044575" cy="0"/>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7" name="Rectangle 51"/>
          <p:cNvSpPr>
            <a:spLocks noChangeArrowheads="1"/>
          </p:cNvSpPr>
          <p:nvPr/>
        </p:nvSpPr>
        <p:spPr bwMode="auto">
          <a:xfrm>
            <a:off x="1819276" y="2736851"/>
            <a:ext cx="59039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sz="1600" b="1">
                <a:solidFill>
                  <a:srgbClr val="428E5B"/>
                </a:solidFill>
                <a:latin typeface="Tahoma" panose="020B0604030504040204" pitchFamily="2" charset="0"/>
                <a:ea typeface="宋体" panose="02010600030101010101" pitchFamily="2" charset="-122"/>
              </a:defRPr>
            </a:lvl1pPr>
            <a:lvl2pPr>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eaLnBrk="0" hangingPunct="0">
              <a:buFont typeface="Arial" panose="020B0604020202020204" pitchFamily="34" charset="0"/>
              <a:buChar char="•"/>
            </a:pPr>
            <a:r>
              <a:rPr lang="zh-CN" altLang="en-US" sz="1800" b="0">
                <a:solidFill>
                  <a:srgbClr val="2A2A39"/>
                </a:solidFill>
                <a:ea typeface="黑体" panose="02010609060101010101" pitchFamily="49" charset="-122"/>
              </a:rPr>
              <a:t>找出每个部门的平均工资</a:t>
            </a:r>
            <a:endParaRPr lang="zh-CN" altLang="en-US" sz="1800" b="0">
              <a:solidFill>
                <a:srgbClr val="2A2A39"/>
              </a:solidFill>
              <a:ea typeface="黑体" panose="02010609060101010101" pitchFamily="49" charset="-122"/>
            </a:endParaRPr>
          </a:p>
          <a:p>
            <a:pPr eaLnBrk="0" hangingPunct="0"/>
            <a:r>
              <a:rPr lang="zh-CN" altLang="en-US" sz="2000" i="1">
                <a:solidFill>
                  <a:srgbClr val="008000"/>
                </a:solidFill>
              </a:rPr>
              <a:t>              </a:t>
            </a:r>
            <a:r>
              <a:rPr lang="en-US" altLang="zh-CN" sz="2000" i="1" baseline="-25000">
                <a:solidFill>
                  <a:srgbClr val="008000"/>
                </a:solidFill>
              </a:rPr>
              <a:t>dept_name</a:t>
            </a:r>
            <a:r>
              <a:rPr lang="en-US" altLang="zh-CN">
                <a:solidFill>
                  <a:srgbClr val="008000"/>
                </a:solidFill>
              </a:rPr>
              <a:t> </a:t>
            </a:r>
            <a:r>
              <a:rPr lang="en-US" altLang="zh-CN" sz="1800" b="0" i="1">
                <a:solidFill>
                  <a:srgbClr val="008000"/>
                </a:solidFill>
                <a:sym typeface="Symbol" panose="05050102010706020507" pitchFamily="18" charset="2"/>
              </a:rPr>
              <a:t>g</a:t>
            </a:r>
            <a:r>
              <a:rPr lang="en-US" altLang="zh-CN" sz="2000" baseline="-25000">
                <a:solidFill>
                  <a:srgbClr val="008000"/>
                </a:solidFill>
                <a:sym typeface="Symbol" panose="05050102010706020507" pitchFamily="18" charset="2"/>
              </a:rPr>
              <a:t>avg(</a:t>
            </a:r>
            <a:r>
              <a:rPr lang="en-US" altLang="zh-CN" sz="2000" i="1" baseline="-25000">
                <a:solidFill>
                  <a:srgbClr val="008000"/>
                </a:solidFill>
                <a:sym typeface="Symbol" panose="05050102010706020507" pitchFamily="18" charset="2"/>
              </a:rPr>
              <a:t>salary</a:t>
            </a:r>
            <a:r>
              <a:rPr lang="en-US" altLang="zh-CN" sz="2000" baseline="-25000">
                <a:solidFill>
                  <a:srgbClr val="008000"/>
                </a:solidFill>
                <a:sym typeface="Symbol" panose="05050102010706020507" pitchFamily="18" charset="2"/>
              </a:rPr>
              <a:t>)</a:t>
            </a:r>
            <a:r>
              <a:rPr lang="en-US" altLang="zh-CN">
                <a:solidFill>
                  <a:srgbClr val="008000"/>
                </a:solidFill>
                <a:sym typeface="Symbol" panose="05050102010706020507" pitchFamily="18" charset="2"/>
              </a:rPr>
              <a:t> (</a:t>
            </a:r>
            <a:r>
              <a:rPr lang="en-US" altLang="zh-CN" i="1">
                <a:solidFill>
                  <a:srgbClr val="008000"/>
                </a:solidFill>
                <a:sym typeface="Symbol" panose="05050102010706020507" pitchFamily="18" charset="2"/>
              </a:rPr>
              <a:t>instructor</a:t>
            </a:r>
            <a:r>
              <a:rPr lang="en-US" altLang="zh-CN">
                <a:solidFill>
                  <a:srgbClr val="008000"/>
                </a:solidFill>
                <a:sym typeface="Symbol" panose="05050102010706020507" pitchFamily="18" charset="2"/>
              </a:rPr>
              <a:t>)</a:t>
            </a:r>
            <a:endParaRPr lang="en-US" altLang="zh-CN">
              <a:solidFill>
                <a:srgbClr val="008000"/>
              </a:solidFill>
            </a:endParaRPr>
          </a:p>
          <a:p>
            <a:pPr algn="ctr" eaLnBrk="0" hangingPunct="0">
              <a:spcBef>
                <a:spcPct val="20000"/>
              </a:spcBef>
            </a:pPr>
            <a:endParaRPr lang="zh-CN" altLang="en-US">
              <a:solidFill>
                <a:srgbClr val="2A2A39"/>
              </a:solidFill>
            </a:endParaRPr>
          </a:p>
        </p:txBody>
      </p:sp>
      <p:sp>
        <p:nvSpPr>
          <p:cNvPr id="96301" name="Rectangle 45"/>
          <p:cNvSpPr>
            <a:spLocks noChangeArrowheads="1"/>
          </p:cNvSpPr>
          <p:nvPr/>
        </p:nvSpPr>
        <p:spPr bwMode="auto">
          <a:xfrm>
            <a:off x="5034624" y="4356101"/>
            <a:ext cx="1800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p>
            <a:pPr algn="ctr" eaLnBrk="0" hangingPunct="0"/>
            <a:r>
              <a:rPr lang="zh-CN" altLang="en-US">
                <a:solidFill>
                  <a:srgbClr val="2A2A39"/>
                </a:solidFill>
              </a:rPr>
              <a:t>分组求平均值！</a:t>
            </a:r>
            <a:endParaRPr lang="zh-CN" altLang="en-US">
              <a:solidFill>
                <a:srgbClr val="2A2A39"/>
              </a:solidFill>
            </a:endParaRPr>
          </a:p>
        </p:txBody>
      </p:sp>
      <p:pic>
        <p:nvPicPr>
          <p:cNvPr id="29719" name="Picture 49" descr="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8826" y="2840038"/>
            <a:ext cx="27670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0"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0" y="3455988"/>
            <a:ext cx="1581150"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1" name="Line 53"/>
          <p:cNvSpPr>
            <a:spLocks noChangeShapeType="1"/>
          </p:cNvSpPr>
          <p:nvPr/>
        </p:nvSpPr>
        <p:spPr bwMode="auto">
          <a:xfrm flipH="1">
            <a:off x="5016500" y="4645025"/>
            <a:ext cx="1619250" cy="0"/>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2" name="Rectangle 55"/>
          <p:cNvSpPr>
            <a:spLocks noChangeArrowheads="1"/>
          </p:cNvSpPr>
          <p:nvPr/>
        </p:nvSpPr>
        <p:spPr bwMode="auto">
          <a:xfrm>
            <a:off x="3103563" y="5913438"/>
            <a:ext cx="6654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2000" i="1" baseline="-25000"/>
              <a:t>dept_name</a:t>
            </a:r>
            <a:r>
              <a:rPr lang="en-US" altLang="zh-CN"/>
              <a:t> </a:t>
            </a:r>
            <a:r>
              <a:rPr lang="en-US" altLang="zh-CN" i="1">
                <a:sym typeface="Symbol" panose="05050102010706020507" pitchFamily="18" charset="2"/>
              </a:rPr>
              <a:t>g</a:t>
            </a:r>
            <a:r>
              <a:rPr lang="en-US" altLang="zh-CN" sz="2000" i="1" baseline="-25000">
                <a:sym typeface="Symbol" panose="05050102010706020507" pitchFamily="18" charset="2"/>
              </a:rPr>
              <a:t>avg(salary) </a:t>
            </a:r>
            <a:r>
              <a:rPr lang="en-US" altLang="zh-CN" sz="2000" i="1" baseline="-25000">
                <a:solidFill>
                  <a:srgbClr val="FF0000"/>
                </a:solidFill>
                <a:sym typeface="Symbol" panose="05050102010706020507" pitchFamily="18" charset="2"/>
              </a:rPr>
              <a:t>as avg_sal</a:t>
            </a:r>
            <a:r>
              <a:rPr lang="en-US" altLang="zh-CN" sz="2000" i="1" baseline="-25000">
                <a:sym typeface="Symbol" panose="05050102010706020507" pitchFamily="18" charset="2"/>
              </a:rPr>
              <a:t> </a:t>
            </a:r>
            <a:r>
              <a:rPr lang="en-US" altLang="zh-CN">
                <a:sym typeface="Symbol" panose="05050102010706020507" pitchFamily="18" charset="2"/>
              </a:rPr>
              <a:t>(</a:t>
            </a:r>
            <a:r>
              <a:rPr lang="en-US" altLang="zh-CN" i="1">
                <a:sym typeface="Symbol" panose="05050102010706020507" pitchFamily="18" charset="2"/>
              </a:rPr>
              <a:t>instructor</a:t>
            </a:r>
            <a:r>
              <a:rPr lang="en-US" altLang="zh-CN">
                <a:sym typeface="Symbol" panose="05050102010706020507" pitchFamily="18" charset="2"/>
              </a:rPr>
              <a:t>)</a:t>
            </a:r>
            <a:endParaRPr lang="en-US" altLang="zh-CN">
              <a:sym typeface="Symbol" panose="05050102010706020507" pitchFamily="18" charset="2"/>
            </a:endParaRPr>
          </a:p>
        </p:txBody>
      </p:sp>
      <p:sp>
        <p:nvSpPr>
          <p:cNvPr id="29723" name="矩形 1"/>
          <p:cNvSpPr>
            <a:spLocks noChangeArrowheads="1"/>
          </p:cNvSpPr>
          <p:nvPr/>
        </p:nvSpPr>
        <p:spPr bwMode="auto">
          <a:xfrm>
            <a:off x="1707371" y="6223000"/>
            <a:ext cx="2262158" cy="31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形式化定义见下页</a:t>
            </a:r>
            <a:r>
              <a:rPr lang="en-US" altLang="zh-CN">
                <a:latin typeface="黑体" panose="02010609060101010101" pitchFamily="49" charset="-122"/>
                <a:ea typeface="黑体" panose="02010609060101010101" pitchFamily="49" charset="-122"/>
              </a:rPr>
              <a:t>)</a:t>
            </a:r>
            <a:endParaRPr lang="zh-CN" altLang="en-US"/>
          </a:p>
        </p:txBody>
      </p:sp>
      <p:sp>
        <p:nvSpPr>
          <p:cNvPr id="29724" name="矩形 2"/>
          <p:cNvSpPr>
            <a:spLocks noChangeArrowheads="1"/>
          </p:cNvSpPr>
          <p:nvPr/>
        </p:nvSpPr>
        <p:spPr bwMode="auto">
          <a:xfrm>
            <a:off x="9158288" y="1501776"/>
            <a:ext cx="88265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076325" algn="l"/>
                <a:tab pos="6457950" algn="ctr"/>
              </a:tabLst>
              <a:defRPr sz="1600" b="1">
                <a:solidFill>
                  <a:srgbClr val="428E5B"/>
                </a:solidFill>
                <a:latin typeface="Tahoma" panose="020B0604030504040204" pitchFamily="2" charset="0"/>
                <a:ea typeface="宋体" panose="02010600030101010101" pitchFamily="2" charset="-122"/>
              </a:defRPr>
            </a:lvl1pPr>
            <a:lvl2pPr>
              <a:tabLst>
                <a:tab pos="1076325" algn="l"/>
                <a:tab pos="6457950" algn="ctr"/>
              </a:tabLst>
              <a:defRPr sz="1600" b="1">
                <a:solidFill>
                  <a:srgbClr val="428E5B"/>
                </a:solidFill>
                <a:latin typeface="Tahoma" panose="020B0604030504040204" pitchFamily="2" charset="0"/>
                <a:ea typeface="宋体" panose="02010600030101010101" pitchFamily="2" charset="-122"/>
              </a:defRPr>
            </a:lvl2pPr>
            <a:lvl3pPr>
              <a:tabLst>
                <a:tab pos="1076325" algn="l"/>
                <a:tab pos="6457950" algn="ctr"/>
              </a:tabLst>
              <a:defRPr sz="1600" b="1">
                <a:solidFill>
                  <a:srgbClr val="428E5B"/>
                </a:solidFill>
                <a:latin typeface="Tahoma" panose="020B0604030504040204" pitchFamily="2" charset="0"/>
                <a:ea typeface="宋体" panose="02010600030101010101" pitchFamily="2" charset="-122"/>
              </a:defRPr>
            </a:lvl3pPr>
            <a:lvl4pPr>
              <a:tabLst>
                <a:tab pos="1076325" algn="l"/>
                <a:tab pos="6457950" algn="ctr"/>
              </a:tabLst>
              <a:defRPr sz="1600" b="1">
                <a:solidFill>
                  <a:srgbClr val="428E5B"/>
                </a:solidFill>
                <a:latin typeface="Tahoma" panose="020B0604030504040204" pitchFamily="2" charset="0"/>
                <a:ea typeface="宋体" panose="02010600030101010101" pitchFamily="2" charset="-122"/>
              </a:defRPr>
            </a:lvl4pPr>
            <a:lvl5pPr>
              <a:tabLst>
                <a:tab pos="1076325" algn="l"/>
                <a:tab pos="6457950" algn="ctr"/>
              </a:tabLst>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tabLst>
                <a:tab pos="1076325" algn="l"/>
                <a:tab pos="6457950" algn="ctr"/>
              </a:tabLs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tabLst>
                <a:tab pos="1076325" algn="l"/>
                <a:tab pos="6457950" algn="ctr"/>
              </a:tabLs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tabLst>
                <a:tab pos="1076325" algn="l"/>
                <a:tab pos="6457950" algn="ctr"/>
              </a:tabLs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tabLst>
                <a:tab pos="1076325" algn="l"/>
                <a:tab pos="6457950" algn="ctr"/>
              </a:tabLst>
              <a:defRPr sz="1600" b="1">
                <a:solidFill>
                  <a:srgbClr val="428E5B"/>
                </a:solidFill>
                <a:latin typeface="Tahoma" panose="020B0604030504040204" pitchFamily="2" charset="0"/>
                <a:ea typeface="宋体" panose="02010600030101010101" pitchFamily="2" charset="-122"/>
              </a:defRPr>
            </a:lvl9pPr>
          </a:lstStyle>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avg</a:t>
            </a:r>
            <a:endParaRPr lang="en-US" altLang="zh-CN" sz="2000">
              <a:solidFill>
                <a:srgbClr val="0000FF"/>
              </a:solidFill>
              <a:latin typeface="黑体" panose="02010609060101010101" pitchFamily="49" charset="-122"/>
              <a:ea typeface="黑体" panose="02010609060101010101" pitchFamily="49" charset="-122"/>
            </a:endParaRP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Min</a:t>
            </a:r>
            <a:endParaRPr lang="en-US" altLang="zh-CN" sz="2000">
              <a:solidFill>
                <a:srgbClr val="0000FF"/>
              </a:solidFill>
              <a:latin typeface="黑体" panose="02010609060101010101" pitchFamily="49" charset="-122"/>
              <a:ea typeface="黑体" panose="02010609060101010101" pitchFamily="49" charset="-122"/>
            </a:endParaRP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Max</a:t>
            </a:r>
            <a:endParaRPr lang="en-US" altLang="zh-CN" sz="2000">
              <a:solidFill>
                <a:srgbClr val="0000FF"/>
              </a:solidFill>
              <a:latin typeface="黑体" panose="02010609060101010101" pitchFamily="49" charset="-122"/>
              <a:ea typeface="黑体" panose="02010609060101010101" pitchFamily="49" charset="-122"/>
            </a:endParaRP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sum</a:t>
            </a:r>
            <a:endParaRPr lang="en-US" altLang="zh-CN" sz="2000">
              <a:solidFill>
                <a:srgbClr val="0000FF"/>
              </a:solidFill>
              <a:latin typeface="黑体" panose="02010609060101010101" pitchFamily="49" charset="-122"/>
              <a:ea typeface="黑体" panose="02010609060101010101" pitchFamily="49" charset="-122"/>
            </a:endParaRPr>
          </a:p>
          <a:p>
            <a:pPr eaLnBrk="0" fontAlgn="t" hangingPunct="0">
              <a:lnSpc>
                <a:spcPct val="80000"/>
              </a:lnSpc>
              <a:spcBef>
                <a:spcPct val="5000"/>
              </a:spcBef>
            </a:pPr>
            <a:r>
              <a:rPr lang="en-US" altLang="zh-CN" sz="2000">
                <a:solidFill>
                  <a:srgbClr val="0000FF"/>
                </a:solidFill>
                <a:latin typeface="黑体" panose="02010609060101010101" pitchFamily="49" charset="-122"/>
                <a:ea typeface="黑体" panose="02010609060101010101" pitchFamily="49" charset="-122"/>
              </a:rPr>
              <a:t>count</a:t>
            </a:r>
            <a:endParaRPr lang="zh-CN" altLang="en-US" sz="2000">
              <a:solidFill>
                <a:srgbClr val="0000FF"/>
              </a:solidFill>
            </a:endParaRPr>
          </a:p>
        </p:txBody>
      </p:sp>
      <p:sp>
        <p:nvSpPr>
          <p:cNvPr id="29725" name="矩形 2"/>
          <p:cNvSpPr>
            <a:spLocks noChangeArrowheads="1"/>
          </p:cNvSpPr>
          <p:nvPr/>
        </p:nvSpPr>
        <p:spPr bwMode="auto">
          <a:xfrm>
            <a:off x="9177338" y="5357813"/>
            <a:ext cx="7096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3195320" algn="ctr"/>
              </a:tabLst>
              <a:defRPr sz="1600" b="1">
                <a:solidFill>
                  <a:srgbClr val="428E5B"/>
                </a:solidFill>
                <a:latin typeface="Tahoma" panose="020B0604030504040204" pitchFamily="2" charset="0"/>
                <a:ea typeface="宋体" panose="02010600030101010101" pitchFamily="2" charset="-122"/>
              </a:defRPr>
            </a:lvl1pPr>
            <a:lvl2pPr>
              <a:tabLst>
                <a:tab pos="3195320" algn="ctr"/>
              </a:tabLst>
              <a:defRPr sz="1600" b="1">
                <a:solidFill>
                  <a:srgbClr val="428E5B"/>
                </a:solidFill>
                <a:latin typeface="Tahoma" panose="020B0604030504040204" pitchFamily="2" charset="0"/>
                <a:ea typeface="宋体" panose="02010600030101010101" pitchFamily="2" charset="-122"/>
              </a:defRPr>
            </a:lvl2pPr>
            <a:lvl3pPr>
              <a:tabLst>
                <a:tab pos="3195320" algn="ctr"/>
              </a:tabLst>
              <a:defRPr sz="1600" b="1">
                <a:solidFill>
                  <a:srgbClr val="428E5B"/>
                </a:solidFill>
                <a:latin typeface="Tahoma" panose="020B0604030504040204" pitchFamily="2" charset="0"/>
                <a:ea typeface="宋体" panose="02010600030101010101" pitchFamily="2" charset="-122"/>
              </a:defRPr>
            </a:lvl3pPr>
            <a:lvl4pPr>
              <a:tabLst>
                <a:tab pos="3195320" algn="ctr"/>
              </a:tabLst>
              <a:defRPr sz="1600" b="1">
                <a:solidFill>
                  <a:srgbClr val="428E5B"/>
                </a:solidFill>
                <a:latin typeface="Tahoma" panose="020B0604030504040204" pitchFamily="2" charset="0"/>
                <a:ea typeface="宋体" panose="02010600030101010101" pitchFamily="2" charset="-122"/>
              </a:defRPr>
            </a:lvl4pPr>
            <a:lvl5pPr>
              <a:tabLst>
                <a:tab pos="3195320" algn="ctr"/>
              </a:tabLst>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tabLst>
                <a:tab pos="3195320" algn="ctr"/>
              </a:tabLs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tabLst>
                <a:tab pos="3195320" algn="ctr"/>
              </a:tabLs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tabLst>
                <a:tab pos="3195320" algn="ctr"/>
              </a:tabLs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tabLst>
                <a:tab pos="3195320" algn="ctr"/>
              </a:tabLst>
              <a:defRPr sz="1600" b="1">
                <a:solidFill>
                  <a:srgbClr val="428E5B"/>
                </a:solidFill>
                <a:latin typeface="Tahoma" panose="020B0604030504040204" pitchFamily="2" charset="0"/>
                <a:ea typeface="宋体" panose="02010600030101010101" pitchFamily="2" charset="-122"/>
              </a:defRPr>
            </a:lvl9pPr>
          </a:lstStyle>
          <a:p>
            <a:pPr algn="ctr" eaLnBrk="0" hangingPunct="0">
              <a:lnSpc>
                <a:spcPct val="80000"/>
              </a:lnSpc>
              <a:spcBef>
                <a:spcPct val="5000"/>
              </a:spcBef>
            </a:pPr>
            <a:r>
              <a:rPr lang="zh-CN" altLang="en-US">
                <a:solidFill>
                  <a:srgbClr val="2A2A39"/>
                </a:solidFill>
                <a:latin typeface="Times New Roman" panose="02020603050405020304" pitchFamily="18" charset="0"/>
                <a:ea typeface="黑体" panose="02010609060101010101" pitchFamily="49" charset="-122"/>
              </a:rPr>
              <a:t>案例</a:t>
            </a:r>
            <a:r>
              <a:rPr lang="zh-CN" altLang="zh-CN">
                <a:solidFill>
                  <a:srgbClr val="2A2A39"/>
                </a:solidFill>
                <a:latin typeface="Times New Roman" panose="02020603050405020304" pitchFamily="18" charset="0"/>
                <a:ea typeface="黑体" panose="02010609060101010101" pitchFamily="49" charset="-122"/>
              </a:rPr>
              <a:t>8</a:t>
            </a:r>
            <a:endParaRPr lang="zh-CN" altLang="en-US">
              <a:solidFill>
                <a:srgbClr val="2A2A39"/>
              </a:solidFill>
              <a:latin typeface="Times New Roman" panose="02020603050405020304" pitchFamily="18" charset="0"/>
              <a:ea typeface="黑体" panose="02010609060101010101" pitchFamily="49" charset="-122"/>
            </a:endParaRPr>
          </a:p>
        </p:txBody>
      </p:sp>
      <p:sp>
        <p:nvSpPr>
          <p:cNvPr id="29726" name="矩形 1"/>
          <p:cNvSpPr>
            <a:spLocks noChangeArrowheads="1"/>
          </p:cNvSpPr>
          <p:nvPr/>
        </p:nvSpPr>
        <p:spPr bwMode="auto">
          <a:xfrm>
            <a:off x="4044950" y="3529014"/>
            <a:ext cx="571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80000"/>
              </a:lnSpc>
              <a:spcBef>
                <a:spcPct val="20000"/>
              </a:spcBef>
            </a:pPr>
            <a:endParaRPr lang="zh-CN" altLang="en-US"/>
          </a:p>
        </p:txBody>
      </p:sp>
      <p:sp>
        <p:nvSpPr>
          <p:cNvPr id="29727" name="矩形 2"/>
          <p:cNvSpPr>
            <a:spLocks noChangeArrowheads="1"/>
          </p:cNvSpPr>
          <p:nvPr/>
        </p:nvSpPr>
        <p:spPr bwMode="auto">
          <a:xfrm>
            <a:off x="4014789" y="3522664"/>
            <a:ext cx="587375" cy="1793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80000"/>
              </a:lnSpc>
              <a:spcBef>
                <a:spcPct val="20000"/>
              </a:spcBef>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300"/>
                                        </p:tgtEl>
                                        <p:attrNameLst>
                                          <p:attrName>style.visibility</p:attrName>
                                        </p:attrNameLst>
                                      </p:cBhvr>
                                      <p:to>
                                        <p:strVal val="visible"/>
                                      </p:to>
                                    </p:set>
                                    <p:animEffect transition="in" filter="blinds(horizontal)">
                                      <p:cBhvr>
                                        <p:cTn id="7" dur="500"/>
                                        <p:tgtEl>
                                          <p:spTgt spid="9630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301"/>
                                        </p:tgtEl>
                                        <p:attrNameLst>
                                          <p:attrName>style.visibility</p:attrName>
                                        </p:attrNameLst>
                                      </p:cBhvr>
                                      <p:to>
                                        <p:strVal val="visible"/>
                                      </p:to>
                                    </p:set>
                                    <p:animEffect transition="in" filter="blinds(horizontal)">
                                      <p:cBhvr>
                                        <p:cTn id="10" dur="500"/>
                                        <p:tgtEl>
                                          <p:spTgt spid="9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00" grpId="0"/>
      <p:bldP spid="96301"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7" name="Text Box 5"/>
          <p:cNvSpPr txBox="1">
            <a:spLocks noChangeArrowheads="1"/>
          </p:cNvSpPr>
          <p:nvPr/>
        </p:nvSpPr>
        <p:spPr bwMode="auto">
          <a:xfrm>
            <a:off x="4572000" y="1752601"/>
            <a:ext cx="609600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1600" b="1">
                <a:solidFill>
                  <a:srgbClr val="428E5B"/>
                </a:solidFill>
                <a:latin typeface="Tahoma" panose="020B0604030504040204" pitchFamily="2" charset="0"/>
                <a:ea typeface="宋体" panose="02010600030101010101" pitchFamily="2" charset="-122"/>
              </a:defRPr>
            </a:lvl1pPr>
            <a:lvl2pPr>
              <a:defRPr sz="1600" b="1">
                <a:solidFill>
                  <a:srgbClr val="428E5B"/>
                </a:solidFill>
                <a:latin typeface="Tahoma" panose="020B0604030504040204" pitchFamily="2" charset="0"/>
                <a:ea typeface="宋体" panose="02010600030101010101" pitchFamily="2" charset="-122"/>
              </a:defRPr>
            </a:lvl2pPr>
            <a:lvl3pPr>
              <a:defRPr sz="1600" b="1">
                <a:solidFill>
                  <a:srgbClr val="428E5B"/>
                </a:solidFill>
                <a:latin typeface="Tahoma" panose="020B0604030504040204" pitchFamily="2" charset="0"/>
                <a:ea typeface="宋体" panose="02010600030101010101" pitchFamily="2" charset="-122"/>
              </a:defRPr>
            </a:lvl3pPr>
            <a:lvl4pPr>
              <a:defRPr sz="1600" b="1">
                <a:solidFill>
                  <a:srgbClr val="428E5B"/>
                </a:solidFill>
                <a:latin typeface="Tahoma" panose="020B0604030504040204" pitchFamily="2" charset="0"/>
                <a:ea typeface="宋体" panose="02010600030101010101" pitchFamily="2" charset="-122"/>
              </a:defRPr>
            </a:lvl4pPr>
            <a:lvl5pPr>
              <a:defRPr sz="1600" b="1">
                <a:solidFill>
                  <a:srgbClr val="428E5B"/>
                </a:solidFill>
                <a:latin typeface="Tahoma" panose="020B0604030504040204" pitchFamily="2" charset="0"/>
                <a:ea typeface="宋体" panose="02010600030101010101" pitchFamily="2" charset="-122"/>
              </a:defRPr>
            </a:lvl5pPr>
            <a:lvl6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fontAlgn="base">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algn="ctr" eaLnBrk="0" hangingPunct="0">
              <a:lnSpc>
                <a:spcPct val="80000"/>
              </a:lnSpc>
              <a:spcBef>
                <a:spcPct val="50000"/>
              </a:spcBef>
            </a:pPr>
            <a:endParaRPr lang="zh-CN" altLang="en-US">
              <a:solidFill>
                <a:schemeClr val="tx1"/>
              </a:solidFill>
              <a:latin typeface="楷体_GB2312" pitchFamily="49" charset="-122"/>
              <a:ea typeface="楷体_GB2312" pitchFamily="49" charset="-122"/>
            </a:endParaRPr>
          </a:p>
        </p:txBody>
      </p:sp>
      <p:sp>
        <p:nvSpPr>
          <p:cNvPr id="41986" name="内容占位符 6"/>
          <p:cNvSpPr>
            <a:spLocks noGrp="1" noChangeArrowheads="1"/>
          </p:cNvSpPr>
          <p:nvPr>
            <p:ph idx="1"/>
          </p:nvPr>
        </p:nvSpPr>
        <p:spPr/>
        <p:txBody>
          <a:bodyPr/>
          <a:lstStyle/>
          <a:p>
            <a:pPr marL="365125" indent="-255905">
              <a:buFont typeface="Wingdings 3" panose="05040102010807070707" pitchFamily="18" charset="2"/>
              <a:buChar char=""/>
            </a:pPr>
            <a:r>
              <a:rPr lang="zh-CN" altLang="en-US" b="1">
                <a:ea typeface="楷体_GB2312" pitchFamily="49" charset="-122"/>
              </a:rPr>
              <a:t> 每个实体建一个关系，属性转为关系的属性，关键属性为主键</a:t>
            </a:r>
            <a:endParaRPr lang="en-US" altLang="zh-CN" b="1">
              <a:ea typeface="楷体_GB2312" pitchFamily="49" charset="-122"/>
            </a:endParaRPr>
          </a:p>
          <a:p>
            <a:pPr marL="365125" indent="-255905">
              <a:buFont typeface="Wingdings 3" panose="05040102010807070707" pitchFamily="18" charset="2"/>
              <a:buChar char=""/>
            </a:pPr>
            <a:r>
              <a:rPr lang="zh-CN" altLang="en-US" b="1">
                <a:ea typeface="楷体_GB2312" pitchFamily="49" charset="-122"/>
              </a:rPr>
              <a:t>联系转换</a:t>
            </a:r>
            <a:endParaRPr lang="en-US" altLang="zh-CN" b="1">
              <a:ea typeface="楷体_GB2312" pitchFamily="49" charset="-122"/>
            </a:endParaRPr>
          </a:p>
          <a:p>
            <a:pPr marL="815975" lvl="1" indent="-255905">
              <a:buFont typeface="Wingdings 3" panose="05040102010807070707" pitchFamily="18" charset="2"/>
              <a:buChar char=""/>
            </a:pPr>
            <a:r>
              <a:rPr lang="zh-CN" altLang="en-US"/>
              <a:t>1:</a:t>
            </a:r>
            <a:r>
              <a:rPr lang="en-US" altLang="zh-CN"/>
              <a:t>M</a:t>
            </a:r>
            <a:endParaRPr lang="en-US" altLang="zh-CN"/>
          </a:p>
          <a:p>
            <a:pPr marL="815975" lvl="1" indent="-255905">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1 </a:t>
            </a:r>
            <a:r>
              <a:rPr lang="zh-CN" altLang="en-US" b="1">
                <a:latin typeface="楷体_GB2312" pitchFamily="49" charset="-122"/>
                <a:ea typeface="楷体_GB2312" pitchFamily="49" charset="-122"/>
              </a:rPr>
              <a:t>方主键出现在</a:t>
            </a:r>
            <a:r>
              <a:rPr lang="en-US" altLang="zh-CN" b="1">
                <a:latin typeface="楷体_GB2312" pitchFamily="49" charset="-122"/>
                <a:ea typeface="楷体_GB2312" pitchFamily="49" charset="-122"/>
              </a:rPr>
              <a:t>M</a:t>
            </a:r>
            <a:r>
              <a:rPr lang="zh-CN" altLang="en-US" b="1">
                <a:latin typeface="楷体_GB2312" pitchFamily="49" charset="-122"/>
                <a:ea typeface="楷体_GB2312" pitchFamily="49" charset="-122"/>
              </a:rPr>
              <a:t>方成为外键</a:t>
            </a:r>
            <a:endParaRPr lang="en-US" altLang="zh-CN" b="1">
              <a:latin typeface="楷体_GB2312" pitchFamily="49" charset="-122"/>
              <a:ea typeface="楷体_GB2312" pitchFamily="49" charset="-122"/>
            </a:endParaRPr>
          </a:p>
          <a:p>
            <a:pPr marL="815975" lvl="1" indent="-255905">
              <a:buFont typeface="Wingdings 3" panose="05040102010807070707" pitchFamily="18" charset="2"/>
              <a:buChar char=""/>
            </a:pPr>
            <a:r>
              <a:rPr lang="zh-CN" altLang="en-US"/>
              <a:t>1</a:t>
            </a:r>
            <a:r>
              <a:rPr lang="en-US" altLang="zh-CN"/>
              <a:t>:</a:t>
            </a:r>
            <a:r>
              <a:rPr lang="zh-CN" altLang="en-US"/>
              <a:t>1</a:t>
            </a:r>
            <a:endParaRPr lang="zh-CN" altLang="en-US"/>
          </a:p>
          <a:p>
            <a:pPr marL="815975" lvl="1" indent="-255905">
              <a:buNone/>
            </a:pPr>
            <a:r>
              <a:rPr lang="zh-CN" altLang="en-US" b="1">
                <a:latin typeface="楷体_GB2312" pitchFamily="49" charset="-122"/>
                <a:ea typeface="楷体_GB2312" pitchFamily="49" charset="-122"/>
              </a:rPr>
              <a:t>     任意一方主键出现在另一方中，成外键</a:t>
            </a:r>
            <a:endParaRPr lang="en-US" altLang="zh-CN" b="1">
              <a:latin typeface="楷体_GB2312" pitchFamily="49" charset="-122"/>
              <a:ea typeface="楷体_GB2312" pitchFamily="49" charset="-122"/>
            </a:endParaRPr>
          </a:p>
          <a:p>
            <a:pPr marL="815975" lvl="1" indent="-255905">
              <a:buFont typeface="Wingdings 3" panose="05040102010807070707" pitchFamily="18" charset="2"/>
              <a:buChar char=""/>
            </a:pPr>
            <a:r>
              <a:rPr lang="en-US" altLang="zh-CN"/>
              <a:t>M：N</a:t>
            </a:r>
            <a:endParaRPr lang="zh-CN" altLang="en-US" b="1">
              <a:latin typeface="楷体_GB2312" pitchFamily="49" charset="-122"/>
              <a:ea typeface="楷体_GB2312" pitchFamily="49" charset="-122"/>
            </a:endParaRPr>
          </a:p>
          <a:p>
            <a:pPr marL="815975" lvl="1" indent="-255905">
              <a:buNone/>
            </a:pPr>
            <a:r>
              <a:rPr lang="zh-CN" altLang="en-US" b="1">
                <a:latin typeface="楷体_GB2312" pitchFamily="49" charset="-122"/>
                <a:ea typeface="楷体_GB2312" pitchFamily="49" charset="-122"/>
              </a:rPr>
              <a:t>    联系建为一新关系，其主键由两个父实体的主键复合组成</a:t>
            </a:r>
            <a:endParaRPr lang="zh-CN" altLang="en-US" b="1">
              <a:latin typeface="楷体_GB2312" pitchFamily="49" charset="-122"/>
              <a:ea typeface="楷体_GB2312" pitchFamily="49" charset="-122"/>
            </a:endParaRPr>
          </a:p>
          <a:p>
            <a:pPr marL="365125" indent="-255905">
              <a:buFont typeface="Wingdings 3" panose="05040102010807070707" pitchFamily="18" charset="2"/>
              <a:buChar char=""/>
            </a:pPr>
            <a:endParaRPr lang="zh-CN" altLang="en-US" b="1"/>
          </a:p>
        </p:txBody>
      </p:sp>
      <p:sp>
        <p:nvSpPr>
          <p:cNvPr id="41987" name="标题 7"/>
          <p:cNvSpPr>
            <a:spLocks noGrp="1" noChangeArrowheads="1"/>
          </p:cNvSpPr>
          <p:nvPr>
            <p:ph type="title"/>
          </p:nvPr>
        </p:nvSpPr>
        <p:spPr>
          <a:xfrm>
            <a:off x="2243138" y="501650"/>
            <a:ext cx="7772400" cy="1143000"/>
          </a:xfrm>
        </p:spPr>
        <p:txBody>
          <a:bodyPr/>
          <a:lstStyle/>
          <a:p>
            <a:pPr eaLnBrk="1" hangingPunct="1"/>
            <a:r>
              <a:rPr lang="en-US" altLang="zh-CN"/>
              <a:t>ER</a:t>
            </a:r>
            <a:r>
              <a:rPr lang="zh-CN" altLang="en-US"/>
              <a:t>图转换为关系模式的规则</a:t>
            </a:r>
            <a:endParaRPr lang="zh-CN" altLang="en-US"/>
          </a:p>
        </p:txBody>
      </p:sp>
      <p:sp>
        <p:nvSpPr>
          <p:cNvPr id="41988" name="灯片编号占位符 4"/>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59904739-DA13-4CFA-AA69-8EB67E928C11}"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endCondLst>
                                  <p:childTnLst>
                                    <p:set>
                                      <p:cBhvr>
                                        <p:cTn id="6" dur="1" fill="hold">
                                          <p:stCondLst>
                                            <p:cond delay="499"/>
                                          </p:stCondLst>
                                        </p:cTn>
                                        <p:tgtEl>
                                          <p:spTgt spid="161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2027238" y="800100"/>
            <a:ext cx="7772400" cy="935038"/>
          </a:xfrm>
        </p:spPr>
        <p:txBody>
          <a:bodyPr/>
          <a:lstStyle/>
          <a:p>
            <a:r>
              <a:rPr lang="en-US" altLang="zh-CN" sz="2800" b="1">
                <a:latin typeface="黑体" panose="02010609060101010101" pitchFamily="49" charset="-122"/>
                <a:ea typeface="黑体" panose="02010609060101010101" pitchFamily="49" charset="-122"/>
              </a:rPr>
              <a:t>3.1 </a:t>
            </a:r>
            <a:r>
              <a:rPr lang="zh-CN" altLang="en-US" sz="2800" b="1">
                <a:latin typeface="黑体" panose="02010609060101010101" pitchFamily="49" charset="-122"/>
                <a:ea typeface="黑体" panose="02010609060101010101" pitchFamily="49" charset="-122"/>
              </a:rPr>
              <a:t>什么是数据模型</a:t>
            </a:r>
            <a:endParaRPr lang="zh-CN" altLang="en-US" sz="2800" b="1">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2209800" y="1665289"/>
            <a:ext cx="7772400" cy="4592637"/>
          </a:xfrm>
        </p:spPr>
        <p:txBody>
          <a:bodyPr/>
          <a:lstStyle/>
          <a:p>
            <a:pPr>
              <a:lnSpc>
                <a:spcPts val="3065"/>
              </a:lnSpc>
            </a:pPr>
            <a:r>
              <a:rPr lang="zh-CN" altLang="en-US" sz="2400"/>
              <a:t>数据模型</a:t>
            </a:r>
            <a:endParaRPr lang="en-US" altLang="zh-CN" sz="2400"/>
          </a:p>
          <a:p>
            <a:pPr lvl="1">
              <a:lnSpc>
                <a:spcPts val="3065"/>
              </a:lnSpc>
            </a:pPr>
            <a:r>
              <a:rPr lang="zh-CN" altLang="en-US"/>
              <a:t>是一种用来</a:t>
            </a:r>
            <a:r>
              <a:rPr lang="zh-CN" altLang="en-US" b="1">
                <a:solidFill>
                  <a:schemeClr val="tx2"/>
                </a:solidFill>
              </a:rPr>
              <a:t>抽象、表示</a:t>
            </a:r>
            <a:r>
              <a:rPr lang="zh-CN" altLang="en-US" b="1"/>
              <a:t>和</a:t>
            </a:r>
            <a:r>
              <a:rPr lang="zh-CN" altLang="en-US" b="1">
                <a:solidFill>
                  <a:schemeClr val="tx2"/>
                </a:solidFill>
              </a:rPr>
              <a:t>处理</a:t>
            </a:r>
            <a:r>
              <a:rPr lang="zh-CN" altLang="en-US"/>
              <a:t>客观世界数据对象结构的描述方式</a:t>
            </a:r>
            <a:endParaRPr lang="en-US" altLang="zh-CN"/>
          </a:p>
          <a:p>
            <a:pPr lvl="1">
              <a:lnSpc>
                <a:spcPts val="3065"/>
              </a:lnSpc>
            </a:pPr>
            <a:r>
              <a:rPr lang="zh-CN" altLang="en-US"/>
              <a:t>是对客观世界的模拟</a:t>
            </a:r>
            <a:r>
              <a:rPr lang="en-US" altLang="zh-CN"/>
              <a:t>(</a:t>
            </a:r>
            <a:r>
              <a:rPr lang="zh-CN" altLang="en-US"/>
              <a:t>一种主观建模）</a:t>
            </a:r>
            <a:endParaRPr lang="en-US" altLang="zh-CN"/>
          </a:p>
          <a:p>
            <a:pPr lvl="1">
              <a:lnSpc>
                <a:spcPts val="3065"/>
              </a:lnSpc>
              <a:buNone/>
            </a:pPr>
            <a:endParaRPr lang="zh-CN" altLang="en-US"/>
          </a:p>
          <a:p>
            <a:pPr algn="just">
              <a:lnSpc>
                <a:spcPts val="3065"/>
              </a:lnSpc>
            </a:pPr>
            <a:r>
              <a:rPr lang="zh-CN" altLang="en-US" sz="2400"/>
              <a:t>数据模型应满足如下要求</a:t>
            </a:r>
            <a:endParaRPr lang="zh-CN" altLang="en-US" sz="2400"/>
          </a:p>
          <a:p>
            <a:pPr lvl="1" algn="just">
              <a:lnSpc>
                <a:spcPts val="3065"/>
              </a:lnSpc>
            </a:pPr>
            <a:r>
              <a:rPr lang="zh-CN" altLang="en-US">
                <a:solidFill>
                  <a:srgbClr val="0000FF"/>
                </a:solidFill>
              </a:rPr>
              <a:t>形式化</a:t>
            </a:r>
            <a:r>
              <a:rPr lang="en-US" altLang="zh-CN"/>
              <a:t>(</a:t>
            </a:r>
            <a:r>
              <a:rPr lang="zh-CN" altLang="en-US"/>
              <a:t>书面表示</a:t>
            </a:r>
            <a:r>
              <a:rPr lang="en-US" altLang="zh-CN"/>
              <a:t>/</a:t>
            </a:r>
            <a:r>
              <a:rPr lang="zh-CN" altLang="en-US"/>
              <a:t>书面语言</a:t>
            </a:r>
            <a:r>
              <a:rPr lang="en-US" altLang="zh-CN"/>
              <a:t>)</a:t>
            </a:r>
            <a:endParaRPr lang="en-US" altLang="zh-CN"/>
          </a:p>
          <a:p>
            <a:pPr lvl="1" algn="just">
              <a:lnSpc>
                <a:spcPts val="3065"/>
              </a:lnSpc>
            </a:pPr>
            <a:r>
              <a:rPr lang="zh-CN" altLang="en-US"/>
              <a:t>能够尽可能</a:t>
            </a:r>
            <a:r>
              <a:rPr lang="zh-CN" altLang="en-US">
                <a:solidFill>
                  <a:srgbClr val="0000FF"/>
                </a:solidFill>
              </a:rPr>
              <a:t>真实</a:t>
            </a:r>
            <a:r>
              <a:rPr lang="zh-CN" altLang="en-US"/>
              <a:t>的反映客观世界</a:t>
            </a:r>
            <a:endParaRPr lang="zh-CN" altLang="en-US"/>
          </a:p>
          <a:p>
            <a:pPr lvl="1" algn="just">
              <a:lnSpc>
                <a:spcPts val="3065"/>
              </a:lnSpc>
            </a:pPr>
            <a:r>
              <a:rPr lang="zh-CN" altLang="en-US">
                <a:solidFill>
                  <a:srgbClr val="0000FF"/>
                </a:solidFill>
              </a:rPr>
              <a:t>容易</a:t>
            </a:r>
            <a:r>
              <a:rPr lang="zh-CN" altLang="en-US"/>
              <a:t>人所理解</a:t>
            </a:r>
            <a:endParaRPr lang="en-US" altLang="zh-CN"/>
          </a:p>
          <a:p>
            <a:pPr lvl="1" algn="just">
              <a:lnSpc>
                <a:spcPts val="3065"/>
              </a:lnSpc>
            </a:pPr>
            <a:r>
              <a:rPr lang="zh-CN" altLang="en-US">
                <a:solidFill>
                  <a:srgbClr val="0000FF"/>
                </a:solidFill>
              </a:rPr>
              <a:t>便于</a:t>
            </a:r>
            <a:r>
              <a:rPr lang="zh-CN" altLang="en-US"/>
              <a:t>在计算机上实现＃</a:t>
            </a:r>
            <a:endParaRPr kumimoji="0" lang="zh-CN" altLang="en-US"/>
          </a:p>
        </p:txBody>
      </p:sp>
      <p:sp>
        <p:nvSpPr>
          <p:cNvPr id="28675"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DFB9ACED-EEE3-4A84-B7CB-2CD80471C587}" type="slidenum">
              <a:rPr kumimoji="0" lang="zh-CN" altLang="en-US" sz="1400"/>
            </a:fld>
            <a:endParaRPr kumimoji="0" lang="en-US" altLang="zh-CN" sz="1400"/>
          </a:p>
        </p:txBody>
      </p:sp>
      <p:sp>
        <p:nvSpPr>
          <p:cNvPr id="28676" name="标题 1"/>
          <p:cNvSpPr txBox="1"/>
          <p:nvPr/>
        </p:nvSpPr>
        <p:spPr bwMode="auto">
          <a:xfrm>
            <a:off x="2068513" y="77789"/>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zh-CN" altLang="en-US">
                <a:solidFill>
                  <a:schemeClr val="tx2"/>
                </a:solidFill>
                <a:latin typeface="黑体" panose="02010609060101010101" pitchFamily="49" charset="-122"/>
                <a:ea typeface="黑体" panose="02010609060101010101" pitchFamily="49" charset="-122"/>
              </a:rPr>
              <a:t>三</a:t>
            </a:r>
            <a:r>
              <a:rPr kumimoji="0" lang="en-US" altLang="zh-CN">
                <a:solidFill>
                  <a:schemeClr val="tx2"/>
                </a:solidFill>
                <a:latin typeface="黑体" panose="02010609060101010101" pitchFamily="49" charset="-122"/>
                <a:ea typeface="黑体" panose="02010609060101010101" pitchFamily="49" charset="-122"/>
              </a:rPr>
              <a:t> </a:t>
            </a:r>
            <a:r>
              <a:rPr kumimoji="0" lang="zh-CN" altLang="zh-CN">
                <a:solidFill>
                  <a:schemeClr val="tx2"/>
                </a:solidFill>
                <a:latin typeface="黑体" panose="02010609060101010101" pitchFamily="49" charset="-122"/>
                <a:ea typeface="黑体" panose="02010609060101010101" pitchFamily="49" charset="-122"/>
              </a:rPr>
              <a:t>数据模型</a:t>
            </a:r>
            <a:endParaRPr kumimoji="0" lang="zh-CN" altLang="en-US">
              <a:solidFill>
                <a:schemeClr val="tx2"/>
              </a:solidFill>
              <a:latin typeface="黑体" panose="02010609060101010101" pitchFamily="49" charset="-122"/>
              <a:ea typeface="黑体" panose="02010609060101010101" pitchFamily="49" charset="-122"/>
            </a:endParaRPr>
          </a:p>
        </p:txBody>
      </p:sp>
      <p:sp>
        <p:nvSpPr>
          <p:cNvPr id="28677" name="AutoShape 6"/>
          <p:cNvSpPr>
            <a:spLocks noChangeArrowheads="1"/>
          </p:cNvSpPr>
          <p:nvPr/>
        </p:nvSpPr>
        <p:spPr bwMode="auto">
          <a:xfrm>
            <a:off x="8220076" y="1268414"/>
            <a:ext cx="2016125" cy="8159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＊什么是数据模型？</a:t>
            </a:r>
            <a:endParaRPr kumimoji="0" lang="zh-CN" altLang="en-US" sz="1600">
              <a:latin typeface="Tahoma" panose="020B0604030504040204" pitchFamily="2" charset="0"/>
            </a:endParaRPr>
          </a:p>
        </p:txBody>
      </p:sp>
      <p:sp>
        <p:nvSpPr>
          <p:cNvPr id="28678" name="AutoShape 6"/>
          <p:cNvSpPr>
            <a:spLocks noChangeArrowheads="1"/>
          </p:cNvSpPr>
          <p:nvPr/>
        </p:nvSpPr>
        <p:spPr bwMode="auto">
          <a:xfrm>
            <a:off x="8293101" y="3802064"/>
            <a:ext cx="2016125" cy="1031875"/>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＊数据模型应满足什么要求？</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08213" y="4508500"/>
            <a:ext cx="8101012" cy="1447800"/>
          </a:xfrm>
          <a:solidFill>
            <a:srgbClr val="8383A9"/>
          </a:solidFill>
          <a:ln>
            <a:solidFill>
              <a:srgbClr val="000000"/>
            </a:solidFill>
            <a:miter lim="800000"/>
          </a:ln>
        </p:spPr>
        <p:txBody>
          <a:bodyPr anchor="t"/>
          <a:lstStyle/>
          <a:p>
            <a:pPr eaLnBrk="1" hangingPunct="1"/>
            <a:r>
              <a:rPr lang="zh-CN" altLang="en-US" sz="2900">
                <a:solidFill>
                  <a:srgbClr val="000099"/>
                </a:solidFill>
              </a:rPr>
              <a:t>系（</a:t>
            </a:r>
            <a:r>
              <a:rPr lang="zh-CN" altLang="en-US" sz="2900" u="sng">
                <a:solidFill>
                  <a:srgbClr val="000099"/>
                </a:solidFill>
              </a:rPr>
              <a:t>系编号</a:t>
            </a:r>
            <a:r>
              <a:rPr lang="zh-CN" altLang="en-US" sz="2900">
                <a:solidFill>
                  <a:srgbClr val="000099"/>
                </a:solidFill>
              </a:rPr>
              <a:t>，系名称）</a:t>
            </a:r>
            <a:br>
              <a:rPr lang="zh-CN" altLang="en-US" sz="2900">
                <a:solidFill>
                  <a:srgbClr val="000099"/>
                </a:solidFill>
              </a:rPr>
            </a:br>
            <a:r>
              <a:rPr lang="zh-CN" altLang="en-US" sz="2900">
                <a:solidFill>
                  <a:srgbClr val="000099"/>
                </a:solidFill>
              </a:rPr>
              <a:t>教师（</a:t>
            </a:r>
            <a:r>
              <a:rPr lang="zh-CN" altLang="en-US" sz="2900" u="sng">
                <a:solidFill>
                  <a:srgbClr val="000099"/>
                </a:solidFill>
              </a:rPr>
              <a:t>教工编号</a:t>
            </a:r>
            <a:r>
              <a:rPr lang="zh-CN" altLang="en-US" sz="2900">
                <a:solidFill>
                  <a:srgbClr val="000099"/>
                </a:solidFill>
              </a:rPr>
              <a:t>，姓名，性别，工资，</a:t>
            </a:r>
            <a:r>
              <a:rPr lang="zh-CN" altLang="en-US" sz="2900">
                <a:solidFill>
                  <a:srgbClr val="FFC000"/>
                </a:solidFill>
              </a:rPr>
              <a:t>系编号</a:t>
            </a:r>
            <a:r>
              <a:rPr lang="zh-CN" altLang="en-US" sz="2900">
                <a:solidFill>
                  <a:srgbClr val="000099"/>
                </a:solidFill>
              </a:rPr>
              <a:t>）</a:t>
            </a:r>
            <a:br>
              <a:rPr lang="zh-CN" altLang="en-US" sz="2900">
                <a:solidFill>
                  <a:srgbClr val="000099"/>
                </a:solidFill>
              </a:rPr>
            </a:br>
            <a:endParaRPr lang="zh-CN" altLang="en-US" sz="2900">
              <a:solidFill>
                <a:srgbClr val="000099"/>
              </a:solidFill>
            </a:endParaRPr>
          </a:p>
        </p:txBody>
      </p:sp>
      <p:sp>
        <p:nvSpPr>
          <p:cNvPr id="44034" name="Text Box 14"/>
          <p:cNvSpPr txBox="1">
            <a:spLocks noChangeArrowheads="1"/>
          </p:cNvSpPr>
          <p:nvPr/>
        </p:nvSpPr>
        <p:spPr bwMode="auto">
          <a:xfrm>
            <a:off x="2286000" y="609601"/>
            <a:ext cx="381000" cy="44678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t>1</a:t>
            </a:r>
            <a:endParaRPr lang="zh-CN" altLang="en-US" sz="2800"/>
          </a:p>
        </p:txBody>
      </p:sp>
      <p:sp>
        <p:nvSpPr>
          <p:cNvPr id="44035" name="Text Box 15"/>
          <p:cNvSpPr txBox="1">
            <a:spLocks noChangeArrowheads="1"/>
          </p:cNvSpPr>
          <p:nvPr/>
        </p:nvSpPr>
        <p:spPr bwMode="auto">
          <a:xfrm>
            <a:off x="3505200" y="2362201"/>
            <a:ext cx="838200" cy="44678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t>系</a:t>
            </a:r>
            <a:endParaRPr lang="zh-CN" altLang="en-US" sz="2800"/>
          </a:p>
        </p:txBody>
      </p:sp>
      <p:sp>
        <p:nvSpPr>
          <p:cNvPr id="44036" name="Text Box 16"/>
          <p:cNvSpPr txBox="1">
            <a:spLocks noChangeArrowheads="1"/>
          </p:cNvSpPr>
          <p:nvPr/>
        </p:nvSpPr>
        <p:spPr bwMode="auto">
          <a:xfrm>
            <a:off x="5486400" y="2362201"/>
            <a:ext cx="1219200" cy="44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2800"/>
              <a:t>聘用</a:t>
            </a:r>
            <a:endParaRPr lang="zh-CN" altLang="en-US" sz="2800"/>
          </a:p>
        </p:txBody>
      </p:sp>
      <p:sp>
        <p:nvSpPr>
          <p:cNvPr id="44037" name="Text Box 17"/>
          <p:cNvSpPr txBox="1">
            <a:spLocks noChangeArrowheads="1"/>
          </p:cNvSpPr>
          <p:nvPr/>
        </p:nvSpPr>
        <p:spPr bwMode="auto">
          <a:xfrm>
            <a:off x="7620000" y="2362201"/>
            <a:ext cx="1066800" cy="44678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t>教师</a:t>
            </a:r>
            <a:endParaRPr lang="zh-CN" altLang="en-US" sz="2800"/>
          </a:p>
        </p:txBody>
      </p:sp>
      <p:sp>
        <p:nvSpPr>
          <p:cNvPr id="44038" name="AutoShape 18"/>
          <p:cNvSpPr>
            <a:spLocks noChangeArrowheads="1"/>
          </p:cNvSpPr>
          <p:nvPr/>
        </p:nvSpPr>
        <p:spPr bwMode="auto">
          <a:xfrm>
            <a:off x="5519739" y="2358998"/>
            <a:ext cx="1081087" cy="539805"/>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p>
        </p:txBody>
      </p:sp>
      <p:sp>
        <p:nvSpPr>
          <p:cNvPr id="44039" name="Line 19"/>
          <p:cNvSpPr>
            <a:spLocks noChangeShapeType="1"/>
          </p:cNvSpPr>
          <p:nvPr/>
        </p:nvSpPr>
        <p:spPr bwMode="auto">
          <a:xfrm>
            <a:off x="4343400" y="2590800"/>
            <a:ext cx="1143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0" name="Line 20"/>
          <p:cNvSpPr>
            <a:spLocks noChangeShapeType="1"/>
          </p:cNvSpPr>
          <p:nvPr/>
        </p:nvSpPr>
        <p:spPr bwMode="auto">
          <a:xfrm>
            <a:off x="6553200" y="2590800"/>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41" name="Text Box 21"/>
          <p:cNvSpPr txBox="1">
            <a:spLocks noChangeArrowheads="1"/>
          </p:cNvSpPr>
          <p:nvPr/>
        </p:nvSpPr>
        <p:spPr bwMode="auto">
          <a:xfrm>
            <a:off x="4648200" y="2057401"/>
            <a:ext cx="4572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1400"/>
              <a:t>1</a:t>
            </a:r>
            <a:endParaRPr lang="zh-CN" altLang="en-US" sz="1400"/>
          </a:p>
        </p:txBody>
      </p:sp>
      <p:sp>
        <p:nvSpPr>
          <p:cNvPr id="44042" name="Text Box 22"/>
          <p:cNvSpPr txBox="1">
            <a:spLocks noChangeArrowheads="1"/>
          </p:cNvSpPr>
          <p:nvPr/>
        </p:nvSpPr>
        <p:spPr bwMode="auto">
          <a:xfrm>
            <a:off x="6629400" y="2057401"/>
            <a:ext cx="5334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t>m</a:t>
            </a:r>
            <a:endParaRPr lang="en-US" altLang="zh-CN" sz="1400"/>
          </a:p>
        </p:txBody>
      </p:sp>
      <p:sp>
        <p:nvSpPr>
          <p:cNvPr id="44043" name="Oval 23"/>
          <p:cNvSpPr>
            <a:spLocks noChangeArrowheads="1"/>
          </p:cNvSpPr>
          <p:nvPr/>
        </p:nvSpPr>
        <p:spPr bwMode="auto">
          <a:xfrm>
            <a:off x="2209800" y="1676400"/>
            <a:ext cx="1066800" cy="8382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ea typeface="楷体_GB2312" pitchFamily="49" charset="-122"/>
              </a:rPr>
              <a:t>系编号</a:t>
            </a:r>
            <a:endParaRPr lang="zh-CN" altLang="en-US" sz="2800" u="sng">
              <a:ea typeface="楷体_GB2312" pitchFamily="49" charset="-122"/>
            </a:endParaRPr>
          </a:p>
        </p:txBody>
      </p:sp>
      <p:sp>
        <p:nvSpPr>
          <p:cNvPr id="44044" name="Oval 24"/>
          <p:cNvSpPr>
            <a:spLocks noChangeArrowheads="1"/>
          </p:cNvSpPr>
          <p:nvPr/>
        </p:nvSpPr>
        <p:spPr bwMode="auto">
          <a:xfrm>
            <a:off x="2209800" y="3124200"/>
            <a:ext cx="12192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系名称</a:t>
            </a:r>
            <a:endParaRPr lang="zh-CN" altLang="en-US" sz="2800">
              <a:ea typeface="楷体_GB2312" pitchFamily="49" charset="-122"/>
            </a:endParaRPr>
          </a:p>
        </p:txBody>
      </p:sp>
      <p:sp>
        <p:nvSpPr>
          <p:cNvPr id="44045" name="Oval 25"/>
          <p:cNvSpPr>
            <a:spLocks noChangeArrowheads="1"/>
          </p:cNvSpPr>
          <p:nvPr/>
        </p:nvSpPr>
        <p:spPr bwMode="auto">
          <a:xfrm>
            <a:off x="8534400" y="1600200"/>
            <a:ext cx="9906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姓名</a:t>
            </a:r>
            <a:endParaRPr lang="zh-CN" altLang="en-US" sz="2800">
              <a:ea typeface="楷体_GB2312" pitchFamily="49" charset="-122"/>
            </a:endParaRPr>
          </a:p>
        </p:txBody>
      </p:sp>
      <p:sp>
        <p:nvSpPr>
          <p:cNvPr id="44046" name="Oval 26"/>
          <p:cNvSpPr>
            <a:spLocks noChangeArrowheads="1"/>
          </p:cNvSpPr>
          <p:nvPr/>
        </p:nvSpPr>
        <p:spPr bwMode="auto">
          <a:xfrm>
            <a:off x="9601200" y="2286000"/>
            <a:ext cx="10668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性别</a:t>
            </a:r>
            <a:endParaRPr lang="zh-CN" altLang="en-US" sz="2800">
              <a:ea typeface="楷体_GB2312" pitchFamily="49" charset="-122"/>
            </a:endParaRPr>
          </a:p>
        </p:txBody>
      </p:sp>
      <p:sp>
        <p:nvSpPr>
          <p:cNvPr id="44047" name="Oval 27"/>
          <p:cNvSpPr>
            <a:spLocks noChangeArrowheads="1"/>
          </p:cNvSpPr>
          <p:nvPr/>
        </p:nvSpPr>
        <p:spPr bwMode="auto">
          <a:xfrm>
            <a:off x="9067800" y="3048000"/>
            <a:ext cx="11430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工资</a:t>
            </a:r>
            <a:endParaRPr lang="zh-CN" altLang="en-US" sz="2800">
              <a:ea typeface="楷体_GB2312" pitchFamily="49" charset="-122"/>
            </a:endParaRPr>
          </a:p>
        </p:txBody>
      </p:sp>
      <p:sp>
        <p:nvSpPr>
          <p:cNvPr id="44048" name="Oval 28"/>
          <p:cNvSpPr>
            <a:spLocks noChangeArrowheads="1"/>
          </p:cNvSpPr>
          <p:nvPr/>
        </p:nvSpPr>
        <p:spPr bwMode="auto">
          <a:xfrm>
            <a:off x="6934200" y="914400"/>
            <a:ext cx="1676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ea typeface="楷体_GB2312" pitchFamily="49" charset="-122"/>
              </a:rPr>
              <a:t>教工编号</a:t>
            </a:r>
            <a:endParaRPr lang="zh-CN" altLang="en-US" sz="2800" u="sng">
              <a:ea typeface="楷体_GB2312" pitchFamily="49" charset="-122"/>
            </a:endParaRPr>
          </a:p>
        </p:txBody>
      </p:sp>
      <p:sp>
        <p:nvSpPr>
          <p:cNvPr id="44049" name="Line 29"/>
          <p:cNvSpPr>
            <a:spLocks noChangeShapeType="1"/>
          </p:cNvSpPr>
          <p:nvPr/>
        </p:nvSpPr>
        <p:spPr bwMode="auto">
          <a:xfrm>
            <a:off x="3276600" y="2362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0" name="Line 30"/>
          <p:cNvSpPr>
            <a:spLocks noChangeShapeType="1"/>
          </p:cNvSpPr>
          <p:nvPr/>
        </p:nvSpPr>
        <p:spPr bwMode="auto">
          <a:xfrm flipV="1">
            <a:off x="3048000" y="2743200"/>
            <a:ext cx="3810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1" name="Line 31"/>
          <p:cNvSpPr>
            <a:spLocks noChangeShapeType="1"/>
          </p:cNvSpPr>
          <p:nvPr/>
        </p:nvSpPr>
        <p:spPr bwMode="auto">
          <a:xfrm>
            <a:off x="8001000" y="1676400"/>
            <a:ext cx="3048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2" name="Line 32"/>
          <p:cNvSpPr>
            <a:spLocks noChangeShapeType="1"/>
          </p:cNvSpPr>
          <p:nvPr/>
        </p:nvSpPr>
        <p:spPr bwMode="auto">
          <a:xfrm flipH="1">
            <a:off x="8686800" y="2209800"/>
            <a:ext cx="38100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3" name="Line 33"/>
          <p:cNvSpPr>
            <a:spLocks noChangeShapeType="1"/>
          </p:cNvSpPr>
          <p:nvPr/>
        </p:nvSpPr>
        <p:spPr bwMode="auto">
          <a:xfrm flipH="1">
            <a:off x="8686800" y="2514600"/>
            <a:ext cx="914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4" name="Line 34"/>
          <p:cNvSpPr>
            <a:spLocks noChangeShapeType="1"/>
          </p:cNvSpPr>
          <p:nvPr/>
        </p:nvSpPr>
        <p:spPr bwMode="auto">
          <a:xfrm flipH="1" flipV="1">
            <a:off x="8686800" y="2590800"/>
            <a:ext cx="685800"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5" name="灯片编号占位符 2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5FEE4856-FC11-40E3-BA41-B0E3FF7F36C5}"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blinds(horizontal)">
                                      <p:cBhvr>
                                        <p:cTn id="7" dur="5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Text Box 3"/>
          <p:cNvSpPr txBox="1">
            <a:spLocks noChangeArrowheads="1"/>
          </p:cNvSpPr>
          <p:nvPr/>
        </p:nvSpPr>
        <p:spPr bwMode="auto">
          <a:xfrm>
            <a:off x="1981200" y="4041775"/>
            <a:ext cx="7823200" cy="12192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旅客（</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身份证号码</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a:t>
            </a:r>
            <a:r>
              <a:rPr lang="zh-CN" altLang="en-US" sz="2800" b="1" noProof="1">
                <a:solidFill>
                  <a:srgbClr val="FFC000"/>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飞机票（</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，日期，价格）</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p:txBody>
      </p:sp>
      <p:sp>
        <p:nvSpPr>
          <p:cNvPr id="46082" name="Text Box 11"/>
          <p:cNvSpPr txBox="1">
            <a:spLocks noChangeArrowheads="1"/>
          </p:cNvSpPr>
          <p:nvPr/>
        </p:nvSpPr>
        <p:spPr bwMode="auto">
          <a:xfrm>
            <a:off x="2135188" y="404814"/>
            <a:ext cx="381000" cy="44678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lnSpc>
                <a:spcPct val="80000"/>
              </a:lnSpc>
              <a:spcBef>
                <a:spcPct val="50000"/>
              </a:spcBef>
            </a:pPr>
            <a:r>
              <a:rPr lang="zh-CN" altLang="en-US" sz="2800"/>
              <a:t>3</a:t>
            </a:r>
            <a:endParaRPr lang="zh-CN" altLang="en-US" sz="2800"/>
          </a:p>
        </p:txBody>
      </p:sp>
      <p:sp>
        <p:nvSpPr>
          <p:cNvPr id="46083" name="Text Box 12"/>
          <p:cNvSpPr txBox="1">
            <a:spLocks noChangeArrowheads="1"/>
          </p:cNvSpPr>
          <p:nvPr/>
        </p:nvSpPr>
        <p:spPr bwMode="auto">
          <a:xfrm>
            <a:off x="3352800" y="1676400"/>
            <a:ext cx="1066800" cy="4489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t>旅客</a:t>
            </a:r>
            <a:endParaRPr lang="zh-CN" altLang="en-US" sz="2800"/>
          </a:p>
        </p:txBody>
      </p:sp>
      <p:sp>
        <p:nvSpPr>
          <p:cNvPr id="46084" name="Text Box 13"/>
          <p:cNvSpPr txBox="1">
            <a:spLocks noChangeArrowheads="1"/>
          </p:cNvSpPr>
          <p:nvPr/>
        </p:nvSpPr>
        <p:spPr bwMode="auto">
          <a:xfrm>
            <a:off x="7772400" y="1752600"/>
            <a:ext cx="1600200" cy="4489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t>飞机票</a:t>
            </a:r>
            <a:endParaRPr lang="zh-CN" altLang="en-US" sz="2800"/>
          </a:p>
        </p:txBody>
      </p:sp>
      <p:sp>
        <p:nvSpPr>
          <p:cNvPr id="46085" name="Text Box 14"/>
          <p:cNvSpPr txBox="1">
            <a:spLocks noChangeArrowheads="1"/>
          </p:cNvSpPr>
          <p:nvPr/>
        </p:nvSpPr>
        <p:spPr bwMode="auto">
          <a:xfrm>
            <a:off x="5638800" y="1676400"/>
            <a:ext cx="1066800" cy="4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lgn="ctr" eaLnBrk="0" hangingPunct="0">
              <a:lnSpc>
                <a:spcPct val="80000"/>
              </a:lnSpc>
              <a:spcBef>
                <a:spcPct val="50000"/>
              </a:spcBef>
            </a:pPr>
            <a:r>
              <a:rPr lang="zh-CN" altLang="en-US" sz="2800"/>
              <a:t>拥有</a:t>
            </a:r>
            <a:endParaRPr lang="zh-CN" altLang="en-US" sz="2800"/>
          </a:p>
        </p:txBody>
      </p:sp>
      <p:sp>
        <p:nvSpPr>
          <p:cNvPr id="46086" name="AutoShape 15"/>
          <p:cNvSpPr>
            <a:spLocks noChangeArrowheads="1"/>
          </p:cNvSpPr>
          <p:nvPr/>
        </p:nvSpPr>
        <p:spPr bwMode="auto">
          <a:xfrm>
            <a:off x="5556251" y="1677961"/>
            <a:ext cx="1116013" cy="539805"/>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p>
        </p:txBody>
      </p:sp>
      <p:sp>
        <p:nvSpPr>
          <p:cNvPr id="46087" name="Line 16"/>
          <p:cNvSpPr>
            <a:spLocks noChangeShapeType="1"/>
          </p:cNvSpPr>
          <p:nvPr/>
        </p:nvSpPr>
        <p:spPr bwMode="auto">
          <a:xfrm>
            <a:off x="4495800" y="1947863"/>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88" name="Line 17"/>
          <p:cNvSpPr>
            <a:spLocks noChangeShapeType="1"/>
          </p:cNvSpPr>
          <p:nvPr/>
        </p:nvSpPr>
        <p:spPr bwMode="auto">
          <a:xfrm>
            <a:off x="6629400" y="1947863"/>
            <a:ext cx="1143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089" name="Text Box 18"/>
          <p:cNvSpPr txBox="1">
            <a:spLocks noChangeArrowheads="1"/>
          </p:cNvSpPr>
          <p:nvPr/>
        </p:nvSpPr>
        <p:spPr bwMode="auto">
          <a:xfrm>
            <a:off x="7086600" y="1371601"/>
            <a:ext cx="5334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t>1</a:t>
            </a:r>
            <a:endParaRPr lang="en-US" altLang="zh-CN" sz="1400"/>
          </a:p>
        </p:txBody>
      </p:sp>
      <p:sp>
        <p:nvSpPr>
          <p:cNvPr id="46090" name="Text Box 19"/>
          <p:cNvSpPr txBox="1">
            <a:spLocks noChangeArrowheads="1"/>
          </p:cNvSpPr>
          <p:nvPr/>
        </p:nvSpPr>
        <p:spPr bwMode="auto">
          <a:xfrm>
            <a:off x="4495800" y="1447801"/>
            <a:ext cx="5334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t>1</a:t>
            </a:r>
            <a:endParaRPr lang="en-US" altLang="zh-CN" sz="1400"/>
          </a:p>
        </p:txBody>
      </p:sp>
      <p:sp>
        <p:nvSpPr>
          <p:cNvPr id="46091" name="Oval 20"/>
          <p:cNvSpPr>
            <a:spLocks noChangeArrowheads="1"/>
          </p:cNvSpPr>
          <p:nvPr/>
        </p:nvSpPr>
        <p:spPr bwMode="auto">
          <a:xfrm>
            <a:off x="2971800" y="304800"/>
            <a:ext cx="1600200" cy="914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身份证号</a:t>
            </a:r>
            <a:endParaRPr lang="zh-CN" altLang="en-US" sz="2800">
              <a:ea typeface="楷体_GB2312" pitchFamily="49" charset="-122"/>
            </a:endParaRPr>
          </a:p>
        </p:txBody>
      </p:sp>
      <p:sp>
        <p:nvSpPr>
          <p:cNvPr id="46092" name="Oval 21"/>
          <p:cNvSpPr>
            <a:spLocks noChangeArrowheads="1"/>
          </p:cNvSpPr>
          <p:nvPr/>
        </p:nvSpPr>
        <p:spPr bwMode="auto">
          <a:xfrm>
            <a:off x="1981200" y="1600200"/>
            <a:ext cx="9906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姓名</a:t>
            </a:r>
            <a:endParaRPr lang="zh-CN" altLang="en-US" sz="2800">
              <a:ea typeface="楷体_GB2312" pitchFamily="49" charset="-122"/>
            </a:endParaRPr>
          </a:p>
        </p:txBody>
      </p:sp>
      <p:sp>
        <p:nvSpPr>
          <p:cNvPr id="46093" name="Oval 23"/>
          <p:cNvSpPr>
            <a:spLocks noChangeArrowheads="1"/>
          </p:cNvSpPr>
          <p:nvPr/>
        </p:nvSpPr>
        <p:spPr bwMode="auto">
          <a:xfrm>
            <a:off x="8077200" y="152400"/>
            <a:ext cx="1219200" cy="7620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日期</a:t>
            </a:r>
            <a:endParaRPr lang="zh-CN" altLang="en-US" sz="2800">
              <a:ea typeface="楷体_GB2312" pitchFamily="49" charset="-122"/>
            </a:endParaRPr>
          </a:p>
        </p:txBody>
      </p:sp>
      <p:sp>
        <p:nvSpPr>
          <p:cNvPr id="46094" name="Oval 24"/>
          <p:cNvSpPr>
            <a:spLocks noChangeArrowheads="1"/>
          </p:cNvSpPr>
          <p:nvPr/>
        </p:nvSpPr>
        <p:spPr bwMode="auto">
          <a:xfrm>
            <a:off x="6629400" y="3048000"/>
            <a:ext cx="1295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航班号</a:t>
            </a:r>
            <a:endParaRPr lang="zh-CN" altLang="en-US" sz="2800">
              <a:ea typeface="楷体_GB2312" pitchFamily="49" charset="-122"/>
            </a:endParaRPr>
          </a:p>
        </p:txBody>
      </p:sp>
      <p:sp>
        <p:nvSpPr>
          <p:cNvPr id="46095" name="Line 25"/>
          <p:cNvSpPr>
            <a:spLocks noChangeShapeType="1"/>
          </p:cNvSpPr>
          <p:nvPr/>
        </p:nvSpPr>
        <p:spPr bwMode="auto">
          <a:xfrm>
            <a:off x="3810000" y="12954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6" name="Line 26"/>
          <p:cNvSpPr>
            <a:spLocks noChangeShapeType="1"/>
          </p:cNvSpPr>
          <p:nvPr/>
        </p:nvSpPr>
        <p:spPr bwMode="auto">
          <a:xfrm flipV="1">
            <a:off x="2971800" y="1752600"/>
            <a:ext cx="3810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7" name="Line 28"/>
          <p:cNvSpPr>
            <a:spLocks noChangeShapeType="1"/>
          </p:cNvSpPr>
          <p:nvPr/>
        </p:nvSpPr>
        <p:spPr bwMode="auto">
          <a:xfrm>
            <a:off x="8610600" y="914400"/>
            <a:ext cx="3810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8" name="Oval 29"/>
          <p:cNvSpPr>
            <a:spLocks noChangeArrowheads="1"/>
          </p:cNvSpPr>
          <p:nvPr/>
        </p:nvSpPr>
        <p:spPr bwMode="auto">
          <a:xfrm>
            <a:off x="8686800" y="3352800"/>
            <a:ext cx="12192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座位号</a:t>
            </a:r>
            <a:endParaRPr lang="zh-CN" altLang="en-US" sz="2800">
              <a:ea typeface="楷体_GB2312" pitchFamily="49" charset="-122"/>
            </a:endParaRPr>
          </a:p>
        </p:txBody>
      </p:sp>
      <p:sp>
        <p:nvSpPr>
          <p:cNvPr id="46099" name="Oval 30"/>
          <p:cNvSpPr>
            <a:spLocks noChangeArrowheads="1"/>
          </p:cNvSpPr>
          <p:nvPr/>
        </p:nvSpPr>
        <p:spPr bwMode="auto">
          <a:xfrm>
            <a:off x="9525000" y="1066800"/>
            <a:ext cx="11430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价格</a:t>
            </a:r>
            <a:endParaRPr lang="zh-CN" altLang="en-US" sz="2800">
              <a:ea typeface="楷体_GB2312" pitchFamily="49" charset="-122"/>
            </a:endParaRPr>
          </a:p>
        </p:txBody>
      </p:sp>
      <p:sp>
        <p:nvSpPr>
          <p:cNvPr id="46100" name="Line 31"/>
          <p:cNvSpPr>
            <a:spLocks noChangeShapeType="1"/>
          </p:cNvSpPr>
          <p:nvPr/>
        </p:nvSpPr>
        <p:spPr bwMode="auto">
          <a:xfrm flipH="1">
            <a:off x="7543800" y="2362200"/>
            <a:ext cx="7620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01" name="Line 32"/>
          <p:cNvSpPr>
            <a:spLocks noChangeShapeType="1"/>
          </p:cNvSpPr>
          <p:nvPr/>
        </p:nvSpPr>
        <p:spPr bwMode="auto">
          <a:xfrm>
            <a:off x="8763000" y="2438400"/>
            <a:ext cx="5334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02" name="Line 33"/>
          <p:cNvSpPr>
            <a:spLocks noChangeShapeType="1"/>
          </p:cNvSpPr>
          <p:nvPr/>
        </p:nvSpPr>
        <p:spPr bwMode="auto">
          <a:xfrm flipV="1">
            <a:off x="9372600" y="1600200"/>
            <a:ext cx="2286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5922" name="Text Box 34"/>
          <p:cNvSpPr txBox="1">
            <a:spLocks noChangeArrowheads="1"/>
          </p:cNvSpPr>
          <p:nvPr/>
        </p:nvSpPr>
        <p:spPr bwMode="auto">
          <a:xfrm>
            <a:off x="1981201" y="5373688"/>
            <a:ext cx="8328025" cy="12192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旅客（</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身份证号</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飞机票（</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航班号，座位号</a:t>
            </a:r>
            <a:r>
              <a:rPr lang="zh-CN" altLang="en-US" sz="2800" b="1" noProof="1">
                <a:solidFill>
                  <a:srgbClr val="000099"/>
                </a:solidFill>
                <a:effectLst>
                  <a:outerShdw blurRad="38100" dist="38100" dir="2700000">
                    <a:srgbClr val="000000"/>
                  </a:outerShdw>
                </a:effectLst>
                <a:latin typeface="Arial Black" panose="020B0A04020102020204" pitchFamily="1" charset="0"/>
              </a:rPr>
              <a:t>，日期，价格，</a:t>
            </a:r>
            <a:r>
              <a:rPr lang="zh-CN" altLang="en-US" sz="2800" b="1" noProof="1">
                <a:solidFill>
                  <a:srgbClr val="FFC000"/>
                </a:solidFill>
                <a:effectLst>
                  <a:outerShdw blurRad="38100" dist="38100" dir="2700000">
                    <a:srgbClr val="000000"/>
                  </a:outerShdw>
                </a:effectLst>
                <a:latin typeface="Arial Black" panose="020B0A04020102020204" pitchFamily="1" charset="0"/>
              </a:rPr>
              <a:t>身份证号</a:t>
            </a:r>
            <a:r>
              <a:rPr lang="zh-CN" altLang="en-US" sz="2800" b="1" noProof="1">
                <a:solidFill>
                  <a:srgbClr val="000099"/>
                </a:solidFill>
                <a:effectLst>
                  <a:outerShdw blurRad="38100" dist="38100" dir="2700000">
                    <a:srgbClr val="000000"/>
                  </a:outerShdw>
                </a:effectLst>
                <a:latin typeface="Arial Black" panose="020B0A04020102020204" pitchFamily="1" charset="0"/>
              </a:rPr>
              <a:t>）</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p:txBody>
      </p:sp>
      <p:sp>
        <p:nvSpPr>
          <p:cNvPr id="46104" name="灯片编号占位符 24"/>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1F7C6EFB-87EE-4463-A9A0-F8472E94556F}"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891"/>
                                        </p:tgtEl>
                                        <p:attrNameLst>
                                          <p:attrName>style.visibility</p:attrName>
                                        </p:attrNameLst>
                                      </p:cBhvr>
                                      <p:to>
                                        <p:strVal val="visible"/>
                                      </p:to>
                                    </p:set>
                                    <p:animEffect transition="in" filter="blinds(horizontal)">
                                      <p:cBhvr>
                                        <p:cTn id="7" dur="500"/>
                                        <p:tgtEl>
                                          <p:spTgt spid="16589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5922"/>
                                        </p:tgtEl>
                                        <p:attrNameLst>
                                          <p:attrName>style.visibility</p:attrName>
                                        </p:attrNameLst>
                                      </p:cBhvr>
                                      <p:to>
                                        <p:strVal val="visible"/>
                                      </p:to>
                                    </p:set>
                                    <p:animEffect transition="in" filter="box(in)">
                                      <p:cBhvr>
                                        <p:cTn id="12" dur="500"/>
                                        <p:tgtEl>
                                          <p:spTgt spid="165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P spid="1659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Text Box 3"/>
          <p:cNvSpPr txBox="1">
            <a:spLocks noChangeArrowheads="1"/>
          </p:cNvSpPr>
          <p:nvPr/>
        </p:nvSpPr>
        <p:spPr bwMode="auto">
          <a:xfrm>
            <a:off x="2209800" y="4797425"/>
            <a:ext cx="7126288" cy="1676400"/>
          </a:xfrm>
          <a:prstGeom prst="rect">
            <a:avLst/>
          </a:prstGeom>
          <a:solidFill>
            <a:schemeClr val="accent1">
              <a:lumMod val="20000"/>
              <a:lumOff val="80000"/>
            </a:schemeClr>
          </a:solidFill>
          <a:ln w="9525">
            <a:solidFill>
              <a:srgbClr val="000000"/>
            </a:solidFill>
            <a:miter lim="800000"/>
          </a:ln>
          <a:effectLst/>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93750" indent="-3365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课程（</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课程号</a:t>
            </a:r>
            <a:r>
              <a:rPr lang="zh-CN" altLang="en-US" sz="2800" b="1" noProof="1">
                <a:solidFill>
                  <a:srgbClr val="000099"/>
                </a:solidFill>
                <a:effectLst>
                  <a:outerShdw blurRad="38100" dist="38100" dir="2700000">
                    <a:srgbClr val="000000"/>
                  </a:outerShdw>
                </a:effectLst>
                <a:latin typeface="Arial Black" panose="020B0A04020102020204" pitchFamily="1" charset="0"/>
              </a:rPr>
              <a:t>，课程名称，学时，性质）</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学生（</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学号</a:t>
            </a:r>
            <a:r>
              <a:rPr lang="zh-CN" altLang="en-US" sz="2800" b="1" noProof="1">
                <a:solidFill>
                  <a:srgbClr val="000099"/>
                </a:solidFill>
                <a:effectLst>
                  <a:outerShdw blurRad="38100" dist="38100" dir="2700000">
                    <a:srgbClr val="000000"/>
                  </a:outerShdw>
                </a:effectLst>
                <a:latin typeface="Arial Black" panose="020B0A04020102020204" pitchFamily="1" charset="0"/>
              </a:rPr>
              <a:t>，姓名，性别，专业）</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a:p>
            <a:pPr marL="0" indent="0" algn="ctr">
              <a:lnSpc>
                <a:spcPct val="80000"/>
              </a:lnSpc>
              <a:buNone/>
            </a:pPr>
            <a:r>
              <a:rPr lang="zh-CN" altLang="en-US" sz="2800" b="1" noProof="1">
                <a:solidFill>
                  <a:srgbClr val="000099"/>
                </a:solidFill>
                <a:effectLst>
                  <a:outerShdw blurRad="38100" dist="38100" dir="2700000">
                    <a:srgbClr val="000000"/>
                  </a:outerShdw>
                </a:effectLst>
                <a:latin typeface="Arial Black" panose="020B0A04020102020204" pitchFamily="1" charset="0"/>
              </a:rPr>
              <a:t>成绩（</a:t>
            </a:r>
            <a:r>
              <a:rPr lang="zh-CN" altLang="en-US" sz="2800" b="1" u="sng" noProof="1">
                <a:solidFill>
                  <a:srgbClr val="000099"/>
                </a:solidFill>
                <a:effectLst>
                  <a:outerShdw blurRad="38100" dist="38100" dir="2700000">
                    <a:srgbClr val="000000"/>
                  </a:outerShdw>
                </a:effectLst>
                <a:latin typeface="Arial Black" panose="020B0A04020102020204" pitchFamily="1" charset="0"/>
              </a:rPr>
              <a:t>学号，课程号</a:t>
            </a:r>
            <a:r>
              <a:rPr lang="zh-CN" altLang="en-US" sz="2800" b="1" noProof="1">
                <a:solidFill>
                  <a:srgbClr val="000099"/>
                </a:solidFill>
                <a:effectLst>
                  <a:outerShdw blurRad="38100" dist="38100" dir="2700000">
                    <a:srgbClr val="000000"/>
                  </a:outerShdw>
                </a:effectLst>
                <a:latin typeface="Arial Black" panose="020B0A04020102020204" pitchFamily="1" charset="0"/>
              </a:rPr>
              <a:t>，分数）</a:t>
            </a:r>
            <a:endParaRPr lang="zh-CN" altLang="en-US" sz="2800" b="1" noProof="1">
              <a:solidFill>
                <a:srgbClr val="000099"/>
              </a:solidFill>
              <a:effectLst>
                <a:outerShdw blurRad="38100" dist="38100" dir="2700000">
                  <a:srgbClr val="000000"/>
                </a:outerShdw>
              </a:effectLst>
              <a:latin typeface="Arial Black" panose="020B0A04020102020204" pitchFamily="1" charset="0"/>
            </a:endParaRPr>
          </a:p>
        </p:txBody>
      </p:sp>
      <p:sp>
        <p:nvSpPr>
          <p:cNvPr id="47106" name="Text Box 18"/>
          <p:cNvSpPr txBox="1">
            <a:spLocks noChangeArrowheads="1"/>
          </p:cNvSpPr>
          <p:nvPr/>
        </p:nvSpPr>
        <p:spPr bwMode="auto">
          <a:xfrm>
            <a:off x="5700713" y="2384426"/>
            <a:ext cx="1295400" cy="44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spcBef>
                <a:spcPct val="50000"/>
              </a:spcBef>
            </a:pPr>
            <a:r>
              <a:rPr lang="zh-CN" altLang="en-US" sz="2800"/>
              <a:t>选修</a:t>
            </a:r>
            <a:endParaRPr lang="zh-CN" altLang="en-US" sz="2800"/>
          </a:p>
        </p:txBody>
      </p:sp>
      <p:sp>
        <p:nvSpPr>
          <p:cNvPr id="47107" name="Text Box 19"/>
          <p:cNvSpPr txBox="1">
            <a:spLocks noChangeArrowheads="1"/>
          </p:cNvSpPr>
          <p:nvPr/>
        </p:nvSpPr>
        <p:spPr bwMode="auto">
          <a:xfrm>
            <a:off x="2133600" y="457200"/>
            <a:ext cx="304800" cy="4489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t>4</a:t>
            </a:r>
            <a:endParaRPr lang="zh-CN" altLang="en-US" sz="2800"/>
          </a:p>
        </p:txBody>
      </p:sp>
      <p:sp>
        <p:nvSpPr>
          <p:cNvPr id="47108" name="Text Box 20"/>
          <p:cNvSpPr txBox="1">
            <a:spLocks noChangeArrowheads="1"/>
          </p:cNvSpPr>
          <p:nvPr/>
        </p:nvSpPr>
        <p:spPr bwMode="auto">
          <a:xfrm>
            <a:off x="3581400" y="2362200"/>
            <a:ext cx="1143000" cy="4489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t>课程</a:t>
            </a:r>
            <a:endParaRPr lang="zh-CN" altLang="en-US" sz="2800"/>
          </a:p>
        </p:txBody>
      </p:sp>
      <p:sp>
        <p:nvSpPr>
          <p:cNvPr id="47109" name="Text Box 21"/>
          <p:cNvSpPr txBox="1">
            <a:spLocks noChangeArrowheads="1"/>
          </p:cNvSpPr>
          <p:nvPr/>
        </p:nvSpPr>
        <p:spPr bwMode="auto">
          <a:xfrm>
            <a:off x="8001000" y="2405063"/>
            <a:ext cx="1143000" cy="4489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eaLnBrk="0" hangingPunct="0">
              <a:lnSpc>
                <a:spcPct val="80000"/>
              </a:lnSpc>
              <a:spcBef>
                <a:spcPct val="50000"/>
              </a:spcBef>
            </a:pPr>
            <a:r>
              <a:rPr lang="zh-CN" altLang="en-US" sz="2800"/>
              <a:t>学生</a:t>
            </a:r>
            <a:endParaRPr lang="zh-CN" altLang="en-US" sz="2800"/>
          </a:p>
        </p:txBody>
      </p:sp>
      <p:sp>
        <p:nvSpPr>
          <p:cNvPr id="47110" name="AutoShape 22"/>
          <p:cNvSpPr>
            <a:spLocks noChangeArrowheads="1"/>
          </p:cNvSpPr>
          <p:nvPr/>
        </p:nvSpPr>
        <p:spPr bwMode="auto">
          <a:xfrm>
            <a:off x="5791201" y="2417736"/>
            <a:ext cx="1133475" cy="539805"/>
          </a:xfrm>
          <a:prstGeom prst="diamond">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eaLnBrk="0" hangingPunct="0">
              <a:lnSpc>
                <a:spcPct val="80000"/>
              </a:lnSpc>
              <a:spcBef>
                <a:spcPct val="20000"/>
              </a:spcBef>
            </a:pPr>
            <a:endParaRPr lang="zh-CN" altLang="en-US" sz="1400"/>
          </a:p>
        </p:txBody>
      </p:sp>
      <p:sp>
        <p:nvSpPr>
          <p:cNvPr id="47111" name="Line 23"/>
          <p:cNvSpPr>
            <a:spLocks noChangeShapeType="1"/>
          </p:cNvSpPr>
          <p:nvPr/>
        </p:nvSpPr>
        <p:spPr bwMode="auto">
          <a:xfrm>
            <a:off x="4724400" y="2709863"/>
            <a:ext cx="1066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12" name="Line 24"/>
          <p:cNvSpPr>
            <a:spLocks noChangeShapeType="1"/>
          </p:cNvSpPr>
          <p:nvPr/>
        </p:nvSpPr>
        <p:spPr bwMode="auto">
          <a:xfrm>
            <a:off x="6858000" y="2709863"/>
            <a:ext cx="1143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13" name="Text Box 25"/>
          <p:cNvSpPr txBox="1">
            <a:spLocks noChangeArrowheads="1"/>
          </p:cNvSpPr>
          <p:nvPr/>
        </p:nvSpPr>
        <p:spPr bwMode="auto">
          <a:xfrm>
            <a:off x="4876800" y="2209801"/>
            <a:ext cx="5334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t>m</a:t>
            </a:r>
            <a:endParaRPr lang="en-US" altLang="zh-CN" sz="1400"/>
          </a:p>
        </p:txBody>
      </p:sp>
      <p:sp>
        <p:nvSpPr>
          <p:cNvPr id="47114" name="Text Box 26"/>
          <p:cNvSpPr txBox="1">
            <a:spLocks noChangeArrowheads="1"/>
          </p:cNvSpPr>
          <p:nvPr/>
        </p:nvSpPr>
        <p:spPr bwMode="auto">
          <a:xfrm>
            <a:off x="7391400" y="2133601"/>
            <a:ext cx="53340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eaLnBrk="0" hangingPunct="0">
              <a:lnSpc>
                <a:spcPct val="80000"/>
              </a:lnSpc>
              <a:spcBef>
                <a:spcPct val="50000"/>
              </a:spcBef>
            </a:pPr>
            <a:r>
              <a:rPr lang="en-US" altLang="zh-CN" sz="1400"/>
              <a:t>n</a:t>
            </a:r>
            <a:endParaRPr lang="en-US" altLang="zh-CN" sz="1400"/>
          </a:p>
        </p:txBody>
      </p:sp>
      <p:sp>
        <p:nvSpPr>
          <p:cNvPr id="47115" name="Oval 27"/>
          <p:cNvSpPr>
            <a:spLocks noChangeArrowheads="1"/>
          </p:cNvSpPr>
          <p:nvPr/>
        </p:nvSpPr>
        <p:spPr bwMode="auto">
          <a:xfrm>
            <a:off x="3581400" y="762000"/>
            <a:ext cx="11430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ea typeface="楷体_GB2312" pitchFamily="49" charset="-122"/>
              </a:rPr>
              <a:t>课程号</a:t>
            </a:r>
            <a:endParaRPr lang="zh-CN" altLang="en-US" sz="2800" u="sng">
              <a:ea typeface="楷体_GB2312" pitchFamily="49" charset="-122"/>
            </a:endParaRPr>
          </a:p>
        </p:txBody>
      </p:sp>
      <p:sp>
        <p:nvSpPr>
          <p:cNvPr id="47116" name="Oval 28"/>
          <p:cNvSpPr>
            <a:spLocks noChangeArrowheads="1"/>
          </p:cNvSpPr>
          <p:nvPr/>
        </p:nvSpPr>
        <p:spPr bwMode="auto">
          <a:xfrm>
            <a:off x="2286000" y="1600200"/>
            <a:ext cx="9144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名称</a:t>
            </a:r>
            <a:endParaRPr lang="zh-CN" altLang="en-US" sz="2800">
              <a:ea typeface="楷体_GB2312" pitchFamily="49" charset="-122"/>
            </a:endParaRPr>
          </a:p>
        </p:txBody>
      </p:sp>
      <p:sp>
        <p:nvSpPr>
          <p:cNvPr id="47117" name="Oval 29"/>
          <p:cNvSpPr>
            <a:spLocks noChangeArrowheads="1"/>
          </p:cNvSpPr>
          <p:nvPr/>
        </p:nvSpPr>
        <p:spPr bwMode="auto">
          <a:xfrm>
            <a:off x="2100263" y="2781300"/>
            <a:ext cx="10668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学时</a:t>
            </a:r>
            <a:endParaRPr lang="zh-CN" altLang="en-US" sz="2800">
              <a:ea typeface="楷体_GB2312" pitchFamily="49" charset="-122"/>
            </a:endParaRPr>
          </a:p>
        </p:txBody>
      </p:sp>
      <p:sp>
        <p:nvSpPr>
          <p:cNvPr id="47118" name="Oval 30"/>
          <p:cNvSpPr>
            <a:spLocks noChangeArrowheads="1"/>
          </p:cNvSpPr>
          <p:nvPr/>
        </p:nvSpPr>
        <p:spPr bwMode="auto">
          <a:xfrm>
            <a:off x="3505200" y="3733800"/>
            <a:ext cx="9906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性质</a:t>
            </a:r>
            <a:endParaRPr lang="zh-CN" altLang="en-US" sz="2800">
              <a:ea typeface="楷体_GB2312" pitchFamily="49" charset="-122"/>
            </a:endParaRPr>
          </a:p>
        </p:txBody>
      </p:sp>
      <p:sp>
        <p:nvSpPr>
          <p:cNvPr id="47119" name="Oval 31"/>
          <p:cNvSpPr>
            <a:spLocks noChangeArrowheads="1"/>
          </p:cNvSpPr>
          <p:nvPr/>
        </p:nvSpPr>
        <p:spPr bwMode="auto">
          <a:xfrm>
            <a:off x="7772400" y="838200"/>
            <a:ext cx="914400" cy="6858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u="sng">
                <a:ea typeface="楷体_GB2312" pitchFamily="49" charset="-122"/>
              </a:rPr>
              <a:t>学号</a:t>
            </a:r>
            <a:endParaRPr lang="zh-CN" altLang="en-US" sz="2800" u="sng">
              <a:ea typeface="楷体_GB2312" pitchFamily="49" charset="-122"/>
            </a:endParaRPr>
          </a:p>
        </p:txBody>
      </p:sp>
      <p:sp>
        <p:nvSpPr>
          <p:cNvPr id="47120" name="Oval 32"/>
          <p:cNvSpPr>
            <a:spLocks noChangeArrowheads="1"/>
          </p:cNvSpPr>
          <p:nvPr/>
        </p:nvSpPr>
        <p:spPr bwMode="auto">
          <a:xfrm>
            <a:off x="9144000" y="1219200"/>
            <a:ext cx="9144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姓名</a:t>
            </a:r>
            <a:endParaRPr lang="zh-CN" altLang="en-US" sz="2800">
              <a:ea typeface="楷体_GB2312" pitchFamily="49" charset="-122"/>
            </a:endParaRPr>
          </a:p>
        </p:txBody>
      </p:sp>
      <p:sp>
        <p:nvSpPr>
          <p:cNvPr id="47121" name="Oval 33"/>
          <p:cNvSpPr>
            <a:spLocks noChangeArrowheads="1"/>
          </p:cNvSpPr>
          <p:nvPr/>
        </p:nvSpPr>
        <p:spPr bwMode="auto">
          <a:xfrm>
            <a:off x="9601200" y="2667000"/>
            <a:ext cx="10668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性别</a:t>
            </a:r>
            <a:endParaRPr lang="zh-CN" altLang="en-US" sz="2800">
              <a:ea typeface="楷体_GB2312" pitchFamily="49" charset="-122"/>
            </a:endParaRPr>
          </a:p>
        </p:txBody>
      </p:sp>
      <p:sp>
        <p:nvSpPr>
          <p:cNvPr id="47122" name="Oval 34"/>
          <p:cNvSpPr>
            <a:spLocks noChangeArrowheads="1"/>
          </p:cNvSpPr>
          <p:nvPr/>
        </p:nvSpPr>
        <p:spPr bwMode="auto">
          <a:xfrm>
            <a:off x="8435975" y="3644900"/>
            <a:ext cx="10668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专业</a:t>
            </a:r>
            <a:endParaRPr lang="zh-CN" altLang="en-US" sz="2800">
              <a:ea typeface="楷体_GB2312" pitchFamily="49" charset="-122"/>
            </a:endParaRPr>
          </a:p>
        </p:txBody>
      </p:sp>
      <p:sp>
        <p:nvSpPr>
          <p:cNvPr id="47123" name="Line 35"/>
          <p:cNvSpPr>
            <a:spLocks noChangeShapeType="1"/>
          </p:cNvSpPr>
          <p:nvPr/>
        </p:nvSpPr>
        <p:spPr bwMode="auto">
          <a:xfrm flipH="1">
            <a:off x="4114800" y="1371600"/>
            <a:ext cx="76200" cy="914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4" name="Line 36"/>
          <p:cNvSpPr>
            <a:spLocks noChangeShapeType="1"/>
          </p:cNvSpPr>
          <p:nvPr/>
        </p:nvSpPr>
        <p:spPr bwMode="auto">
          <a:xfrm>
            <a:off x="3048000" y="2057400"/>
            <a:ext cx="53340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5" name="Line 37"/>
          <p:cNvSpPr>
            <a:spLocks noChangeShapeType="1"/>
          </p:cNvSpPr>
          <p:nvPr/>
        </p:nvSpPr>
        <p:spPr bwMode="auto">
          <a:xfrm flipV="1">
            <a:off x="3048000" y="2667000"/>
            <a:ext cx="4572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6" name="Line 38"/>
          <p:cNvSpPr>
            <a:spLocks noChangeShapeType="1"/>
          </p:cNvSpPr>
          <p:nvPr/>
        </p:nvSpPr>
        <p:spPr bwMode="auto">
          <a:xfrm>
            <a:off x="8382000" y="1524000"/>
            <a:ext cx="457200" cy="83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7" name="Line 39"/>
          <p:cNvSpPr>
            <a:spLocks noChangeShapeType="1"/>
          </p:cNvSpPr>
          <p:nvPr/>
        </p:nvSpPr>
        <p:spPr bwMode="auto">
          <a:xfrm flipH="1">
            <a:off x="9220200" y="1752600"/>
            <a:ext cx="228600" cy="83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8" name="Line 40"/>
          <p:cNvSpPr>
            <a:spLocks noChangeShapeType="1"/>
          </p:cNvSpPr>
          <p:nvPr/>
        </p:nvSpPr>
        <p:spPr bwMode="auto">
          <a:xfrm flipH="1" flipV="1">
            <a:off x="9220200" y="2590800"/>
            <a:ext cx="38100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29" name="Line 41"/>
          <p:cNvSpPr>
            <a:spLocks noChangeShapeType="1"/>
          </p:cNvSpPr>
          <p:nvPr/>
        </p:nvSpPr>
        <p:spPr bwMode="auto">
          <a:xfrm flipH="1" flipV="1">
            <a:off x="8686800" y="3048000"/>
            <a:ext cx="152400" cy="609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0" name="Line 42"/>
          <p:cNvSpPr>
            <a:spLocks noChangeShapeType="1"/>
          </p:cNvSpPr>
          <p:nvPr/>
        </p:nvSpPr>
        <p:spPr bwMode="auto">
          <a:xfrm flipH="1">
            <a:off x="4038600" y="2971800"/>
            <a:ext cx="76200" cy="762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1" name="Oval 43"/>
          <p:cNvSpPr>
            <a:spLocks noChangeArrowheads="1"/>
          </p:cNvSpPr>
          <p:nvPr/>
        </p:nvSpPr>
        <p:spPr bwMode="auto">
          <a:xfrm>
            <a:off x="5791200" y="3810000"/>
            <a:ext cx="1143000" cy="5334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r>
              <a:rPr lang="zh-CN" altLang="en-US" sz="2800">
                <a:ea typeface="楷体_GB2312" pitchFamily="49" charset="-122"/>
              </a:rPr>
              <a:t>分数</a:t>
            </a:r>
            <a:endParaRPr lang="zh-CN" altLang="en-US" sz="2800">
              <a:ea typeface="楷体_GB2312" pitchFamily="49" charset="-122"/>
            </a:endParaRPr>
          </a:p>
        </p:txBody>
      </p:sp>
      <p:sp>
        <p:nvSpPr>
          <p:cNvPr id="47132" name="Line 44"/>
          <p:cNvSpPr>
            <a:spLocks noChangeShapeType="1"/>
          </p:cNvSpPr>
          <p:nvPr/>
        </p:nvSpPr>
        <p:spPr bwMode="auto">
          <a:xfrm>
            <a:off x="6324600" y="3124200"/>
            <a:ext cx="7620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7133" name="灯片编号占位符 29"/>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22E2A559-A650-4F67-8783-758D1E79147C}"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p:cNvSpPr>
            <a:spLocks noGrp="1" noChangeArrowheads="1"/>
          </p:cNvSpPr>
          <p:nvPr>
            <p:ph idx="1"/>
          </p:nvPr>
        </p:nvSpPr>
        <p:spPr>
          <a:xfrm>
            <a:off x="1990725" y="1196976"/>
            <a:ext cx="8497888" cy="1362075"/>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endParaRPr lang="zh-CN" altLang="en-US" sz="2600"/>
          </a:p>
          <a:p>
            <a:pPr eaLnBrk="1" hangingPunct="1">
              <a:buFont typeface="Wingdings" panose="05000000000000000000" pitchFamily="2" charset="2"/>
              <a:buNone/>
            </a:pPr>
            <a:r>
              <a:rPr lang="en-US" altLang="zh-CN" sz="2600"/>
              <a:t>         </a:t>
            </a:r>
            <a:r>
              <a:rPr lang="en-US" altLang="zh-CN" sz="2600">
                <a:solidFill>
                  <a:srgbClr val="A50021"/>
                </a:solidFill>
              </a:rPr>
              <a:t>1:1</a:t>
            </a:r>
            <a:r>
              <a:rPr lang="zh-CN" altLang="en-US" sz="2600">
                <a:solidFill>
                  <a:srgbClr val="A50021"/>
                </a:solidFill>
              </a:rPr>
              <a:t>联系：</a:t>
            </a:r>
            <a:r>
              <a:rPr lang="zh-CN" altLang="en-US" sz="2600"/>
              <a:t>运动员根据得分来排定名次。在名次排列中，排在一个运动员前面的只有一个人。</a:t>
            </a:r>
            <a:endParaRPr lang="zh-CN" altLang="en-US" sz="2600"/>
          </a:p>
        </p:txBody>
      </p:sp>
      <p:grpSp>
        <p:nvGrpSpPr>
          <p:cNvPr id="50178" name="Group 31"/>
          <p:cNvGrpSpPr/>
          <p:nvPr/>
        </p:nvGrpSpPr>
        <p:grpSpPr bwMode="auto">
          <a:xfrm>
            <a:off x="4046538" y="2697164"/>
            <a:ext cx="3524250" cy="1978025"/>
            <a:chOff x="1589" y="1639"/>
            <a:chExt cx="2220" cy="1246"/>
          </a:xfrm>
        </p:grpSpPr>
        <p:sp>
          <p:nvSpPr>
            <p:cNvPr id="50179" name="Rectangle 7"/>
            <p:cNvSpPr>
              <a:spLocks noChangeArrowheads="1"/>
            </p:cNvSpPr>
            <p:nvPr/>
          </p:nvSpPr>
          <p:spPr bwMode="auto">
            <a:xfrm>
              <a:off x="2383" y="2143"/>
              <a:ext cx="614" cy="143"/>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运动员</a:t>
              </a:r>
              <a:endParaRPr lang="zh-CN" altLang="en-US">
                <a:ea typeface="楷体_GB2312" pitchFamily="49" charset="-122"/>
              </a:endParaRPr>
            </a:p>
          </p:txBody>
        </p:sp>
        <p:sp>
          <p:nvSpPr>
            <p:cNvPr id="50180" name="Oval 8"/>
            <p:cNvSpPr>
              <a:spLocks noChangeArrowheads="1"/>
            </p:cNvSpPr>
            <p:nvPr/>
          </p:nvSpPr>
          <p:spPr bwMode="auto">
            <a:xfrm>
              <a:off x="1589" y="1639"/>
              <a:ext cx="519"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u="sng">
                  <a:ea typeface="楷体_GB2312" pitchFamily="49" charset="-122"/>
                </a:rPr>
                <a:t>编号</a:t>
              </a:r>
              <a:endParaRPr lang="zh-CN" altLang="en-US" u="sng">
                <a:ea typeface="楷体_GB2312" pitchFamily="49" charset="-122"/>
              </a:endParaRPr>
            </a:p>
          </p:txBody>
        </p:sp>
        <p:sp>
          <p:nvSpPr>
            <p:cNvPr id="50181" name="Oval 9"/>
            <p:cNvSpPr>
              <a:spLocks noChangeArrowheads="1"/>
            </p:cNvSpPr>
            <p:nvPr/>
          </p:nvSpPr>
          <p:spPr bwMode="auto">
            <a:xfrm>
              <a:off x="2163" y="1639"/>
              <a:ext cx="50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姓名</a:t>
              </a:r>
              <a:endParaRPr lang="zh-CN" altLang="en-US">
                <a:ea typeface="楷体_GB2312" pitchFamily="49" charset="-122"/>
              </a:endParaRPr>
            </a:p>
          </p:txBody>
        </p:sp>
        <p:sp>
          <p:nvSpPr>
            <p:cNvPr id="50182" name="Oval 10"/>
            <p:cNvSpPr>
              <a:spLocks noChangeArrowheads="1"/>
            </p:cNvSpPr>
            <p:nvPr/>
          </p:nvSpPr>
          <p:spPr bwMode="auto">
            <a:xfrm>
              <a:off x="2717" y="1639"/>
              <a:ext cx="516"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性别</a:t>
              </a:r>
              <a:endParaRPr lang="zh-CN" altLang="en-US">
                <a:ea typeface="楷体_GB2312" pitchFamily="49" charset="-122"/>
              </a:endParaRPr>
            </a:p>
          </p:txBody>
        </p:sp>
        <p:sp>
          <p:nvSpPr>
            <p:cNvPr id="50183" name="Oval 11"/>
            <p:cNvSpPr>
              <a:spLocks noChangeArrowheads="1"/>
            </p:cNvSpPr>
            <p:nvPr/>
          </p:nvSpPr>
          <p:spPr bwMode="auto">
            <a:xfrm>
              <a:off x="3289" y="1639"/>
              <a:ext cx="520"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名次</a:t>
              </a:r>
              <a:endParaRPr lang="zh-CN" altLang="en-US">
                <a:ea typeface="楷体_GB2312" pitchFamily="49" charset="-122"/>
              </a:endParaRPr>
            </a:p>
          </p:txBody>
        </p:sp>
        <p:sp>
          <p:nvSpPr>
            <p:cNvPr id="50184" name="AutoShape 12"/>
            <p:cNvSpPr>
              <a:spLocks noChangeArrowheads="1"/>
            </p:cNvSpPr>
            <p:nvPr/>
          </p:nvSpPr>
          <p:spPr bwMode="auto">
            <a:xfrm>
              <a:off x="2322" y="2602"/>
              <a:ext cx="708" cy="283"/>
            </a:xfrm>
            <a:prstGeom prst="diamond">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顺序</a:t>
              </a:r>
              <a:endParaRPr lang="zh-CN" altLang="en-US">
                <a:ea typeface="楷体_GB2312" pitchFamily="49" charset="-122"/>
              </a:endParaRPr>
            </a:p>
          </p:txBody>
        </p:sp>
        <p:sp>
          <p:nvSpPr>
            <p:cNvPr id="50185" name="Line 14"/>
            <p:cNvSpPr>
              <a:spLocks noChangeShapeType="1"/>
            </p:cNvSpPr>
            <p:nvPr/>
          </p:nvSpPr>
          <p:spPr bwMode="auto">
            <a:xfrm>
              <a:off x="1963" y="1864"/>
              <a:ext cx="540" cy="2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6" name="Line 15"/>
            <p:cNvSpPr>
              <a:spLocks noChangeShapeType="1"/>
            </p:cNvSpPr>
            <p:nvPr/>
          </p:nvSpPr>
          <p:spPr bwMode="auto">
            <a:xfrm>
              <a:off x="2455" y="1879"/>
              <a:ext cx="168" cy="2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7" name="Line 16"/>
            <p:cNvSpPr>
              <a:spLocks noChangeShapeType="1"/>
            </p:cNvSpPr>
            <p:nvPr/>
          </p:nvSpPr>
          <p:spPr bwMode="auto">
            <a:xfrm flipH="1">
              <a:off x="2717" y="1879"/>
              <a:ext cx="205" cy="2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8" name="Line 17"/>
            <p:cNvSpPr>
              <a:spLocks noChangeShapeType="1"/>
            </p:cNvSpPr>
            <p:nvPr/>
          </p:nvSpPr>
          <p:spPr bwMode="auto">
            <a:xfrm flipH="1">
              <a:off x="2858" y="1873"/>
              <a:ext cx="620" cy="2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89" name="Line 18"/>
            <p:cNvSpPr>
              <a:spLocks noChangeShapeType="1"/>
            </p:cNvSpPr>
            <p:nvPr/>
          </p:nvSpPr>
          <p:spPr bwMode="auto">
            <a:xfrm>
              <a:off x="2067" y="2217"/>
              <a:ext cx="31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0" name="Line 19"/>
            <p:cNvSpPr>
              <a:spLocks noChangeShapeType="1"/>
            </p:cNvSpPr>
            <p:nvPr/>
          </p:nvSpPr>
          <p:spPr bwMode="auto">
            <a:xfrm>
              <a:off x="2067" y="2217"/>
              <a:ext cx="0" cy="5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1" name="Line 20"/>
            <p:cNvSpPr>
              <a:spLocks noChangeShapeType="1"/>
            </p:cNvSpPr>
            <p:nvPr/>
          </p:nvSpPr>
          <p:spPr bwMode="auto">
            <a:xfrm>
              <a:off x="2067" y="2743"/>
              <a:ext cx="25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2" name="Line 21"/>
            <p:cNvSpPr>
              <a:spLocks noChangeShapeType="1"/>
            </p:cNvSpPr>
            <p:nvPr/>
          </p:nvSpPr>
          <p:spPr bwMode="auto">
            <a:xfrm>
              <a:off x="2997" y="2217"/>
              <a:ext cx="3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3" name="Line 22"/>
            <p:cNvSpPr>
              <a:spLocks noChangeShapeType="1"/>
            </p:cNvSpPr>
            <p:nvPr/>
          </p:nvSpPr>
          <p:spPr bwMode="auto">
            <a:xfrm>
              <a:off x="3337" y="2217"/>
              <a:ext cx="0" cy="5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4" name="Line 23"/>
            <p:cNvSpPr>
              <a:spLocks noChangeShapeType="1"/>
            </p:cNvSpPr>
            <p:nvPr/>
          </p:nvSpPr>
          <p:spPr bwMode="auto">
            <a:xfrm flipH="1">
              <a:off x="3030" y="2741"/>
              <a:ext cx="30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5" name="Rectangle 24"/>
            <p:cNvSpPr>
              <a:spLocks noChangeArrowheads="1"/>
            </p:cNvSpPr>
            <p:nvPr/>
          </p:nvSpPr>
          <p:spPr bwMode="auto">
            <a:xfrm>
              <a:off x="1852" y="2380"/>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1</a:t>
              </a:r>
              <a:endParaRPr lang="en-US" altLang="zh-CN">
                <a:ea typeface="楷体_GB2312" pitchFamily="49" charset="-122"/>
              </a:endParaRPr>
            </a:p>
          </p:txBody>
        </p:sp>
        <p:sp>
          <p:nvSpPr>
            <p:cNvPr id="50196" name="Rectangle 25"/>
            <p:cNvSpPr>
              <a:spLocks noChangeArrowheads="1"/>
            </p:cNvSpPr>
            <p:nvPr/>
          </p:nvSpPr>
          <p:spPr bwMode="auto">
            <a:xfrm>
              <a:off x="3293" y="2380"/>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1</a:t>
              </a:r>
              <a:endParaRPr lang="en-US" altLang="zh-CN">
                <a:ea typeface="楷体_GB2312" pitchFamily="49" charset="-122"/>
              </a:endParaRPr>
            </a:p>
          </p:txBody>
        </p:sp>
      </p:grpSp>
      <p:grpSp>
        <p:nvGrpSpPr>
          <p:cNvPr id="50197" name="Group 42"/>
          <p:cNvGrpSpPr/>
          <p:nvPr/>
        </p:nvGrpSpPr>
        <p:grpSpPr bwMode="auto">
          <a:xfrm>
            <a:off x="2279651" y="4786313"/>
            <a:ext cx="7597775" cy="500062"/>
            <a:chOff x="476" y="2794"/>
            <a:chExt cx="4786" cy="315"/>
          </a:xfrm>
        </p:grpSpPr>
        <p:sp>
          <p:nvSpPr>
            <p:cNvPr id="50198" name="Rectangle 28"/>
            <p:cNvSpPr>
              <a:spLocks noChangeArrowheads="1"/>
            </p:cNvSpPr>
            <p:nvPr/>
          </p:nvSpPr>
          <p:spPr bwMode="auto">
            <a:xfrm>
              <a:off x="476" y="2794"/>
              <a:ext cx="478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运动员</a:t>
              </a:r>
              <a:r>
                <a:rPr lang="en-US" altLang="zh-CN" sz="2600">
                  <a:solidFill>
                    <a:srgbClr val="003366"/>
                  </a:solidFill>
                </a:rPr>
                <a:t>(</a:t>
              </a:r>
              <a:r>
                <a:rPr lang="en-US" altLang="zh-CN" sz="2600" u="sng">
                  <a:solidFill>
                    <a:srgbClr val="003366"/>
                  </a:solidFill>
                </a:rPr>
                <a:t>编号</a:t>
              </a:r>
              <a:r>
                <a:rPr lang="en-US" altLang="zh-CN" sz="2600">
                  <a:solidFill>
                    <a:srgbClr val="003366"/>
                  </a:solidFill>
                </a:rPr>
                <a:t>, 姓名, 性别, 名次, </a:t>
              </a:r>
              <a:r>
                <a:rPr lang="zh-CN" altLang="en-US" sz="2600">
                  <a:solidFill>
                    <a:srgbClr val="003366"/>
                  </a:solidFill>
                </a:rPr>
                <a:t>上一名次编号</a:t>
              </a:r>
              <a:r>
                <a:rPr lang="en-US" altLang="zh-CN" sz="2600">
                  <a:solidFill>
                    <a:srgbClr val="003366"/>
                  </a:solidFill>
                </a:rPr>
                <a:t>)</a:t>
              </a:r>
              <a:endParaRPr lang="en-US" altLang="zh-CN" sz="2600">
                <a:solidFill>
                  <a:srgbClr val="003366"/>
                </a:solidFill>
              </a:endParaRPr>
            </a:p>
          </p:txBody>
        </p:sp>
        <p:grpSp>
          <p:nvGrpSpPr>
            <p:cNvPr id="50199" name="Group 35"/>
            <p:cNvGrpSpPr/>
            <p:nvPr/>
          </p:nvGrpSpPr>
          <p:grpSpPr bwMode="auto">
            <a:xfrm>
              <a:off x="3801" y="3063"/>
              <a:ext cx="1279" cy="46"/>
              <a:chOff x="3243" y="3429"/>
              <a:chExt cx="1279" cy="46"/>
            </a:xfrm>
          </p:grpSpPr>
          <p:sp>
            <p:nvSpPr>
              <p:cNvPr id="50200" name="Freeform 29"/>
              <p:cNvSpPr>
                <a:spLocks noChangeArrowheads="1"/>
              </p:cNvSpPr>
              <p:nvPr/>
            </p:nvSpPr>
            <p:spPr bwMode="auto">
              <a:xfrm>
                <a:off x="3243" y="3430"/>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1" name="Freeform 32"/>
              <p:cNvSpPr>
                <a:spLocks noChangeArrowheads="1"/>
              </p:cNvSpPr>
              <p:nvPr/>
            </p:nvSpPr>
            <p:spPr bwMode="auto">
              <a:xfrm>
                <a:off x="356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2" name="Freeform 33"/>
              <p:cNvSpPr>
                <a:spLocks noChangeArrowheads="1"/>
              </p:cNvSpPr>
              <p:nvPr/>
            </p:nvSpPr>
            <p:spPr bwMode="auto">
              <a:xfrm>
                <a:off x="3883"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3" name="Freeform 34"/>
              <p:cNvSpPr>
                <a:spLocks noChangeArrowheads="1"/>
              </p:cNvSpPr>
              <p:nvPr/>
            </p:nvSpPr>
            <p:spPr bwMode="auto">
              <a:xfrm>
                <a:off x="420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0204" name="Group 44"/>
          <p:cNvGrpSpPr/>
          <p:nvPr/>
        </p:nvGrpSpPr>
        <p:grpSpPr bwMode="auto">
          <a:xfrm>
            <a:off x="2279651" y="5326063"/>
            <a:ext cx="7597775" cy="500062"/>
            <a:chOff x="476" y="3355"/>
            <a:chExt cx="4786" cy="315"/>
          </a:xfrm>
        </p:grpSpPr>
        <p:sp>
          <p:nvSpPr>
            <p:cNvPr id="50205" name="Rectangle 36"/>
            <p:cNvSpPr>
              <a:spLocks noChangeArrowheads="1"/>
            </p:cNvSpPr>
            <p:nvPr/>
          </p:nvSpPr>
          <p:spPr bwMode="auto">
            <a:xfrm>
              <a:off x="476" y="3355"/>
              <a:ext cx="478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t>或</a:t>
              </a:r>
              <a:r>
                <a:rPr lang="zh-CN" altLang="en-US" sz="2600">
                  <a:solidFill>
                    <a:srgbClr val="003366"/>
                  </a:solidFill>
                </a:rPr>
                <a:t>  运动员</a:t>
              </a:r>
              <a:r>
                <a:rPr lang="en-US" altLang="zh-CN" sz="2600">
                  <a:solidFill>
                    <a:srgbClr val="003366"/>
                  </a:solidFill>
                </a:rPr>
                <a:t>(</a:t>
              </a:r>
              <a:r>
                <a:rPr lang="en-US" altLang="zh-CN" sz="2600" u="sng">
                  <a:solidFill>
                    <a:srgbClr val="003366"/>
                  </a:solidFill>
                </a:rPr>
                <a:t>编号</a:t>
              </a:r>
              <a:r>
                <a:rPr lang="en-US" altLang="zh-CN" sz="2600">
                  <a:solidFill>
                    <a:srgbClr val="003366"/>
                  </a:solidFill>
                </a:rPr>
                <a:t>, 姓名, 性别, 名次, </a:t>
              </a:r>
              <a:r>
                <a:rPr lang="zh-CN" altLang="en-US" sz="2600">
                  <a:solidFill>
                    <a:srgbClr val="003366"/>
                  </a:solidFill>
                </a:rPr>
                <a:t>下一名次编号</a:t>
              </a:r>
              <a:r>
                <a:rPr lang="en-US" altLang="zh-CN" sz="2600">
                  <a:solidFill>
                    <a:srgbClr val="003366"/>
                  </a:solidFill>
                </a:rPr>
                <a:t>)</a:t>
              </a:r>
              <a:endParaRPr lang="en-US" altLang="zh-CN" sz="2600">
                <a:solidFill>
                  <a:srgbClr val="003366"/>
                </a:solidFill>
              </a:endParaRPr>
            </a:p>
          </p:txBody>
        </p:sp>
        <p:grpSp>
          <p:nvGrpSpPr>
            <p:cNvPr id="50206" name="Group 37"/>
            <p:cNvGrpSpPr/>
            <p:nvPr/>
          </p:nvGrpSpPr>
          <p:grpSpPr bwMode="auto">
            <a:xfrm>
              <a:off x="3738" y="3624"/>
              <a:ext cx="1279" cy="46"/>
              <a:chOff x="3243" y="3429"/>
              <a:chExt cx="1279" cy="46"/>
            </a:xfrm>
          </p:grpSpPr>
          <p:sp>
            <p:nvSpPr>
              <p:cNvPr id="50207" name="Freeform 38"/>
              <p:cNvSpPr>
                <a:spLocks noChangeArrowheads="1"/>
              </p:cNvSpPr>
              <p:nvPr/>
            </p:nvSpPr>
            <p:spPr bwMode="auto">
              <a:xfrm>
                <a:off x="3243" y="3430"/>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8" name="Freeform 39"/>
              <p:cNvSpPr>
                <a:spLocks noChangeArrowheads="1"/>
              </p:cNvSpPr>
              <p:nvPr/>
            </p:nvSpPr>
            <p:spPr bwMode="auto">
              <a:xfrm>
                <a:off x="356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09" name="Freeform 40"/>
              <p:cNvSpPr>
                <a:spLocks noChangeArrowheads="1"/>
              </p:cNvSpPr>
              <p:nvPr/>
            </p:nvSpPr>
            <p:spPr bwMode="auto">
              <a:xfrm>
                <a:off x="3883"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10" name="Freeform 41"/>
              <p:cNvSpPr>
                <a:spLocks noChangeArrowheads="1"/>
              </p:cNvSpPr>
              <p:nvPr/>
            </p:nvSpPr>
            <p:spPr bwMode="auto">
              <a:xfrm>
                <a:off x="4204" y="3429"/>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0211" name="灯片编号占位符 38"/>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9CFC18C8-C66B-46DB-BB5B-3C3BE34A66F8}"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3"/>
          <p:cNvSpPr>
            <a:spLocks noGrp="1" noChangeArrowheads="1"/>
          </p:cNvSpPr>
          <p:nvPr>
            <p:ph idx="1"/>
          </p:nvPr>
        </p:nvSpPr>
        <p:spPr>
          <a:xfrm>
            <a:off x="1990725" y="1196976"/>
            <a:ext cx="8497888" cy="1362075"/>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endParaRPr lang="zh-CN" altLang="en-US" sz="2600"/>
          </a:p>
          <a:p>
            <a:pPr eaLnBrk="1" hangingPunct="1">
              <a:buFont typeface="Wingdings" panose="05000000000000000000" pitchFamily="2" charset="2"/>
              <a:buNone/>
            </a:pPr>
            <a:r>
              <a:rPr lang="en-US" altLang="zh-CN" sz="2600"/>
              <a:t>         </a:t>
            </a:r>
            <a:r>
              <a:rPr lang="en-US" altLang="zh-CN" sz="2600">
                <a:solidFill>
                  <a:srgbClr val="A50021"/>
                </a:solidFill>
              </a:rPr>
              <a:t>1:N</a:t>
            </a:r>
            <a:r>
              <a:rPr lang="zh-CN" altLang="en-US" sz="2600">
                <a:solidFill>
                  <a:srgbClr val="A50021"/>
                </a:solidFill>
              </a:rPr>
              <a:t>联系：</a:t>
            </a:r>
            <a:r>
              <a:rPr lang="zh-CN" altLang="en-US" sz="2600"/>
              <a:t>职工之间的上下级关系。一个职工可以领导多名职工；一个职工只能有一个领导。</a:t>
            </a:r>
            <a:endParaRPr lang="zh-CN" altLang="en-US" sz="2600"/>
          </a:p>
        </p:txBody>
      </p:sp>
      <p:grpSp>
        <p:nvGrpSpPr>
          <p:cNvPr id="52226" name="Group 5"/>
          <p:cNvGrpSpPr/>
          <p:nvPr/>
        </p:nvGrpSpPr>
        <p:grpSpPr bwMode="auto">
          <a:xfrm>
            <a:off x="4046538" y="2697164"/>
            <a:ext cx="3524250" cy="1978025"/>
            <a:chOff x="1589" y="1639"/>
            <a:chExt cx="2220" cy="1246"/>
          </a:xfrm>
        </p:grpSpPr>
        <p:sp>
          <p:nvSpPr>
            <p:cNvPr id="52227" name="Rectangle 6"/>
            <p:cNvSpPr>
              <a:spLocks noChangeArrowheads="1"/>
            </p:cNvSpPr>
            <p:nvPr/>
          </p:nvSpPr>
          <p:spPr bwMode="auto">
            <a:xfrm>
              <a:off x="2383" y="2143"/>
              <a:ext cx="614" cy="143"/>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职  工</a:t>
              </a:r>
              <a:endParaRPr lang="zh-CN" altLang="en-US">
                <a:ea typeface="楷体_GB2312" pitchFamily="49" charset="-122"/>
              </a:endParaRPr>
            </a:p>
          </p:txBody>
        </p:sp>
        <p:sp>
          <p:nvSpPr>
            <p:cNvPr id="52228" name="Oval 7"/>
            <p:cNvSpPr>
              <a:spLocks noChangeArrowheads="1"/>
            </p:cNvSpPr>
            <p:nvPr/>
          </p:nvSpPr>
          <p:spPr bwMode="auto">
            <a:xfrm>
              <a:off x="1589" y="1639"/>
              <a:ext cx="519"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u="sng">
                  <a:ea typeface="楷体_GB2312" pitchFamily="49" charset="-122"/>
                </a:rPr>
                <a:t>工号</a:t>
              </a:r>
              <a:endParaRPr lang="zh-CN" altLang="en-US" u="sng">
                <a:ea typeface="楷体_GB2312" pitchFamily="49" charset="-122"/>
              </a:endParaRPr>
            </a:p>
          </p:txBody>
        </p:sp>
        <p:sp>
          <p:nvSpPr>
            <p:cNvPr id="52229" name="Oval 8"/>
            <p:cNvSpPr>
              <a:spLocks noChangeArrowheads="1"/>
            </p:cNvSpPr>
            <p:nvPr/>
          </p:nvSpPr>
          <p:spPr bwMode="auto">
            <a:xfrm>
              <a:off x="2163" y="1639"/>
              <a:ext cx="50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姓名</a:t>
              </a:r>
              <a:endParaRPr lang="zh-CN" altLang="en-US">
                <a:ea typeface="楷体_GB2312" pitchFamily="49" charset="-122"/>
              </a:endParaRPr>
            </a:p>
          </p:txBody>
        </p:sp>
        <p:sp>
          <p:nvSpPr>
            <p:cNvPr id="52230" name="Oval 9"/>
            <p:cNvSpPr>
              <a:spLocks noChangeArrowheads="1"/>
            </p:cNvSpPr>
            <p:nvPr/>
          </p:nvSpPr>
          <p:spPr bwMode="auto">
            <a:xfrm>
              <a:off x="2717" y="1639"/>
              <a:ext cx="516"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年龄</a:t>
              </a:r>
              <a:endParaRPr lang="zh-CN" altLang="en-US">
                <a:ea typeface="楷体_GB2312" pitchFamily="49" charset="-122"/>
              </a:endParaRPr>
            </a:p>
          </p:txBody>
        </p:sp>
        <p:sp>
          <p:nvSpPr>
            <p:cNvPr id="52231" name="Oval 10"/>
            <p:cNvSpPr>
              <a:spLocks noChangeArrowheads="1"/>
            </p:cNvSpPr>
            <p:nvPr/>
          </p:nvSpPr>
          <p:spPr bwMode="auto">
            <a:xfrm>
              <a:off x="3289" y="1639"/>
              <a:ext cx="520"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性别</a:t>
              </a:r>
              <a:endParaRPr lang="zh-CN" altLang="en-US">
                <a:ea typeface="楷体_GB2312" pitchFamily="49" charset="-122"/>
              </a:endParaRPr>
            </a:p>
          </p:txBody>
        </p:sp>
        <p:sp>
          <p:nvSpPr>
            <p:cNvPr id="52232" name="AutoShape 11"/>
            <p:cNvSpPr>
              <a:spLocks noChangeArrowheads="1"/>
            </p:cNvSpPr>
            <p:nvPr/>
          </p:nvSpPr>
          <p:spPr bwMode="auto">
            <a:xfrm>
              <a:off x="2322" y="2602"/>
              <a:ext cx="708" cy="283"/>
            </a:xfrm>
            <a:prstGeom prst="diamond">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领导</a:t>
              </a:r>
              <a:endParaRPr lang="zh-CN" altLang="en-US">
                <a:ea typeface="楷体_GB2312" pitchFamily="49" charset="-122"/>
              </a:endParaRPr>
            </a:p>
          </p:txBody>
        </p:sp>
        <p:sp>
          <p:nvSpPr>
            <p:cNvPr id="52233" name="Line 12"/>
            <p:cNvSpPr>
              <a:spLocks noChangeShapeType="1"/>
            </p:cNvSpPr>
            <p:nvPr/>
          </p:nvSpPr>
          <p:spPr bwMode="auto">
            <a:xfrm>
              <a:off x="1963" y="1864"/>
              <a:ext cx="540" cy="2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4" name="Line 13"/>
            <p:cNvSpPr>
              <a:spLocks noChangeShapeType="1"/>
            </p:cNvSpPr>
            <p:nvPr/>
          </p:nvSpPr>
          <p:spPr bwMode="auto">
            <a:xfrm>
              <a:off x="2455" y="1879"/>
              <a:ext cx="168" cy="2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5" name="Line 14"/>
            <p:cNvSpPr>
              <a:spLocks noChangeShapeType="1"/>
            </p:cNvSpPr>
            <p:nvPr/>
          </p:nvSpPr>
          <p:spPr bwMode="auto">
            <a:xfrm flipH="1">
              <a:off x="2717" y="1879"/>
              <a:ext cx="205" cy="2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6" name="Line 15"/>
            <p:cNvSpPr>
              <a:spLocks noChangeShapeType="1"/>
            </p:cNvSpPr>
            <p:nvPr/>
          </p:nvSpPr>
          <p:spPr bwMode="auto">
            <a:xfrm flipH="1">
              <a:off x="2858" y="1873"/>
              <a:ext cx="620" cy="2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7" name="Line 16"/>
            <p:cNvSpPr>
              <a:spLocks noChangeShapeType="1"/>
            </p:cNvSpPr>
            <p:nvPr/>
          </p:nvSpPr>
          <p:spPr bwMode="auto">
            <a:xfrm>
              <a:off x="2067" y="2217"/>
              <a:ext cx="31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8" name="Line 17"/>
            <p:cNvSpPr>
              <a:spLocks noChangeShapeType="1"/>
            </p:cNvSpPr>
            <p:nvPr/>
          </p:nvSpPr>
          <p:spPr bwMode="auto">
            <a:xfrm>
              <a:off x="2067" y="2217"/>
              <a:ext cx="0" cy="5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39" name="Line 18"/>
            <p:cNvSpPr>
              <a:spLocks noChangeShapeType="1"/>
            </p:cNvSpPr>
            <p:nvPr/>
          </p:nvSpPr>
          <p:spPr bwMode="auto">
            <a:xfrm>
              <a:off x="2067" y="2743"/>
              <a:ext cx="25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0" name="Line 19"/>
            <p:cNvSpPr>
              <a:spLocks noChangeShapeType="1"/>
            </p:cNvSpPr>
            <p:nvPr/>
          </p:nvSpPr>
          <p:spPr bwMode="auto">
            <a:xfrm>
              <a:off x="2997" y="2217"/>
              <a:ext cx="3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1" name="Line 20"/>
            <p:cNvSpPr>
              <a:spLocks noChangeShapeType="1"/>
            </p:cNvSpPr>
            <p:nvPr/>
          </p:nvSpPr>
          <p:spPr bwMode="auto">
            <a:xfrm>
              <a:off x="3337" y="2217"/>
              <a:ext cx="0" cy="5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2" name="Line 21"/>
            <p:cNvSpPr>
              <a:spLocks noChangeShapeType="1"/>
            </p:cNvSpPr>
            <p:nvPr/>
          </p:nvSpPr>
          <p:spPr bwMode="auto">
            <a:xfrm flipH="1">
              <a:off x="3030" y="2741"/>
              <a:ext cx="30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3" name="Rectangle 22"/>
            <p:cNvSpPr>
              <a:spLocks noChangeArrowheads="1"/>
            </p:cNvSpPr>
            <p:nvPr/>
          </p:nvSpPr>
          <p:spPr bwMode="auto">
            <a:xfrm>
              <a:off x="1852" y="2380"/>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1</a:t>
              </a:r>
              <a:endParaRPr lang="en-US" altLang="zh-CN">
                <a:ea typeface="楷体_GB2312" pitchFamily="49" charset="-122"/>
              </a:endParaRPr>
            </a:p>
          </p:txBody>
        </p:sp>
        <p:sp>
          <p:nvSpPr>
            <p:cNvPr id="52244" name="Rectangle 23"/>
            <p:cNvSpPr>
              <a:spLocks noChangeArrowheads="1"/>
            </p:cNvSpPr>
            <p:nvPr/>
          </p:nvSpPr>
          <p:spPr bwMode="auto">
            <a:xfrm>
              <a:off x="3293" y="2380"/>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N</a:t>
              </a:r>
              <a:endParaRPr lang="en-US" altLang="zh-CN">
                <a:ea typeface="楷体_GB2312" pitchFamily="49" charset="-122"/>
              </a:endParaRPr>
            </a:p>
          </p:txBody>
        </p:sp>
      </p:grpSp>
      <p:grpSp>
        <p:nvGrpSpPr>
          <p:cNvPr id="52245" name="Group 39"/>
          <p:cNvGrpSpPr/>
          <p:nvPr/>
        </p:nvGrpSpPr>
        <p:grpSpPr bwMode="auto">
          <a:xfrm>
            <a:off x="2279651" y="4786313"/>
            <a:ext cx="7597775" cy="533400"/>
            <a:chOff x="476" y="3015"/>
            <a:chExt cx="4786" cy="336"/>
          </a:xfrm>
        </p:grpSpPr>
        <p:sp>
          <p:nvSpPr>
            <p:cNvPr id="52246" name="Rectangle 25"/>
            <p:cNvSpPr>
              <a:spLocks noChangeArrowheads="1"/>
            </p:cNvSpPr>
            <p:nvPr/>
          </p:nvSpPr>
          <p:spPr bwMode="auto">
            <a:xfrm>
              <a:off x="476" y="3015"/>
              <a:ext cx="478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职工</a:t>
              </a:r>
              <a:r>
                <a:rPr lang="en-US" altLang="zh-CN" sz="2600">
                  <a:solidFill>
                    <a:srgbClr val="003366"/>
                  </a:solidFill>
                </a:rPr>
                <a:t>(</a:t>
              </a:r>
              <a:r>
                <a:rPr lang="zh-CN" altLang="en-US" sz="2600" u="sng">
                  <a:solidFill>
                    <a:srgbClr val="003366"/>
                  </a:solidFill>
                </a:rPr>
                <a:t>工号</a:t>
              </a:r>
              <a:r>
                <a:rPr lang="en-US" altLang="zh-CN" sz="2600">
                  <a:solidFill>
                    <a:srgbClr val="003366"/>
                  </a:solidFill>
                </a:rPr>
                <a:t>, 姓名, 年龄 ,性别, </a:t>
              </a:r>
              <a:r>
                <a:rPr lang="zh-CN" altLang="en-US" sz="2600">
                  <a:solidFill>
                    <a:srgbClr val="003366"/>
                  </a:solidFill>
                </a:rPr>
                <a:t>领导工号</a:t>
              </a:r>
              <a:r>
                <a:rPr lang="en-US" altLang="zh-CN" sz="2600">
                  <a:solidFill>
                    <a:srgbClr val="003366"/>
                  </a:solidFill>
                </a:rPr>
                <a:t>)</a:t>
              </a:r>
              <a:endParaRPr lang="en-US" altLang="zh-CN" sz="2600">
                <a:solidFill>
                  <a:srgbClr val="003366"/>
                </a:solidFill>
              </a:endParaRPr>
            </a:p>
          </p:txBody>
        </p:sp>
        <p:grpSp>
          <p:nvGrpSpPr>
            <p:cNvPr id="52247" name="Group 38"/>
            <p:cNvGrpSpPr/>
            <p:nvPr/>
          </p:nvGrpSpPr>
          <p:grpSpPr bwMode="auto">
            <a:xfrm>
              <a:off x="3948" y="3272"/>
              <a:ext cx="813" cy="79"/>
              <a:chOff x="4025" y="3278"/>
              <a:chExt cx="967" cy="70"/>
            </a:xfrm>
          </p:grpSpPr>
          <p:sp>
            <p:nvSpPr>
              <p:cNvPr id="52248" name="Freeform 27"/>
              <p:cNvSpPr>
                <a:spLocks noChangeArrowheads="1"/>
              </p:cNvSpPr>
              <p:nvPr/>
            </p:nvSpPr>
            <p:spPr bwMode="auto">
              <a:xfrm>
                <a:off x="4025" y="3297"/>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49" name="Freeform 28"/>
              <p:cNvSpPr>
                <a:spLocks noChangeArrowheads="1"/>
              </p:cNvSpPr>
              <p:nvPr/>
            </p:nvSpPr>
            <p:spPr bwMode="auto">
              <a:xfrm>
                <a:off x="4348" y="3303"/>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50" name="Freeform 29"/>
              <p:cNvSpPr>
                <a:spLocks noChangeArrowheads="1"/>
              </p:cNvSpPr>
              <p:nvPr/>
            </p:nvSpPr>
            <p:spPr bwMode="auto">
              <a:xfrm>
                <a:off x="4673" y="3278"/>
                <a:ext cx="319"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2251" name="灯片编号占位符 3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DE4E70A7-471A-41A8-ADFC-C64F568F5410}"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p:cNvSpPr>
            <a:spLocks noGrp="1" noChangeArrowheads="1"/>
          </p:cNvSpPr>
          <p:nvPr>
            <p:ph idx="1"/>
          </p:nvPr>
        </p:nvSpPr>
        <p:spPr>
          <a:xfrm>
            <a:off x="1990725" y="1196975"/>
            <a:ext cx="8497888" cy="1758950"/>
          </a:xfrm>
        </p:spPr>
        <p:txBody>
          <a:bodyPr/>
          <a:lstStyle/>
          <a:p>
            <a:pPr eaLnBrk="1" hangingPunct="1">
              <a:buFont typeface="Wingdings" panose="05000000000000000000" pitchFamily="2" charset="2"/>
              <a:buNone/>
            </a:pPr>
            <a:r>
              <a:rPr lang="en-US" altLang="zh-CN" sz="2600">
                <a:solidFill>
                  <a:srgbClr val="003366"/>
                </a:solidFill>
              </a:rPr>
              <a:t>【</a:t>
            </a:r>
            <a:r>
              <a:rPr lang="zh-CN" altLang="en-US" sz="2600"/>
              <a:t>例</a:t>
            </a:r>
            <a:r>
              <a:rPr lang="en-US" altLang="zh-CN" sz="2600">
                <a:solidFill>
                  <a:srgbClr val="003366"/>
                </a:solidFill>
              </a:rPr>
              <a:t>】</a:t>
            </a:r>
            <a:r>
              <a:rPr lang="zh-CN" altLang="en-US" sz="2600"/>
              <a:t>一元联系的转换例子。</a:t>
            </a:r>
            <a:endParaRPr lang="zh-CN" altLang="en-US" sz="2600"/>
          </a:p>
          <a:p>
            <a:pPr eaLnBrk="1" hangingPunct="1">
              <a:buFont typeface="Wingdings" panose="05000000000000000000" pitchFamily="2" charset="2"/>
              <a:buNone/>
            </a:pPr>
            <a:r>
              <a:rPr lang="en-US" altLang="zh-CN" sz="2600"/>
              <a:t>         </a:t>
            </a:r>
            <a:r>
              <a:rPr lang="en-US" altLang="zh-CN" sz="2600">
                <a:solidFill>
                  <a:srgbClr val="A50021"/>
                </a:solidFill>
              </a:rPr>
              <a:t>M:N</a:t>
            </a:r>
            <a:r>
              <a:rPr lang="zh-CN" altLang="en-US" sz="2600">
                <a:solidFill>
                  <a:srgbClr val="A50021"/>
                </a:solidFill>
              </a:rPr>
              <a:t>联系：</a:t>
            </a:r>
            <a:r>
              <a:rPr lang="zh-CN" altLang="en-US" sz="2600"/>
              <a:t>零件之间的组成关系。一个零件可以由多个零件组成；一个零件（作为子零件）也可以包括在多个零件中。</a:t>
            </a:r>
            <a:endParaRPr lang="zh-CN" altLang="en-US" sz="2600"/>
          </a:p>
        </p:txBody>
      </p:sp>
      <p:sp>
        <p:nvSpPr>
          <p:cNvPr id="54274" name="Rectangle 25"/>
          <p:cNvSpPr>
            <a:spLocks noChangeArrowheads="1"/>
          </p:cNvSpPr>
          <p:nvPr/>
        </p:nvSpPr>
        <p:spPr bwMode="auto">
          <a:xfrm>
            <a:off x="1992314" y="5157788"/>
            <a:ext cx="7597775" cy="4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零件</a:t>
            </a:r>
            <a:r>
              <a:rPr lang="en-US" altLang="zh-CN" sz="2600">
                <a:solidFill>
                  <a:srgbClr val="003366"/>
                </a:solidFill>
              </a:rPr>
              <a:t>(</a:t>
            </a:r>
            <a:r>
              <a:rPr lang="zh-CN" altLang="en-US" sz="2600" u="sng">
                <a:solidFill>
                  <a:srgbClr val="003366"/>
                </a:solidFill>
              </a:rPr>
              <a:t>零件号</a:t>
            </a:r>
            <a:r>
              <a:rPr lang="en-US" altLang="zh-CN" sz="2600">
                <a:solidFill>
                  <a:srgbClr val="003366"/>
                </a:solidFill>
              </a:rPr>
              <a:t>, 零件名, 规格)</a:t>
            </a:r>
            <a:endParaRPr lang="en-US" altLang="zh-CN" sz="2600">
              <a:solidFill>
                <a:srgbClr val="003366"/>
              </a:solidFill>
            </a:endParaRPr>
          </a:p>
        </p:txBody>
      </p:sp>
      <p:grpSp>
        <p:nvGrpSpPr>
          <p:cNvPr id="54275" name="Group 33"/>
          <p:cNvGrpSpPr/>
          <p:nvPr/>
        </p:nvGrpSpPr>
        <p:grpSpPr bwMode="auto">
          <a:xfrm>
            <a:off x="4384675" y="2746377"/>
            <a:ext cx="3524250" cy="2430463"/>
            <a:chOff x="1802" y="1730"/>
            <a:chExt cx="2220" cy="1531"/>
          </a:xfrm>
        </p:grpSpPr>
        <p:sp>
          <p:nvSpPr>
            <p:cNvPr id="54276" name="Rectangle 6"/>
            <p:cNvSpPr>
              <a:spLocks noChangeArrowheads="1"/>
            </p:cNvSpPr>
            <p:nvPr/>
          </p:nvSpPr>
          <p:spPr bwMode="auto">
            <a:xfrm>
              <a:off x="2596" y="2237"/>
              <a:ext cx="614" cy="158"/>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sz="2000">
                  <a:ea typeface="楷体_GB2312" pitchFamily="49" charset="-122"/>
                </a:rPr>
                <a:t>零  件</a:t>
              </a:r>
              <a:endParaRPr lang="zh-CN" altLang="en-US" sz="2000">
                <a:ea typeface="楷体_GB2312" pitchFamily="49" charset="-122"/>
              </a:endParaRPr>
            </a:p>
          </p:txBody>
        </p:sp>
        <p:sp>
          <p:nvSpPr>
            <p:cNvPr id="54277" name="Oval 7"/>
            <p:cNvSpPr>
              <a:spLocks noChangeArrowheads="1"/>
            </p:cNvSpPr>
            <p:nvPr/>
          </p:nvSpPr>
          <p:spPr bwMode="auto">
            <a:xfrm>
              <a:off x="1802" y="1731"/>
              <a:ext cx="752" cy="223"/>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sz="2000" u="sng">
                  <a:ea typeface="楷体_GB2312" pitchFamily="49" charset="-122"/>
                </a:rPr>
                <a:t>零件号</a:t>
              </a:r>
              <a:endParaRPr lang="zh-CN" altLang="en-US" sz="2000" u="sng">
                <a:ea typeface="楷体_GB2312" pitchFamily="49" charset="-122"/>
              </a:endParaRPr>
            </a:p>
          </p:txBody>
        </p:sp>
        <p:sp>
          <p:nvSpPr>
            <p:cNvPr id="54278" name="Oval 10"/>
            <p:cNvSpPr>
              <a:spLocks noChangeArrowheads="1"/>
            </p:cNvSpPr>
            <p:nvPr/>
          </p:nvSpPr>
          <p:spPr bwMode="auto">
            <a:xfrm>
              <a:off x="3502" y="1731"/>
              <a:ext cx="520" cy="223"/>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sz="2000">
                  <a:ea typeface="楷体_GB2312" pitchFamily="49" charset="-122"/>
                </a:rPr>
                <a:t>规格</a:t>
              </a:r>
              <a:endParaRPr lang="zh-CN" altLang="en-US" sz="2000">
                <a:ea typeface="楷体_GB2312" pitchFamily="49" charset="-122"/>
              </a:endParaRPr>
            </a:p>
          </p:txBody>
        </p:sp>
        <p:sp>
          <p:nvSpPr>
            <p:cNvPr id="54279" name="AutoShape 11"/>
            <p:cNvSpPr>
              <a:spLocks noChangeArrowheads="1"/>
            </p:cNvSpPr>
            <p:nvPr/>
          </p:nvSpPr>
          <p:spPr bwMode="auto">
            <a:xfrm>
              <a:off x="2535" y="2534"/>
              <a:ext cx="708" cy="623"/>
            </a:xfrm>
            <a:prstGeom prst="diamond">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sz="2000">
                  <a:ea typeface="楷体_GB2312" pitchFamily="49" charset="-122"/>
                </a:rPr>
                <a:t>组成</a:t>
              </a:r>
              <a:endParaRPr lang="zh-CN" altLang="en-US" sz="2000">
                <a:ea typeface="楷体_GB2312" pitchFamily="49" charset="-122"/>
              </a:endParaRPr>
            </a:p>
          </p:txBody>
        </p:sp>
        <p:sp>
          <p:nvSpPr>
            <p:cNvPr id="54280" name="Line 12"/>
            <p:cNvSpPr>
              <a:spLocks noChangeShapeType="1"/>
            </p:cNvSpPr>
            <p:nvPr/>
          </p:nvSpPr>
          <p:spPr bwMode="auto">
            <a:xfrm>
              <a:off x="2218" y="1984"/>
              <a:ext cx="498" cy="23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1" name="Line 14"/>
            <p:cNvSpPr>
              <a:spLocks noChangeShapeType="1"/>
            </p:cNvSpPr>
            <p:nvPr/>
          </p:nvSpPr>
          <p:spPr bwMode="auto">
            <a:xfrm flipH="1">
              <a:off x="2900" y="1969"/>
              <a:ext cx="131" cy="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2" name="Line 15"/>
            <p:cNvSpPr>
              <a:spLocks noChangeShapeType="1"/>
            </p:cNvSpPr>
            <p:nvPr/>
          </p:nvSpPr>
          <p:spPr bwMode="auto">
            <a:xfrm flipH="1">
              <a:off x="3071" y="1975"/>
              <a:ext cx="620" cy="2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3" name="Line 16"/>
            <p:cNvSpPr>
              <a:spLocks noChangeShapeType="1"/>
            </p:cNvSpPr>
            <p:nvPr/>
          </p:nvSpPr>
          <p:spPr bwMode="auto">
            <a:xfrm>
              <a:off x="2280" y="2319"/>
              <a:ext cx="31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4" name="Line 17"/>
            <p:cNvSpPr>
              <a:spLocks noChangeShapeType="1"/>
            </p:cNvSpPr>
            <p:nvPr/>
          </p:nvSpPr>
          <p:spPr bwMode="auto">
            <a:xfrm>
              <a:off x="2280" y="2319"/>
              <a:ext cx="0" cy="5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5" name="Line 18"/>
            <p:cNvSpPr>
              <a:spLocks noChangeShapeType="1"/>
            </p:cNvSpPr>
            <p:nvPr/>
          </p:nvSpPr>
          <p:spPr bwMode="auto">
            <a:xfrm>
              <a:off x="2280" y="2845"/>
              <a:ext cx="25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6" name="Line 19"/>
            <p:cNvSpPr>
              <a:spLocks noChangeShapeType="1"/>
            </p:cNvSpPr>
            <p:nvPr/>
          </p:nvSpPr>
          <p:spPr bwMode="auto">
            <a:xfrm>
              <a:off x="3210" y="2319"/>
              <a:ext cx="3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7" name="Line 20"/>
            <p:cNvSpPr>
              <a:spLocks noChangeShapeType="1"/>
            </p:cNvSpPr>
            <p:nvPr/>
          </p:nvSpPr>
          <p:spPr bwMode="auto">
            <a:xfrm>
              <a:off x="3550" y="2319"/>
              <a:ext cx="0" cy="5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8" name="Line 21"/>
            <p:cNvSpPr>
              <a:spLocks noChangeShapeType="1"/>
            </p:cNvSpPr>
            <p:nvPr/>
          </p:nvSpPr>
          <p:spPr bwMode="auto">
            <a:xfrm flipH="1">
              <a:off x="3243" y="2843"/>
              <a:ext cx="30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89" name="Rectangle 22"/>
            <p:cNvSpPr>
              <a:spLocks noChangeArrowheads="1"/>
            </p:cNvSpPr>
            <p:nvPr/>
          </p:nvSpPr>
          <p:spPr bwMode="auto">
            <a:xfrm>
              <a:off x="2065" y="2474"/>
              <a:ext cx="25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2000">
                  <a:ea typeface="楷体_GB2312" pitchFamily="49" charset="-122"/>
                </a:rPr>
                <a:t>M</a:t>
              </a:r>
              <a:endParaRPr lang="en-US" altLang="zh-CN" sz="2000">
                <a:ea typeface="楷体_GB2312" pitchFamily="49" charset="-122"/>
              </a:endParaRPr>
            </a:p>
          </p:txBody>
        </p:sp>
        <p:sp>
          <p:nvSpPr>
            <p:cNvPr id="54290" name="Rectangle 23"/>
            <p:cNvSpPr>
              <a:spLocks noChangeArrowheads="1"/>
            </p:cNvSpPr>
            <p:nvPr/>
          </p:nvSpPr>
          <p:spPr bwMode="auto">
            <a:xfrm>
              <a:off x="3506" y="2474"/>
              <a:ext cx="25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sz="2000">
                  <a:ea typeface="楷体_GB2312" pitchFamily="49" charset="-122"/>
                </a:rPr>
                <a:t>N</a:t>
              </a:r>
              <a:endParaRPr lang="en-US" altLang="zh-CN" sz="2000">
                <a:ea typeface="楷体_GB2312" pitchFamily="49" charset="-122"/>
              </a:endParaRPr>
            </a:p>
          </p:txBody>
        </p:sp>
        <p:sp>
          <p:nvSpPr>
            <p:cNvPr id="54291" name="Oval 30"/>
            <p:cNvSpPr>
              <a:spLocks noChangeArrowheads="1"/>
            </p:cNvSpPr>
            <p:nvPr/>
          </p:nvSpPr>
          <p:spPr bwMode="auto">
            <a:xfrm>
              <a:off x="2652" y="1730"/>
              <a:ext cx="752" cy="223"/>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sz="2000">
                  <a:ea typeface="楷体_GB2312" pitchFamily="49" charset="-122"/>
                </a:rPr>
                <a:t>零件名</a:t>
              </a:r>
              <a:endParaRPr lang="zh-CN" altLang="en-US" sz="2000">
                <a:ea typeface="楷体_GB2312" pitchFamily="49" charset="-122"/>
              </a:endParaRPr>
            </a:p>
          </p:txBody>
        </p:sp>
        <p:sp>
          <p:nvSpPr>
            <p:cNvPr id="54292" name="Oval 31"/>
            <p:cNvSpPr>
              <a:spLocks noChangeArrowheads="1"/>
            </p:cNvSpPr>
            <p:nvPr/>
          </p:nvSpPr>
          <p:spPr bwMode="auto">
            <a:xfrm>
              <a:off x="3502" y="3038"/>
              <a:ext cx="520" cy="223"/>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sz="2000">
                  <a:ea typeface="楷体_GB2312" pitchFamily="49" charset="-122"/>
                </a:rPr>
                <a:t>数量</a:t>
              </a:r>
              <a:endParaRPr lang="zh-CN" altLang="en-US" sz="2000">
                <a:ea typeface="楷体_GB2312" pitchFamily="49" charset="-122"/>
              </a:endParaRPr>
            </a:p>
          </p:txBody>
        </p:sp>
        <p:sp>
          <p:nvSpPr>
            <p:cNvPr id="54293" name="Line 32"/>
            <p:cNvSpPr>
              <a:spLocks noChangeShapeType="1"/>
            </p:cNvSpPr>
            <p:nvPr/>
          </p:nvSpPr>
          <p:spPr bwMode="auto">
            <a:xfrm flipH="1" flipV="1">
              <a:off x="3112" y="2915"/>
              <a:ext cx="417" cy="1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4294" name="Rectangle 35"/>
          <p:cNvSpPr>
            <a:spLocks noChangeArrowheads="1"/>
          </p:cNvSpPr>
          <p:nvPr/>
        </p:nvSpPr>
        <p:spPr bwMode="auto">
          <a:xfrm>
            <a:off x="2208214" y="5589588"/>
            <a:ext cx="7597775" cy="4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600">
                <a:solidFill>
                  <a:srgbClr val="003366"/>
                </a:solidFill>
              </a:rPr>
              <a:t>     组成</a:t>
            </a:r>
            <a:r>
              <a:rPr lang="en-US" altLang="zh-CN" sz="2600">
                <a:solidFill>
                  <a:srgbClr val="003366"/>
                </a:solidFill>
              </a:rPr>
              <a:t>(</a:t>
            </a:r>
            <a:r>
              <a:rPr lang="zh-CN" altLang="en-US" sz="2600" u="sng">
                <a:solidFill>
                  <a:srgbClr val="003366"/>
                </a:solidFill>
              </a:rPr>
              <a:t>零件号</a:t>
            </a:r>
            <a:r>
              <a:rPr lang="en-US" altLang="zh-CN" sz="2600">
                <a:solidFill>
                  <a:srgbClr val="003366"/>
                </a:solidFill>
              </a:rPr>
              <a:t>, </a:t>
            </a:r>
            <a:r>
              <a:rPr lang="zh-CN" altLang="en-US" sz="2600" u="sng">
                <a:solidFill>
                  <a:srgbClr val="003366"/>
                </a:solidFill>
              </a:rPr>
              <a:t>子零件号</a:t>
            </a:r>
            <a:r>
              <a:rPr lang="en-US" altLang="zh-CN" sz="2600">
                <a:solidFill>
                  <a:srgbClr val="003366"/>
                </a:solidFill>
              </a:rPr>
              <a:t>, 数量)</a:t>
            </a:r>
            <a:endParaRPr lang="en-US" altLang="zh-CN" sz="2600">
              <a:solidFill>
                <a:srgbClr val="003366"/>
              </a:solidFill>
            </a:endParaRPr>
          </a:p>
        </p:txBody>
      </p:sp>
      <p:sp>
        <p:nvSpPr>
          <p:cNvPr id="54295" name="灯片编号占位符 3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F93631FC-05B8-4553-B4F7-959E927922C9}"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3"/>
          <p:cNvSpPr>
            <a:spLocks noGrp="1" noChangeArrowheads="1"/>
          </p:cNvSpPr>
          <p:nvPr>
            <p:ph idx="1"/>
          </p:nvPr>
        </p:nvSpPr>
        <p:spPr>
          <a:xfrm>
            <a:off x="1652588" y="34926"/>
            <a:ext cx="8712200" cy="6069013"/>
          </a:xfrm>
        </p:spPr>
        <p:txBody>
          <a:bodyPr>
            <a:normAutofit lnSpcReduction="10000"/>
          </a:bodyPr>
          <a:lstStyle/>
          <a:p>
            <a:pPr eaLnBrk="1" hangingPunct="1">
              <a:buFont typeface="Wingdings" panose="05000000000000000000" pitchFamily="2" charset="2"/>
              <a:buNone/>
            </a:pPr>
            <a:r>
              <a:rPr lang="en-US" altLang="zh-CN">
                <a:solidFill>
                  <a:srgbClr val="003366"/>
                </a:solidFill>
              </a:rPr>
              <a:t>【</a:t>
            </a:r>
            <a:r>
              <a:rPr lang="zh-CN" altLang="en-US"/>
              <a:t>例</a:t>
            </a:r>
            <a:r>
              <a:rPr lang="en-US" altLang="zh-CN">
                <a:solidFill>
                  <a:srgbClr val="003366"/>
                </a:solidFill>
              </a:rPr>
              <a:t>】</a:t>
            </a:r>
            <a:r>
              <a:rPr lang="zh-CN" altLang="en-US"/>
              <a:t>三元联系的转换例子。</a:t>
            </a:r>
            <a:endParaRPr lang="zh-CN" altLang="en-US"/>
          </a:p>
          <a:p>
            <a:pPr eaLnBrk="1" hangingPunct="1">
              <a:buFont typeface="Wingdings" panose="05000000000000000000" pitchFamily="2" charset="2"/>
              <a:buNone/>
            </a:pPr>
            <a:r>
              <a:rPr lang="en-US" altLang="zh-CN"/>
              <a:t>         </a:t>
            </a:r>
            <a:r>
              <a:rPr lang="zh-CN" altLang="en-US"/>
              <a:t>项目</a:t>
            </a:r>
            <a:r>
              <a:rPr lang="en-US" altLang="zh-CN"/>
              <a:t>—</a:t>
            </a:r>
            <a:r>
              <a:rPr lang="zh-CN" altLang="en-US"/>
              <a:t>零件</a:t>
            </a:r>
            <a:r>
              <a:rPr lang="en-US" altLang="zh-CN"/>
              <a:t>—</a:t>
            </a:r>
            <a:r>
              <a:rPr lang="zh-CN" altLang="en-US"/>
              <a:t>供应商之间的</a:t>
            </a:r>
            <a:r>
              <a:rPr lang="en-US" altLang="zh-CN">
                <a:solidFill>
                  <a:srgbClr val="A50021"/>
                </a:solidFill>
              </a:rPr>
              <a:t>M:N:P</a:t>
            </a:r>
            <a:r>
              <a:rPr lang="zh-CN" altLang="en-US">
                <a:solidFill>
                  <a:srgbClr val="A50021"/>
                </a:solidFill>
              </a:rPr>
              <a:t>联系</a:t>
            </a:r>
            <a:r>
              <a:rPr lang="zh-CN" altLang="en-US"/>
              <a:t>。</a:t>
            </a: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endParaRPr lang="zh-CN" altLang="en-US" sz="2200"/>
          </a:p>
          <a:p>
            <a:pPr eaLnBrk="1" hangingPunct="1">
              <a:buFont typeface="Wingdings" panose="05000000000000000000" pitchFamily="2" charset="2"/>
              <a:buNone/>
            </a:pPr>
            <a:r>
              <a:rPr lang="zh-CN" altLang="en-US" sz="2200">
                <a:solidFill>
                  <a:srgbClr val="003366"/>
                </a:solidFill>
              </a:rPr>
              <a:t>         </a:t>
            </a:r>
            <a:endParaRPr lang="zh-CN" altLang="en-US" sz="2200">
              <a:solidFill>
                <a:srgbClr val="003366"/>
              </a:solidFill>
            </a:endParaRPr>
          </a:p>
          <a:p>
            <a:pPr eaLnBrk="1" hangingPunct="1">
              <a:buFont typeface="Wingdings" panose="05000000000000000000" pitchFamily="2" charset="2"/>
              <a:buNone/>
            </a:pPr>
            <a:r>
              <a:rPr lang="zh-CN" altLang="en-US" sz="2200">
                <a:solidFill>
                  <a:srgbClr val="003366"/>
                </a:solidFill>
              </a:rPr>
              <a:t>         </a:t>
            </a:r>
            <a:endParaRPr lang="en-US" altLang="zh-CN" sz="2200">
              <a:solidFill>
                <a:srgbClr val="003366"/>
              </a:solidFill>
            </a:endParaRPr>
          </a:p>
          <a:p>
            <a:pPr eaLnBrk="1" hangingPunct="1">
              <a:buFont typeface="Wingdings" panose="05000000000000000000" pitchFamily="2" charset="2"/>
              <a:buNone/>
            </a:pPr>
            <a:endParaRPr lang="en-US" altLang="zh-CN" sz="2200">
              <a:solidFill>
                <a:srgbClr val="003366"/>
              </a:solidFill>
            </a:endParaRPr>
          </a:p>
          <a:p>
            <a:pPr eaLnBrk="1" hangingPunct="1">
              <a:buFont typeface="Wingdings" panose="05000000000000000000" pitchFamily="2" charset="2"/>
              <a:buNone/>
            </a:pPr>
            <a:r>
              <a:rPr lang="en-US" altLang="zh-CN" sz="2200">
                <a:solidFill>
                  <a:srgbClr val="003366"/>
                </a:solidFill>
              </a:rPr>
              <a:t>         </a:t>
            </a:r>
            <a:r>
              <a:rPr lang="zh-CN" altLang="en-US" sz="2200">
                <a:solidFill>
                  <a:srgbClr val="000000"/>
                </a:solidFill>
              </a:rPr>
              <a:t>项目</a:t>
            </a:r>
            <a:r>
              <a:rPr lang="en-US" altLang="zh-CN" sz="2200">
                <a:solidFill>
                  <a:srgbClr val="000000"/>
                </a:solidFill>
              </a:rPr>
              <a:t>(</a:t>
            </a:r>
            <a:r>
              <a:rPr lang="zh-CN" altLang="en-US" sz="2200" u="sng">
                <a:solidFill>
                  <a:srgbClr val="000000"/>
                </a:solidFill>
              </a:rPr>
              <a:t>项目编号</a:t>
            </a:r>
            <a:r>
              <a:rPr lang="en-US" altLang="zh-CN" sz="2200">
                <a:solidFill>
                  <a:srgbClr val="000000"/>
                </a:solidFill>
              </a:rPr>
              <a:t>, </a:t>
            </a:r>
            <a:r>
              <a:rPr lang="zh-CN" altLang="en-US" sz="2200">
                <a:solidFill>
                  <a:srgbClr val="000000"/>
                </a:solidFill>
              </a:rPr>
              <a:t>项目名称</a:t>
            </a:r>
            <a:r>
              <a:rPr lang="en-US" altLang="zh-CN" sz="2200">
                <a:solidFill>
                  <a:srgbClr val="000000"/>
                </a:solidFill>
              </a:rPr>
              <a:t>, </a:t>
            </a:r>
            <a:r>
              <a:rPr lang="zh-CN" altLang="en-US" sz="2200">
                <a:solidFill>
                  <a:srgbClr val="000000"/>
                </a:solidFill>
              </a:rPr>
              <a:t>开工日期</a:t>
            </a:r>
            <a:r>
              <a:rPr lang="en-US" altLang="zh-CN" sz="2200">
                <a:solidFill>
                  <a:srgbClr val="000000"/>
                </a:solidFill>
              </a:rPr>
              <a:t>)</a:t>
            </a:r>
            <a:endParaRPr lang="en-US" altLang="zh-CN" sz="2200">
              <a:solidFill>
                <a:srgbClr val="000000"/>
              </a:solidFill>
            </a:endParaRPr>
          </a:p>
          <a:p>
            <a:pPr eaLnBrk="1" hangingPunct="1">
              <a:buFont typeface="Wingdings" panose="05000000000000000000" pitchFamily="2" charset="2"/>
              <a:buNone/>
            </a:pPr>
            <a:r>
              <a:rPr lang="en-US" altLang="zh-CN" sz="2200">
                <a:solidFill>
                  <a:srgbClr val="000000"/>
                </a:solidFill>
              </a:rPr>
              <a:t>         </a:t>
            </a:r>
            <a:r>
              <a:rPr lang="zh-CN" altLang="en-US" sz="2200">
                <a:solidFill>
                  <a:srgbClr val="000000"/>
                </a:solidFill>
              </a:rPr>
              <a:t>零件</a:t>
            </a:r>
            <a:r>
              <a:rPr lang="en-US" altLang="zh-CN" sz="2200">
                <a:solidFill>
                  <a:srgbClr val="000000"/>
                </a:solidFill>
              </a:rPr>
              <a:t>(</a:t>
            </a:r>
            <a:r>
              <a:rPr lang="zh-CN" altLang="en-US" sz="2200" u="sng">
                <a:solidFill>
                  <a:srgbClr val="000000"/>
                </a:solidFill>
              </a:rPr>
              <a:t>零件号</a:t>
            </a:r>
            <a:r>
              <a:rPr lang="en-US" altLang="zh-CN" sz="2200">
                <a:solidFill>
                  <a:srgbClr val="000000"/>
                </a:solidFill>
                <a:ea typeface="黑体" panose="02010609060101010101" pitchFamily="49" charset="-122"/>
              </a:rPr>
              <a:t>, </a:t>
            </a:r>
            <a:r>
              <a:rPr lang="en-US" altLang="zh-CN" sz="2200">
                <a:solidFill>
                  <a:srgbClr val="000000"/>
                </a:solidFill>
              </a:rPr>
              <a:t>零件名</a:t>
            </a:r>
            <a:r>
              <a:rPr lang="en-US" altLang="zh-CN" sz="2200">
                <a:solidFill>
                  <a:srgbClr val="000000"/>
                </a:solidFill>
                <a:ea typeface="黑体" panose="02010609060101010101" pitchFamily="49" charset="-122"/>
              </a:rPr>
              <a:t>, </a:t>
            </a:r>
            <a:r>
              <a:rPr lang="en-US" altLang="zh-CN" sz="2200">
                <a:solidFill>
                  <a:srgbClr val="000000"/>
                </a:solidFill>
              </a:rPr>
              <a:t>规格</a:t>
            </a:r>
            <a:r>
              <a:rPr lang="en-US" altLang="zh-CN" sz="2200">
                <a:solidFill>
                  <a:srgbClr val="000000"/>
                </a:solidFill>
                <a:ea typeface="黑体" panose="02010609060101010101" pitchFamily="49" charset="-122"/>
              </a:rPr>
              <a:t>)</a:t>
            </a:r>
            <a:endParaRPr lang="en-US" altLang="zh-CN" sz="2200">
              <a:solidFill>
                <a:srgbClr val="000000"/>
              </a:solidFill>
            </a:endParaRPr>
          </a:p>
          <a:p>
            <a:pPr eaLnBrk="1" hangingPunct="1">
              <a:buFont typeface="Wingdings" panose="05000000000000000000" pitchFamily="2" charset="2"/>
              <a:buNone/>
            </a:pPr>
            <a:r>
              <a:rPr lang="en-US" altLang="zh-CN" sz="2200">
                <a:solidFill>
                  <a:srgbClr val="000000"/>
                </a:solidFill>
              </a:rPr>
              <a:t>         </a:t>
            </a:r>
            <a:r>
              <a:rPr lang="zh-CN" altLang="en-US" sz="2200">
                <a:solidFill>
                  <a:srgbClr val="000000"/>
                </a:solidFill>
              </a:rPr>
              <a:t>供应商</a:t>
            </a:r>
            <a:r>
              <a:rPr lang="en-US" altLang="zh-CN" sz="2200">
                <a:solidFill>
                  <a:srgbClr val="000000"/>
                </a:solidFill>
              </a:rPr>
              <a:t>(</a:t>
            </a:r>
            <a:r>
              <a:rPr lang="zh-CN" altLang="en-US" sz="2200" u="sng">
                <a:solidFill>
                  <a:srgbClr val="000000"/>
                </a:solidFill>
              </a:rPr>
              <a:t>供应商编号</a:t>
            </a:r>
            <a:r>
              <a:rPr lang="en-US" altLang="zh-CN" sz="2200">
                <a:solidFill>
                  <a:srgbClr val="000000"/>
                </a:solidFill>
              </a:rPr>
              <a:t>, </a:t>
            </a:r>
            <a:r>
              <a:rPr lang="zh-CN" altLang="en-US" sz="2200">
                <a:solidFill>
                  <a:srgbClr val="000000"/>
                </a:solidFill>
              </a:rPr>
              <a:t>供应商名称</a:t>
            </a:r>
            <a:r>
              <a:rPr lang="en-US" altLang="zh-CN" sz="2200">
                <a:solidFill>
                  <a:srgbClr val="000000"/>
                </a:solidFill>
              </a:rPr>
              <a:t>, </a:t>
            </a:r>
            <a:r>
              <a:rPr lang="zh-CN" altLang="en-US" sz="2200">
                <a:solidFill>
                  <a:srgbClr val="000000"/>
                </a:solidFill>
              </a:rPr>
              <a:t>供应商地址</a:t>
            </a:r>
            <a:r>
              <a:rPr lang="en-US" altLang="zh-CN" sz="2200">
                <a:solidFill>
                  <a:srgbClr val="000000"/>
                </a:solidFill>
              </a:rPr>
              <a:t>)</a:t>
            </a:r>
            <a:endParaRPr lang="en-US" altLang="zh-CN" sz="2200">
              <a:solidFill>
                <a:srgbClr val="000000"/>
              </a:solidFill>
            </a:endParaRPr>
          </a:p>
        </p:txBody>
      </p:sp>
      <p:grpSp>
        <p:nvGrpSpPr>
          <p:cNvPr id="56322" name="Group 54"/>
          <p:cNvGrpSpPr/>
          <p:nvPr/>
        </p:nvGrpSpPr>
        <p:grpSpPr bwMode="auto">
          <a:xfrm>
            <a:off x="2635250" y="2120900"/>
            <a:ext cx="7348538" cy="2616200"/>
            <a:chOff x="700" y="1380"/>
            <a:chExt cx="4629" cy="1648"/>
          </a:xfrm>
        </p:grpSpPr>
        <p:sp>
          <p:nvSpPr>
            <p:cNvPr id="56323" name="Rectangle 7"/>
            <p:cNvSpPr>
              <a:spLocks noChangeArrowheads="1"/>
            </p:cNvSpPr>
            <p:nvPr/>
          </p:nvSpPr>
          <p:spPr bwMode="auto">
            <a:xfrm>
              <a:off x="2474" y="1780"/>
              <a:ext cx="614" cy="143"/>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项  目</a:t>
              </a:r>
              <a:endParaRPr lang="zh-CN" altLang="en-US">
                <a:ea typeface="楷体_GB2312" pitchFamily="49" charset="-122"/>
              </a:endParaRPr>
            </a:p>
          </p:txBody>
        </p:sp>
        <p:sp>
          <p:nvSpPr>
            <p:cNvPr id="56324" name="Oval 8"/>
            <p:cNvSpPr>
              <a:spLocks noChangeArrowheads="1"/>
            </p:cNvSpPr>
            <p:nvPr/>
          </p:nvSpPr>
          <p:spPr bwMode="auto">
            <a:xfrm>
              <a:off x="1237" y="1381"/>
              <a:ext cx="95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u="sng">
                  <a:ea typeface="楷体_GB2312" pitchFamily="49" charset="-122"/>
                </a:rPr>
                <a:t>项目编号</a:t>
              </a:r>
              <a:endParaRPr lang="zh-CN" altLang="en-US" u="sng">
                <a:ea typeface="楷体_GB2312" pitchFamily="49" charset="-122"/>
              </a:endParaRPr>
            </a:p>
          </p:txBody>
        </p:sp>
        <p:sp>
          <p:nvSpPr>
            <p:cNvPr id="56325" name="Oval 9"/>
            <p:cNvSpPr>
              <a:spLocks noChangeArrowheads="1"/>
            </p:cNvSpPr>
            <p:nvPr/>
          </p:nvSpPr>
          <p:spPr bwMode="auto">
            <a:xfrm>
              <a:off x="815" y="2827"/>
              <a:ext cx="520"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规格</a:t>
              </a:r>
              <a:endParaRPr lang="zh-CN" altLang="en-US">
                <a:ea typeface="楷体_GB2312" pitchFamily="49" charset="-122"/>
              </a:endParaRPr>
            </a:p>
          </p:txBody>
        </p:sp>
        <p:sp>
          <p:nvSpPr>
            <p:cNvPr id="56326" name="AutoShape 10"/>
            <p:cNvSpPr>
              <a:spLocks noChangeArrowheads="1"/>
            </p:cNvSpPr>
            <p:nvPr/>
          </p:nvSpPr>
          <p:spPr bwMode="auto">
            <a:xfrm>
              <a:off x="2426" y="2231"/>
              <a:ext cx="708" cy="283"/>
            </a:xfrm>
            <a:prstGeom prst="diamond">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供应</a:t>
              </a:r>
              <a:endParaRPr lang="zh-CN" altLang="en-US">
                <a:ea typeface="楷体_GB2312" pitchFamily="49" charset="-122"/>
              </a:endParaRPr>
            </a:p>
          </p:txBody>
        </p:sp>
        <p:sp>
          <p:nvSpPr>
            <p:cNvPr id="56327" name="Line 11"/>
            <p:cNvSpPr>
              <a:spLocks noChangeShapeType="1"/>
            </p:cNvSpPr>
            <p:nvPr/>
          </p:nvSpPr>
          <p:spPr bwMode="auto">
            <a:xfrm>
              <a:off x="2056" y="1578"/>
              <a:ext cx="418" cy="1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28" name="Line 12"/>
            <p:cNvSpPr>
              <a:spLocks noChangeShapeType="1"/>
            </p:cNvSpPr>
            <p:nvPr/>
          </p:nvSpPr>
          <p:spPr bwMode="auto">
            <a:xfrm flipH="1">
              <a:off x="2781" y="1615"/>
              <a:ext cx="0" cy="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29" name="Line 13"/>
            <p:cNvSpPr>
              <a:spLocks noChangeShapeType="1"/>
            </p:cNvSpPr>
            <p:nvPr/>
          </p:nvSpPr>
          <p:spPr bwMode="auto">
            <a:xfrm flipH="1">
              <a:off x="3088" y="1578"/>
              <a:ext cx="423" cy="1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30" name="Line 16"/>
            <p:cNvSpPr>
              <a:spLocks noChangeShapeType="1"/>
            </p:cNvSpPr>
            <p:nvPr/>
          </p:nvSpPr>
          <p:spPr bwMode="auto">
            <a:xfrm flipV="1">
              <a:off x="2200" y="2371"/>
              <a:ext cx="226"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31" name="Rectangle 20"/>
            <p:cNvSpPr>
              <a:spLocks noChangeArrowheads="1"/>
            </p:cNvSpPr>
            <p:nvPr/>
          </p:nvSpPr>
          <p:spPr bwMode="auto">
            <a:xfrm>
              <a:off x="2562" y="1992"/>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M</a:t>
              </a:r>
              <a:endParaRPr lang="en-US" altLang="zh-CN">
                <a:ea typeface="楷体_GB2312" pitchFamily="49" charset="-122"/>
              </a:endParaRPr>
            </a:p>
          </p:txBody>
        </p:sp>
        <p:sp>
          <p:nvSpPr>
            <p:cNvPr id="56332" name="Rectangle 21"/>
            <p:cNvSpPr>
              <a:spLocks noChangeArrowheads="1"/>
            </p:cNvSpPr>
            <p:nvPr/>
          </p:nvSpPr>
          <p:spPr bwMode="auto">
            <a:xfrm>
              <a:off x="2109" y="2310"/>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N</a:t>
              </a:r>
              <a:endParaRPr lang="en-US" altLang="zh-CN">
                <a:ea typeface="楷体_GB2312" pitchFamily="49" charset="-122"/>
              </a:endParaRPr>
            </a:p>
          </p:txBody>
        </p:sp>
        <p:sp>
          <p:nvSpPr>
            <p:cNvPr id="56333" name="Oval 22"/>
            <p:cNvSpPr>
              <a:spLocks noChangeArrowheads="1"/>
            </p:cNvSpPr>
            <p:nvPr/>
          </p:nvSpPr>
          <p:spPr bwMode="auto">
            <a:xfrm>
              <a:off x="700" y="2505"/>
              <a:ext cx="752"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零件名</a:t>
              </a:r>
              <a:endParaRPr lang="zh-CN" altLang="en-US">
                <a:ea typeface="楷体_GB2312" pitchFamily="49" charset="-122"/>
              </a:endParaRPr>
            </a:p>
          </p:txBody>
        </p:sp>
        <p:sp>
          <p:nvSpPr>
            <p:cNvPr id="56334" name="Oval 23"/>
            <p:cNvSpPr>
              <a:spLocks noChangeArrowheads="1"/>
            </p:cNvSpPr>
            <p:nvPr/>
          </p:nvSpPr>
          <p:spPr bwMode="auto">
            <a:xfrm>
              <a:off x="2562" y="2764"/>
              <a:ext cx="520"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数量</a:t>
              </a:r>
              <a:endParaRPr lang="zh-CN" altLang="en-US">
                <a:ea typeface="楷体_GB2312" pitchFamily="49" charset="-122"/>
              </a:endParaRPr>
            </a:p>
          </p:txBody>
        </p:sp>
        <p:sp>
          <p:nvSpPr>
            <p:cNvPr id="56335" name="Line 24"/>
            <p:cNvSpPr>
              <a:spLocks noChangeShapeType="1"/>
            </p:cNvSpPr>
            <p:nvPr/>
          </p:nvSpPr>
          <p:spPr bwMode="auto">
            <a:xfrm flipH="1" flipV="1">
              <a:off x="2780" y="2563"/>
              <a:ext cx="45" cy="15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36" name="Oval 35"/>
            <p:cNvSpPr>
              <a:spLocks noChangeArrowheads="1"/>
            </p:cNvSpPr>
            <p:nvPr/>
          </p:nvSpPr>
          <p:spPr bwMode="auto">
            <a:xfrm>
              <a:off x="2302" y="1380"/>
              <a:ext cx="95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项目名称</a:t>
              </a:r>
              <a:endParaRPr lang="zh-CN" altLang="en-US">
                <a:ea typeface="楷体_GB2312" pitchFamily="49" charset="-122"/>
              </a:endParaRPr>
            </a:p>
          </p:txBody>
        </p:sp>
        <p:sp>
          <p:nvSpPr>
            <p:cNvPr id="56337" name="Oval 36"/>
            <p:cNvSpPr>
              <a:spLocks noChangeArrowheads="1"/>
            </p:cNvSpPr>
            <p:nvPr/>
          </p:nvSpPr>
          <p:spPr bwMode="auto">
            <a:xfrm>
              <a:off x="3359" y="1380"/>
              <a:ext cx="95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开工日期</a:t>
              </a:r>
              <a:endParaRPr lang="zh-CN" altLang="en-US">
                <a:ea typeface="楷体_GB2312" pitchFamily="49" charset="-122"/>
              </a:endParaRPr>
            </a:p>
          </p:txBody>
        </p:sp>
        <p:sp>
          <p:nvSpPr>
            <p:cNvPr id="56338" name="Rectangle 37"/>
            <p:cNvSpPr>
              <a:spLocks noChangeArrowheads="1"/>
            </p:cNvSpPr>
            <p:nvPr/>
          </p:nvSpPr>
          <p:spPr bwMode="auto">
            <a:xfrm>
              <a:off x="1589" y="2535"/>
              <a:ext cx="614" cy="143"/>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零  件</a:t>
              </a:r>
              <a:endParaRPr lang="zh-CN" altLang="en-US">
                <a:ea typeface="楷体_GB2312" pitchFamily="49" charset="-122"/>
              </a:endParaRPr>
            </a:p>
          </p:txBody>
        </p:sp>
        <p:sp>
          <p:nvSpPr>
            <p:cNvPr id="56339" name="Oval 38"/>
            <p:cNvSpPr>
              <a:spLocks noChangeArrowheads="1"/>
            </p:cNvSpPr>
            <p:nvPr/>
          </p:nvSpPr>
          <p:spPr bwMode="auto">
            <a:xfrm>
              <a:off x="700" y="2180"/>
              <a:ext cx="752"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u="sng">
                  <a:ea typeface="楷体_GB2312" pitchFamily="49" charset="-122"/>
                </a:rPr>
                <a:t>零件号</a:t>
              </a:r>
              <a:endParaRPr lang="zh-CN" altLang="en-US" u="sng">
                <a:ea typeface="楷体_GB2312" pitchFamily="49" charset="-122"/>
              </a:endParaRPr>
            </a:p>
          </p:txBody>
        </p:sp>
        <p:sp>
          <p:nvSpPr>
            <p:cNvPr id="56340" name="Rectangle 39"/>
            <p:cNvSpPr>
              <a:spLocks noChangeArrowheads="1"/>
            </p:cNvSpPr>
            <p:nvPr/>
          </p:nvSpPr>
          <p:spPr bwMode="auto">
            <a:xfrm>
              <a:off x="3360" y="2535"/>
              <a:ext cx="614" cy="143"/>
            </a:xfrm>
            <a:prstGeom prst="rect">
              <a:avLst/>
            </a:prstGeom>
            <a:solidFill>
              <a:srgbClr val="FFFFFF"/>
            </a:solidFill>
            <a:ln w="9525">
              <a:solidFill>
                <a:srgbClr val="000000"/>
              </a:solidFill>
              <a:miter lim="800000"/>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供应商</a:t>
              </a:r>
              <a:endParaRPr lang="zh-CN" altLang="en-US">
                <a:ea typeface="楷体_GB2312" pitchFamily="49" charset="-122"/>
              </a:endParaRPr>
            </a:p>
          </p:txBody>
        </p:sp>
        <p:sp>
          <p:nvSpPr>
            <p:cNvPr id="56341" name="Oval 40"/>
            <p:cNvSpPr>
              <a:spLocks noChangeArrowheads="1"/>
            </p:cNvSpPr>
            <p:nvPr/>
          </p:nvSpPr>
          <p:spPr bwMode="auto">
            <a:xfrm>
              <a:off x="4120" y="2180"/>
              <a:ext cx="120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u="sng">
                  <a:ea typeface="楷体_GB2312" pitchFamily="49" charset="-122"/>
                </a:rPr>
                <a:t>供应商编号</a:t>
              </a:r>
              <a:endParaRPr lang="zh-CN" altLang="en-US" u="sng">
                <a:ea typeface="楷体_GB2312" pitchFamily="49" charset="-122"/>
              </a:endParaRPr>
            </a:p>
          </p:txBody>
        </p:sp>
        <p:sp>
          <p:nvSpPr>
            <p:cNvPr id="56342" name="Oval 41"/>
            <p:cNvSpPr>
              <a:spLocks noChangeArrowheads="1"/>
            </p:cNvSpPr>
            <p:nvPr/>
          </p:nvSpPr>
          <p:spPr bwMode="auto">
            <a:xfrm>
              <a:off x="4122" y="2504"/>
              <a:ext cx="120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供应商名称</a:t>
              </a:r>
              <a:endParaRPr lang="zh-CN" altLang="en-US">
                <a:ea typeface="楷体_GB2312" pitchFamily="49" charset="-122"/>
              </a:endParaRPr>
            </a:p>
          </p:txBody>
        </p:sp>
        <p:sp>
          <p:nvSpPr>
            <p:cNvPr id="56343" name="Oval 42"/>
            <p:cNvSpPr>
              <a:spLocks noChangeArrowheads="1"/>
            </p:cNvSpPr>
            <p:nvPr/>
          </p:nvSpPr>
          <p:spPr bwMode="auto">
            <a:xfrm>
              <a:off x="4120" y="2826"/>
              <a:ext cx="1207" cy="201"/>
            </a:xfrm>
            <a:prstGeom prst="ellipse">
              <a:avLst/>
            </a:prstGeom>
            <a:solidFill>
              <a:srgbClr val="FFFFFF"/>
            </a:solidFill>
            <a:ln w="9525">
              <a:solidFill>
                <a:srgbClr val="000000"/>
              </a:solidFill>
              <a:round/>
            </a:ln>
          </p:spPr>
          <p:txBody>
            <a:bodyPr lIns="36000" tIns="0" rIns="36000" bIns="0" anchor="ctr" anchorCtr="1">
              <a:spAutoFit/>
            </a:bodyPr>
            <a:lstStyle/>
            <a:p>
              <a:pPr algn="ctr" eaLnBrk="0" hangingPunct="0">
                <a:lnSpc>
                  <a:spcPct val="80000"/>
                </a:lnSpc>
                <a:spcBef>
                  <a:spcPct val="20000"/>
                </a:spcBef>
              </a:pPr>
              <a:r>
                <a:rPr lang="zh-CN" altLang="en-US">
                  <a:ea typeface="楷体_GB2312" pitchFamily="49" charset="-122"/>
                </a:rPr>
                <a:t>供应商地址</a:t>
              </a:r>
              <a:endParaRPr lang="zh-CN" altLang="en-US">
                <a:ea typeface="楷体_GB2312" pitchFamily="49" charset="-122"/>
              </a:endParaRPr>
            </a:p>
          </p:txBody>
        </p:sp>
        <p:sp>
          <p:nvSpPr>
            <p:cNvPr id="56344" name="Line 43"/>
            <p:cNvSpPr>
              <a:spLocks noChangeShapeType="1"/>
            </p:cNvSpPr>
            <p:nvPr/>
          </p:nvSpPr>
          <p:spPr bwMode="auto">
            <a:xfrm flipH="1">
              <a:off x="2780" y="1951"/>
              <a:ext cx="0" cy="2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45" name="Line 44"/>
            <p:cNvSpPr>
              <a:spLocks noChangeShapeType="1"/>
            </p:cNvSpPr>
            <p:nvPr/>
          </p:nvSpPr>
          <p:spPr bwMode="auto">
            <a:xfrm flipH="1" flipV="1">
              <a:off x="3134" y="2371"/>
              <a:ext cx="226" cy="1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46" name="Line 45"/>
            <p:cNvSpPr>
              <a:spLocks noChangeShapeType="1"/>
            </p:cNvSpPr>
            <p:nvPr/>
          </p:nvSpPr>
          <p:spPr bwMode="auto">
            <a:xfrm rot="5400000" flipH="1">
              <a:off x="1518" y="2534"/>
              <a:ext cx="0" cy="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47" name="Line 47"/>
            <p:cNvSpPr>
              <a:spLocks noChangeShapeType="1"/>
            </p:cNvSpPr>
            <p:nvPr/>
          </p:nvSpPr>
          <p:spPr bwMode="auto">
            <a:xfrm rot="5400000" flipH="1">
              <a:off x="1407" y="2326"/>
              <a:ext cx="139" cy="2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48" name="Line 48"/>
            <p:cNvSpPr>
              <a:spLocks noChangeShapeType="1"/>
            </p:cNvSpPr>
            <p:nvPr/>
          </p:nvSpPr>
          <p:spPr bwMode="auto">
            <a:xfrm rot="-5400000" flipH="1" flipV="1">
              <a:off x="1358" y="2673"/>
              <a:ext cx="201" cy="25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49" name="Line 49"/>
            <p:cNvSpPr>
              <a:spLocks noChangeShapeType="1"/>
            </p:cNvSpPr>
            <p:nvPr/>
          </p:nvSpPr>
          <p:spPr bwMode="auto">
            <a:xfrm rot="5400000" flipH="1">
              <a:off x="4049" y="2534"/>
              <a:ext cx="0" cy="1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50" name="Line 50"/>
            <p:cNvSpPr>
              <a:spLocks noChangeShapeType="1"/>
            </p:cNvSpPr>
            <p:nvPr/>
          </p:nvSpPr>
          <p:spPr bwMode="auto">
            <a:xfrm rot="-5400000" flipH="1" flipV="1">
              <a:off x="3990" y="2318"/>
              <a:ext cx="166" cy="2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51" name="Line 51"/>
            <p:cNvSpPr>
              <a:spLocks noChangeShapeType="1"/>
            </p:cNvSpPr>
            <p:nvPr/>
          </p:nvSpPr>
          <p:spPr bwMode="auto">
            <a:xfrm rot="5400000" flipH="1">
              <a:off x="3990" y="2674"/>
              <a:ext cx="166" cy="2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52" name="Rectangle 53"/>
            <p:cNvSpPr>
              <a:spLocks noChangeArrowheads="1"/>
            </p:cNvSpPr>
            <p:nvPr/>
          </p:nvSpPr>
          <p:spPr bwMode="auto">
            <a:xfrm>
              <a:off x="3198" y="2309"/>
              <a:ext cx="2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nchor="ctr" anchorCtr="1">
              <a:spAutoFit/>
            </a:bodyPr>
            <a:lstStyle/>
            <a:p>
              <a:pPr algn="ctr" eaLnBrk="0" hangingPunct="0">
                <a:lnSpc>
                  <a:spcPct val="80000"/>
                </a:lnSpc>
                <a:spcBef>
                  <a:spcPct val="20000"/>
                </a:spcBef>
              </a:pPr>
              <a:r>
                <a:rPr lang="en-US" altLang="zh-CN">
                  <a:ea typeface="楷体_GB2312" pitchFamily="49" charset="-122"/>
                </a:rPr>
                <a:t>P</a:t>
              </a:r>
              <a:endParaRPr lang="en-US" altLang="zh-CN">
                <a:ea typeface="楷体_GB2312" pitchFamily="49" charset="-122"/>
              </a:endParaRPr>
            </a:p>
          </p:txBody>
        </p:sp>
      </p:grpSp>
      <p:grpSp>
        <p:nvGrpSpPr>
          <p:cNvPr id="56353" name="Group 58"/>
          <p:cNvGrpSpPr/>
          <p:nvPr/>
        </p:nvGrpSpPr>
        <p:grpSpPr bwMode="auto">
          <a:xfrm>
            <a:off x="2782888" y="6021388"/>
            <a:ext cx="5592762" cy="474662"/>
            <a:chOff x="793" y="3793"/>
            <a:chExt cx="3523" cy="299"/>
          </a:xfrm>
        </p:grpSpPr>
        <p:sp>
          <p:nvSpPr>
            <p:cNvPr id="56354" name="Rectangle 26"/>
            <p:cNvSpPr>
              <a:spLocks noChangeArrowheads="1"/>
            </p:cNvSpPr>
            <p:nvPr/>
          </p:nvSpPr>
          <p:spPr bwMode="auto">
            <a:xfrm>
              <a:off x="793" y="3793"/>
              <a:ext cx="352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eaLnBrk="0" hangingPunct="0">
                <a:lnSpc>
                  <a:spcPct val="80000"/>
                </a:lnSpc>
                <a:spcBef>
                  <a:spcPct val="20000"/>
                </a:spcBef>
              </a:pPr>
              <a:r>
                <a:rPr lang="zh-CN" altLang="en-US" sz="2200">
                  <a:solidFill>
                    <a:srgbClr val="000000"/>
                  </a:solidFill>
                </a:rPr>
                <a:t>供应</a:t>
              </a:r>
              <a:r>
                <a:rPr lang="en-US" altLang="zh-CN" sz="2200">
                  <a:solidFill>
                    <a:srgbClr val="000000"/>
                  </a:solidFill>
                </a:rPr>
                <a:t>(项目</a:t>
              </a:r>
              <a:r>
                <a:rPr lang="zh-CN" altLang="en-US" sz="2200">
                  <a:solidFill>
                    <a:srgbClr val="000000"/>
                  </a:solidFill>
                </a:rPr>
                <a:t>编号</a:t>
              </a:r>
              <a:r>
                <a:rPr lang="en-US" altLang="zh-CN" sz="2200">
                  <a:solidFill>
                    <a:srgbClr val="000000"/>
                  </a:solidFill>
                </a:rPr>
                <a:t>, </a:t>
              </a:r>
              <a:r>
                <a:rPr lang="zh-CN" altLang="en-US" sz="2200">
                  <a:solidFill>
                    <a:srgbClr val="000000"/>
                  </a:solidFill>
                </a:rPr>
                <a:t>零件号</a:t>
              </a:r>
              <a:r>
                <a:rPr lang="en-US" altLang="zh-CN" sz="2200">
                  <a:solidFill>
                    <a:srgbClr val="000000"/>
                  </a:solidFill>
                </a:rPr>
                <a:t>, 供应商</a:t>
              </a:r>
              <a:r>
                <a:rPr lang="zh-CN" altLang="en-US" sz="2200">
                  <a:solidFill>
                    <a:srgbClr val="000000"/>
                  </a:solidFill>
                </a:rPr>
                <a:t>编号</a:t>
              </a:r>
              <a:r>
                <a:rPr lang="en-US" altLang="zh-CN" sz="2200">
                  <a:solidFill>
                    <a:srgbClr val="000000"/>
                  </a:solidFill>
                </a:rPr>
                <a:t>, 数量)</a:t>
              </a:r>
              <a:endParaRPr lang="en-US" altLang="zh-CN" sz="2200">
                <a:solidFill>
                  <a:srgbClr val="000000"/>
                </a:solidFill>
              </a:endParaRPr>
            </a:p>
          </p:txBody>
        </p:sp>
        <p:grpSp>
          <p:nvGrpSpPr>
            <p:cNvPr id="56355" name="Group 27"/>
            <p:cNvGrpSpPr/>
            <p:nvPr/>
          </p:nvGrpSpPr>
          <p:grpSpPr bwMode="auto">
            <a:xfrm>
              <a:off x="2699" y="4020"/>
              <a:ext cx="861" cy="45"/>
              <a:chOff x="3603" y="3284"/>
              <a:chExt cx="958" cy="46"/>
            </a:xfrm>
          </p:grpSpPr>
          <p:sp>
            <p:nvSpPr>
              <p:cNvPr id="56356" name="Freeform 28"/>
              <p:cNvSpPr>
                <a:spLocks noChangeArrowheads="1"/>
              </p:cNvSpPr>
              <p:nvPr/>
            </p:nvSpPr>
            <p:spPr bwMode="auto">
              <a:xfrm>
                <a:off x="3603" y="3285"/>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7" name="Freeform 29"/>
              <p:cNvSpPr>
                <a:spLocks noChangeArrowheads="1"/>
              </p:cNvSpPr>
              <p:nvPr/>
            </p:nvSpPr>
            <p:spPr bwMode="auto">
              <a:xfrm>
                <a:off x="3924" y="3284"/>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8" name="Freeform 30"/>
              <p:cNvSpPr>
                <a:spLocks noChangeArrowheads="1"/>
              </p:cNvSpPr>
              <p:nvPr/>
            </p:nvSpPr>
            <p:spPr bwMode="auto">
              <a:xfrm>
                <a:off x="4243" y="3284"/>
                <a:ext cx="318" cy="45"/>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6359" name="Group 31"/>
            <p:cNvGrpSpPr/>
            <p:nvPr/>
          </p:nvGrpSpPr>
          <p:grpSpPr bwMode="auto">
            <a:xfrm>
              <a:off x="1292" y="4020"/>
              <a:ext cx="635" cy="45"/>
              <a:chOff x="1429" y="3849"/>
              <a:chExt cx="539" cy="52"/>
            </a:xfrm>
          </p:grpSpPr>
          <p:sp>
            <p:nvSpPr>
              <p:cNvPr id="56360" name="Freeform 32"/>
              <p:cNvSpPr>
                <a:spLocks noChangeArrowheads="1"/>
              </p:cNvSpPr>
              <p:nvPr/>
            </p:nvSpPr>
            <p:spPr bwMode="auto">
              <a:xfrm>
                <a:off x="1429" y="3850"/>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1" name="Freeform 33"/>
              <p:cNvSpPr>
                <a:spLocks noChangeArrowheads="1"/>
              </p:cNvSpPr>
              <p:nvPr/>
            </p:nvSpPr>
            <p:spPr bwMode="auto">
              <a:xfrm>
                <a:off x="1700" y="3849"/>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62" name="Line 34"/>
            <p:cNvSpPr>
              <a:spLocks noChangeShapeType="1"/>
            </p:cNvSpPr>
            <p:nvPr/>
          </p:nvSpPr>
          <p:spPr bwMode="auto">
            <a:xfrm>
              <a:off x="1292" y="4092"/>
              <a:ext cx="2268" cy="0"/>
            </a:xfrm>
            <a:prstGeom prst="line">
              <a:avLst/>
            </a:prstGeom>
            <a:noFill/>
            <a:ln w="19050">
              <a:solidFill>
                <a:srgbClr val="003366"/>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6363" name="Group 55"/>
            <p:cNvGrpSpPr/>
            <p:nvPr/>
          </p:nvGrpSpPr>
          <p:grpSpPr bwMode="auto">
            <a:xfrm>
              <a:off x="2064" y="4020"/>
              <a:ext cx="539" cy="52"/>
              <a:chOff x="1429" y="3849"/>
              <a:chExt cx="539" cy="52"/>
            </a:xfrm>
          </p:grpSpPr>
          <p:sp>
            <p:nvSpPr>
              <p:cNvPr id="56364" name="Freeform 56"/>
              <p:cNvSpPr>
                <a:spLocks noChangeArrowheads="1"/>
              </p:cNvSpPr>
              <p:nvPr/>
            </p:nvSpPr>
            <p:spPr bwMode="auto">
              <a:xfrm>
                <a:off x="1429" y="3850"/>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5" name="Freeform 57"/>
              <p:cNvSpPr>
                <a:spLocks noChangeArrowheads="1"/>
              </p:cNvSpPr>
              <p:nvPr/>
            </p:nvSpPr>
            <p:spPr bwMode="auto">
              <a:xfrm>
                <a:off x="1700" y="3849"/>
                <a:ext cx="268" cy="51"/>
              </a:xfrm>
              <a:custGeom>
                <a:avLst/>
                <a:gdLst>
                  <a:gd name="T0" fmla="*/ 0 w 816"/>
                  <a:gd name="T1" fmla="*/ 137 h 137"/>
                  <a:gd name="T2" fmla="*/ 136 w 816"/>
                  <a:gd name="T3" fmla="*/ 0 h 137"/>
                  <a:gd name="T4" fmla="*/ 272 w 816"/>
                  <a:gd name="T5" fmla="*/ 137 h 137"/>
                  <a:gd name="T6" fmla="*/ 408 w 816"/>
                  <a:gd name="T7" fmla="*/ 0 h 137"/>
                  <a:gd name="T8" fmla="*/ 544 w 816"/>
                  <a:gd name="T9" fmla="*/ 137 h 137"/>
                  <a:gd name="T10" fmla="*/ 680 w 816"/>
                  <a:gd name="T11" fmla="*/ 0 h 137"/>
                  <a:gd name="T12" fmla="*/ 816 w 816"/>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816" h="137">
                    <a:moveTo>
                      <a:pt x="0" y="137"/>
                    </a:moveTo>
                    <a:cubicBezTo>
                      <a:pt x="45" y="68"/>
                      <a:pt x="91" y="0"/>
                      <a:pt x="136" y="0"/>
                    </a:cubicBezTo>
                    <a:cubicBezTo>
                      <a:pt x="181" y="0"/>
                      <a:pt x="227" y="137"/>
                      <a:pt x="272" y="137"/>
                    </a:cubicBezTo>
                    <a:cubicBezTo>
                      <a:pt x="317" y="137"/>
                      <a:pt x="363" y="0"/>
                      <a:pt x="408" y="0"/>
                    </a:cubicBezTo>
                    <a:cubicBezTo>
                      <a:pt x="453" y="0"/>
                      <a:pt x="499" y="137"/>
                      <a:pt x="544" y="137"/>
                    </a:cubicBezTo>
                    <a:cubicBezTo>
                      <a:pt x="589" y="137"/>
                      <a:pt x="635" y="0"/>
                      <a:pt x="680" y="0"/>
                    </a:cubicBezTo>
                    <a:cubicBezTo>
                      <a:pt x="725" y="0"/>
                      <a:pt x="770" y="68"/>
                      <a:pt x="816" y="137"/>
                    </a:cubicBezTo>
                  </a:path>
                </a:pathLst>
              </a:custGeom>
              <a:noFill/>
              <a:ln w="19050">
                <a:solidFill>
                  <a:srgbClr val="003366"/>
                </a:solidFill>
                <a:round/>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6366" name="灯片编号占位符 5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DF995A41-066E-4EED-9FDF-7DB73B50FA6E}" type="slidenum">
              <a:rPr lang="zh-CN" altLang="en-US" sz="1000">
                <a:latin typeface="Tahoma" panose="020B0604030504040204" pitchFamily="2" charset="0"/>
              </a:rPr>
            </a:fld>
            <a:endParaRPr lang="zh-CN" altLang="en-US" sz="1000">
              <a:latin typeface="Tahoma" panose="020B06040305040402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 1"/>
          <p:cNvGrpSpPr/>
          <p:nvPr/>
        </p:nvGrpSpPr>
        <p:grpSpPr bwMode="auto">
          <a:xfrm>
            <a:off x="5957889" y="771525"/>
            <a:ext cx="4371975" cy="5761490"/>
            <a:chOff x="4433888" y="771525"/>
            <a:chExt cx="4371975" cy="5761052"/>
          </a:xfrm>
        </p:grpSpPr>
        <p:pic>
          <p:nvPicPr>
            <p:cNvPr id="10242"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3888" y="771525"/>
              <a:ext cx="4371975"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23"/>
            <p:cNvSpPr>
              <a:spLocks noChangeArrowheads="1"/>
            </p:cNvSpPr>
            <p:nvPr/>
          </p:nvSpPr>
          <p:spPr bwMode="auto">
            <a:xfrm>
              <a:off x="4848144" y="6212385"/>
              <a:ext cx="768159" cy="320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en-US" altLang="zh-CN"/>
                <a:t>1</a:t>
              </a:r>
              <a:endParaRPr lang="zh-CN" altLang="en-US"/>
            </a:p>
          </p:txBody>
        </p:sp>
      </p:grpSp>
      <p:sp>
        <p:nvSpPr>
          <p:cNvPr id="10244"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636FAEC-4457-4CF0-B743-EB5F681575DA}" type="slidenum">
              <a:rPr lang="zh-CN" altLang="en-US" smtClean="0"/>
            </a:fld>
            <a:endParaRPr lang="zh-CN" altLang="en-US"/>
          </a:p>
        </p:txBody>
      </p:sp>
      <p:sp>
        <p:nvSpPr>
          <p:cNvPr id="10245" name="Rectangle 2"/>
          <p:cNvSpPr>
            <a:spLocks noGrp="1" noChangeArrowheads="1"/>
          </p:cNvSpPr>
          <p:nvPr>
            <p:ph type="title"/>
          </p:nvPr>
        </p:nvSpPr>
        <p:spPr>
          <a:xfrm>
            <a:off x="1855788" y="92075"/>
            <a:ext cx="7772400" cy="457200"/>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一 S</a:t>
            </a:r>
            <a:r>
              <a:rPr lang="en-US" altLang="zh-CN" sz="3200" b="1">
                <a:latin typeface="黑体" panose="02010609060101010101" pitchFamily="49" charset="-122"/>
                <a:ea typeface="黑体" panose="02010609060101010101" pitchFamily="49" charset="-122"/>
              </a:rPr>
              <a:t>QL</a:t>
            </a:r>
            <a:r>
              <a:rPr lang="zh-CN" altLang="en-US" sz="3200" b="1">
                <a:latin typeface="黑体" panose="02010609060101010101" pitchFamily="49" charset="-122"/>
                <a:ea typeface="黑体" panose="02010609060101010101" pitchFamily="49" charset="-122"/>
              </a:rPr>
              <a:t>数据定义语言</a:t>
            </a:r>
            <a:r>
              <a:rPr lang="en-US" altLang="zh-CN" sz="3200" b="1">
                <a:latin typeface="黑体" panose="02010609060101010101" pitchFamily="49" charset="-122"/>
                <a:ea typeface="黑体" panose="02010609060101010101" pitchFamily="49" charset="-122"/>
              </a:rPr>
              <a:t>DDL</a:t>
            </a:r>
            <a:endParaRPr lang="en-US" altLang="zh-CN" sz="3200" b="1">
              <a:latin typeface="黑体" panose="02010609060101010101" pitchFamily="49" charset="-122"/>
              <a:ea typeface="黑体" panose="02010609060101010101" pitchFamily="49" charset="-122"/>
            </a:endParaRPr>
          </a:p>
        </p:txBody>
      </p:sp>
      <p:sp>
        <p:nvSpPr>
          <p:cNvPr id="10246" name="AutoShape 4"/>
          <p:cNvSpPr>
            <a:spLocks noChangeArrowheads="1"/>
          </p:cNvSpPr>
          <p:nvPr/>
        </p:nvSpPr>
        <p:spPr bwMode="auto">
          <a:xfrm>
            <a:off x="1762126" y="1230314"/>
            <a:ext cx="2646363" cy="949325"/>
          </a:xfrm>
          <a:prstGeom prst="cloudCallout">
            <a:avLst>
              <a:gd name="adj1" fmla="val -49352"/>
              <a:gd name="adj2" fmla="val 80602"/>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如何实际建立一个关系模式结构？ </a:t>
            </a:r>
            <a:endParaRPr lang="zh-CN" altLang="en-US"/>
          </a:p>
        </p:txBody>
      </p:sp>
      <p:sp>
        <p:nvSpPr>
          <p:cNvPr id="10247" name="AutoShape 5"/>
          <p:cNvSpPr>
            <a:spLocks noChangeArrowheads="1"/>
          </p:cNvSpPr>
          <p:nvPr/>
        </p:nvSpPr>
        <p:spPr bwMode="auto">
          <a:xfrm>
            <a:off x="1722439" y="2366964"/>
            <a:ext cx="2693987" cy="1023937"/>
          </a:xfrm>
          <a:prstGeom prst="cloudCallout">
            <a:avLst>
              <a:gd name="adj1" fmla="val -46875"/>
              <a:gd name="adj2" fmla="val 74060"/>
            </a:avLst>
          </a:prstGeom>
          <a:solidFill>
            <a:schemeClr val="accent1"/>
          </a:solidFill>
          <a:ln w="9525">
            <a:solidFill>
              <a:schemeClr val="tx1"/>
            </a:solidFill>
            <a:round/>
          </a:ln>
        </p:spPr>
        <p:txBody>
          <a:bodyPr lIns="0" tIns="0" rIns="0" bIns="0"/>
          <a:lstStyle/>
          <a:p>
            <a:pPr algn="ctr" eaLnBrk="0" hangingPunct="0"/>
            <a:r>
              <a:rPr lang="zh-CN" altLang="en-US"/>
              <a:t>一个 </a:t>
            </a:r>
            <a:r>
              <a:rPr lang="en-US" altLang="zh-CN"/>
              <a:t>create table</a:t>
            </a:r>
            <a:r>
              <a:rPr lang="zh-CN" altLang="en-US"/>
              <a:t>语句的能力有多强</a:t>
            </a:r>
            <a:endParaRPr lang="en-US" altLang="zh-CN"/>
          </a:p>
          <a:p>
            <a:pPr algn="ctr" eaLnBrk="0" hangingPunct="0"/>
            <a:r>
              <a:rPr lang="zh-CN" altLang="zh-CN"/>
              <a:t>(</a:t>
            </a:r>
            <a:r>
              <a:rPr lang="zh-CN" altLang="en-US"/>
              <a:t>包含哪些部分</a:t>
            </a:r>
            <a:r>
              <a:rPr lang="en-US" altLang="zh-CN"/>
              <a:t>)</a:t>
            </a:r>
            <a:r>
              <a:rPr lang="zh-CN" altLang="en-US"/>
              <a:t>？ </a:t>
            </a:r>
            <a:endParaRPr lang="zh-CN" altLang="en-US"/>
          </a:p>
        </p:txBody>
      </p:sp>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3700464"/>
            <a:ext cx="39306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Rectangle 17"/>
          <p:cNvSpPr>
            <a:spLocks noChangeArrowheads="1"/>
          </p:cNvSpPr>
          <p:nvPr/>
        </p:nvSpPr>
        <p:spPr bwMode="auto">
          <a:xfrm>
            <a:off x="4422776" y="2547939"/>
            <a:ext cx="1800493" cy="59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800000"/>
                </a:solidFill>
              </a:rPr>
              <a:t>定义属性特征＋</a:t>
            </a:r>
            <a:endParaRPr lang="en-US" altLang="zh-CN">
              <a:solidFill>
                <a:srgbClr val="800000"/>
              </a:solidFill>
            </a:endParaRPr>
          </a:p>
          <a:p>
            <a:pPr eaLnBrk="0" hangingPunct="0">
              <a:lnSpc>
                <a:spcPct val="80000"/>
              </a:lnSpc>
              <a:spcBef>
                <a:spcPct val="20000"/>
              </a:spcBef>
            </a:pPr>
            <a:r>
              <a:rPr lang="zh-CN" altLang="en-US">
                <a:solidFill>
                  <a:srgbClr val="800000"/>
                </a:solidFill>
              </a:rPr>
              <a:t>说明语义约束。</a:t>
            </a:r>
            <a:endParaRPr lang="en-US" altLang="zh-CN">
              <a:solidFill>
                <a:srgbClr val="800000"/>
              </a:solidFill>
            </a:endParaRPr>
          </a:p>
        </p:txBody>
      </p:sp>
      <p:sp>
        <p:nvSpPr>
          <p:cNvPr id="10250" name="Rectangle 22"/>
          <p:cNvSpPr>
            <a:spLocks noChangeArrowheads="1"/>
          </p:cNvSpPr>
          <p:nvPr/>
        </p:nvSpPr>
        <p:spPr bwMode="auto">
          <a:xfrm>
            <a:off x="5640099" y="1895475"/>
            <a:ext cx="184731" cy="21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endParaRPr lang="zh-CN" altLang="en-US" sz="1000">
              <a:solidFill>
                <a:schemeClr val="tx2"/>
              </a:solidFill>
            </a:endParaRPr>
          </a:p>
        </p:txBody>
      </p:sp>
      <p:sp>
        <p:nvSpPr>
          <p:cNvPr id="10251" name="Rectangle 27"/>
          <p:cNvSpPr>
            <a:spLocks noChangeArrowheads="1"/>
          </p:cNvSpPr>
          <p:nvPr/>
        </p:nvSpPr>
        <p:spPr bwMode="auto">
          <a:xfrm>
            <a:off x="1830388" y="719139"/>
            <a:ext cx="37782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1.1 </a:t>
            </a:r>
            <a:r>
              <a:rPr lang="zh-CN" altLang="en-US" sz="2800">
                <a:solidFill>
                  <a:schemeClr val="tx2"/>
                </a:solidFill>
                <a:latin typeface="黑体" panose="02010609060101010101" pitchFamily="49" charset="-122"/>
                <a:ea typeface="黑体" panose="02010609060101010101" pitchFamily="49" charset="-122"/>
              </a:rPr>
              <a:t>定义数据结构</a:t>
            </a:r>
            <a:endParaRPr lang="zh-CN" altLang="en-US" sz="2800">
              <a:solidFill>
                <a:schemeClr val="tx2"/>
              </a:solidFill>
              <a:latin typeface="黑体" panose="02010609060101010101" pitchFamily="49" charset="-122"/>
              <a:ea typeface="黑体" panose="02010609060101010101" pitchFamily="49" charset="-122"/>
            </a:endParaRPr>
          </a:p>
        </p:txBody>
      </p:sp>
      <p:grpSp>
        <p:nvGrpSpPr>
          <p:cNvPr id="7" name="组 6"/>
          <p:cNvGrpSpPr/>
          <p:nvPr/>
        </p:nvGrpSpPr>
        <p:grpSpPr bwMode="auto">
          <a:xfrm>
            <a:off x="6181725" y="1009651"/>
            <a:ext cx="2609850" cy="1114425"/>
            <a:chOff x="4657725" y="1009650"/>
            <a:chExt cx="2609850" cy="1114425"/>
          </a:xfrm>
        </p:grpSpPr>
        <p:sp>
          <p:nvSpPr>
            <p:cNvPr id="10253" name="AutoShape 9"/>
            <p:cNvSpPr/>
            <p:nvPr/>
          </p:nvSpPr>
          <p:spPr bwMode="auto">
            <a:xfrm>
              <a:off x="4657725" y="1009650"/>
              <a:ext cx="133350" cy="666750"/>
            </a:xfrm>
            <a:prstGeom prst="leftBrace">
              <a:avLst>
                <a:gd name="adj1" fmla="val 41528"/>
                <a:gd name="adj2" fmla="val 50000"/>
              </a:avLst>
            </a:pr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0254" name="Line 10"/>
            <p:cNvSpPr>
              <a:spLocks noChangeShapeType="1"/>
            </p:cNvSpPr>
            <p:nvPr/>
          </p:nvSpPr>
          <p:spPr bwMode="auto">
            <a:xfrm>
              <a:off x="6648450" y="1333500"/>
              <a:ext cx="61912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0255" name="Line 11"/>
            <p:cNvSpPr>
              <a:spLocks noChangeShapeType="1"/>
            </p:cNvSpPr>
            <p:nvPr/>
          </p:nvSpPr>
          <p:spPr bwMode="auto">
            <a:xfrm>
              <a:off x="4933950" y="1924050"/>
              <a:ext cx="61912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0256" name="Line 12"/>
            <p:cNvSpPr>
              <a:spLocks noChangeShapeType="1"/>
            </p:cNvSpPr>
            <p:nvPr/>
          </p:nvSpPr>
          <p:spPr bwMode="auto">
            <a:xfrm>
              <a:off x="4943475" y="2124075"/>
              <a:ext cx="61912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0257" name="Line 10"/>
            <p:cNvSpPr>
              <a:spLocks noChangeShapeType="1"/>
            </p:cNvSpPr>
            <p:nvPr/>
          </p:nvSpPr>
          <p:spPr bwMode="auto">
            <a:xfrm>
              <a:off x="5600700" y="1162050"/>
              <a:ext cx="61912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组 5"/>
          <p:cNvGrpSpPr/>
          <p:nvPr/>
        </p:nvGrpSpPr>
        <p:grpSpPr bwMode="auto">
          <a:xfrm>
            <a:off x="5205414" y="885826"/>
            <a:ext cx="4568825" cy="1410967"/>
            <a:chOff x="3681884" y="885472"/>
            <a:chExt cx="4568414" cy="1411416"/>
          </a:xfrm>
        </p:grpSpPr>
        <p:sp>
          <p:nvSpPr>
            <p:cNvPr id="10259" name="Rectangle 23"/>
            <p:cNvSpPr>
              <a:spLocks noChangeArrowheads="1"/>
            </p:cNvSpPr>
            <p:nvPr/>
          </p:nvSpPr>
          <p:spPr bwMode="auto">
            <a:xfrm>
              <a:off x="6543889" y="885472"/>
              <a:ext cx="954002" cy="24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3366FF"/>
                  </a:solidFill>
                </a:rPr>
                <a:t>值类型约束</a:t>
              </a:r>
              <a:endParaRPr lang="zh-CN" altLang="en-US" sz="1200">
                <a:solidFill>
                  <a:srgbClr val="3366FF"/>
                </a:solidFill>
              </a:endParaRPr>
            </a:p>
          </p:txBody>
        </p:sp>
        <p:sp>
          <p:nvSpPr>
            <p:cNvPr id="10260" name="Rectangle 23"/>
            <p:cNvSpPr>
              <a:spLocks noChangeArrowheads="1"/>
            </p:cNvSpPr>
            <p:nvPr/>
          </p:nvSpPr>
          <p:spPr bwMode="auto">
            <a:xfrm>
              <a:off x="7450270" y="1136377"/>
              <a:ext cx="800028" cy="24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3366FF"/>
                  </a:solidFill>
                </a:rPr>
                <a:t>非空约束</a:t>
              </a:r>
              <a:endParaRPr lang="zh-CN" altLang="en-US" sz="1200">
                <a:solidFill>
                  <a:srgbClr val="3366FF"/>
                </a:solidFill>
              </a:endParaRPr>
            </a:p>
          </p:txBody>
        </p:sp>
        <p:sp>
          <p:nvSpPr>
            <p:cNvPr id="10261" name="矩形 2"/>
            <p:cNvSpPr>
              <a:spLocks noChangeArrowheads="1"/>
            </p:cNvSpPr>
            <p:nvPr/>
          </p:nvSpPr>
          <p:spPr bwMode="auto">
            <a:xfrm>
              <a:off x="6543984" y="1671576"/>
              <a:ext cx="1197656" cy="24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3366FF"/>
                  </a:solidFill>
                </a:rPr>
                <a:t>主码</a:t>
              </a:r>
              <a:r>
                <a:rPr lang="en-US" altLang="zh-CN" sz="1200">
                  <a:solidFill>
                    <a:srgbClr val="3366FF"/>
                  </a:solidFill>
                </a:rPr>
                <a:t>(</a:t>
              </a:r>
              <a:r>
                <a:rPr lang="zh-CN" altLang="en-US" sz="1200">
                  <a:solidFill>
                    <a:srgbClr val="3366FF"/>
                  </a:solidFill>
                </a:rPr>
                <a:t>主键</a:t>
              </a:r>
              <a:r>
                <a:rPr lang="en-US" altLang="zh-CN" sz="1200">
                  <a:solidFill>
                    <a:srgbClr val="3366FF"/>
                  </a:solidFill>
                </a:rPr>
                <a:t>)</a:t>
              </a:r>
              <a:r>
                <a:rPr lang="zh-CN" altLang="en-US" sz="1200">
                  <a:solidFill>
                    <a:srgbClr val="3366FF"/>
                  </a:solidFill>
                </a:rPr>
                <a:t>约束</a:t>
              </a:r>
              <a:endParaRPr lang="zh-CN" altLang="en-US" sz="1200">
                <a:solidFill>
                  <a:srgbClr val="3366FF"/>
                </a:solidFill>
              </a:endParaRPr>
            </a:p>
          </p:txBody>
        </p:sp>
        <p:sp>
          <p:nvSpPr>
            <p:cNvPr id="10262" name="矩形 3"/>
            <p:cNvSpPr>
              <a:spLocks noChangeArrowheads="1"/>
            </p:cNvSpPr>
            <p:nvPr/>
          </p:nvSpPr>
          <p:spPr bwMode="auto">
            <a:xfrm>
              <a:off x="6146298" y="2052576"/>
              <a:ext cx="1197656" cy="24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3366FF"/>
                  </a:solidFill>
                </a:rPr>
                <a:t>外码</a:t>
              </a:r>
              <a:r>
                <a:rPr lang="en-US" altLang="zh-CN" sz="1200">
                  <a:solidFill>
                    <a:srgbClr val="3366FF"/>
                  </a:solidFill>
                </a:rPr>
                <a:t>(</a:t>
              </a:r>
              <a:r>
                <a:rPr lang="zh-CN" altLang="en-US" sz="1200">
                  <a:solidFill>
                    <a:srgbClr val="3366FF"/>
                  </a:solidFill>
                </a:rPr>
                <a:t>外键</a:t>
              </a:r>
              <a:r>
                <a:rPr lang="en-US" altLang="zh-CN" sz="1200">
                  <a:solidFill>
                    <a:srgbClr val="3366FF"/>
                  </a:solidFill>
                </a:rPr>
                <a:t>)</a:t>
              </a:r>
              <a:r>
                <a:rPr lang="zh-CN" altLang="en-US" sz="1200">
                  <a:solidFill>
                    <a:srgbClr val="3366FF"/>
                  </a:solidFill>
                </a:rPr>
                <a:t>约束</a:t>
              </a:r>
              <a:endParaRPr lang="zh-CN" altLang="en-US" sz="1200">
                <a:solidFill>
                  <a:srgbClr val="3366FF"/>
                </a:solidFill>
              </a:endParaRPr>
            </a:p>
          </p:txBody>
        </p:sp>
        <p:sp>
          <p:nvSpPr>
            <p:cNvPr id="10263" name="矩形 4"/>
            <p:cNvSpPr>
              <a:spLocks noChangeArrowheads="1"/>
            </p:cNvSpPr>
            <p:nvPr/>
          </p:nvSpPr>
          <p:spPr bwMode="auto">
            <a:xfrm>
              <a:off x="3681884" y="1220020"/>
              <a:ext cx="8002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3366FF"/>
                  </a:solidFill>
                </a:rPr>
                <a:t>属性说明</a:t>
              </a:r>
              <a:endParaRPr lang="zh-CN" altLang="en-US" sz="1200">
                <a:solidFill>
                  <a:srgbClr val="3366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blinds(horizontal)">
                                      <p:cBhvr>
                                        <p:cTn id="7" dur="500"/>
                                        <p:tgtEl>
                                          <p:spTgt spid="4110"/>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组 3"/>
          <p:cNvGrpSpPr/>
          <p:nvPr/>
        </p:nvGrpSpPr>
        <p:grpSpPr bwMode="auto">
          <a:xfrm>
            <a:off x="5919789" y="771525"/>
            <a:ext cx="4371975" cy="5777354"/>
            <a:chOff x="4395788" y="771525"/>
            <a:chExt cx="4371975" cy="5776721"/>
          </a:xfrm>
        </p:grpSpPr>
        <p:pic>
          <p:nvPicPr>
            <p:cNvPr id="1126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95788" y="771525"/>
              <a:ext cx="4371975"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1"/>
            <p:cNvSpPr>
              <a:spLocks noChangeArrowheads="1"/>
            </p:cNvSpPr>
            <p:nvPr/>
          </p:nvSpPr>
          <p:spPr bwMode="auto">
            <a:xfrm>
              <a:off x="4801110" y="6228065"/>
              <a:ext cx="768159" cy="320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en-US" altLang="zh-CN"/>
                <a:t>1</a:t>
              </a:r>
              <a:endParaRPr lang="zh-CN" altLang="en-US"/>
            </a:p>
          </p:txBody>
        </p:sp>
      </p:grpSp>
      <p:sp>
        <p:nvSpPr>
          <p:cNvPr id="11268"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24FAEFF-3A99-4A05-B67C-CDA52C3C059D}" type="slidenum">
              <a:rPr lang="zh-CN" altLang="en-US" smtClean="0"/>
            </a:fld>
            <a:endParaRPr lang="zh-CN" altLang="en-US"/>
          </a:p>
        </p:txBody>
      </p:sp>
      <p:pic>
        <p:nvPicPr>
          <p:cNvPr id="1126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3700464"/>
            <a:ext cx="39306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 2"/>
          <p:cNvGrpSpPr/>
          <p:nvPr/>
        </p:nvGrpSpPr>
        <p:grpSpPr bwMode="auto">
          <a:xfrm>
            <a:off x="5972176" y="1924051"/>
            <a:ext cx="4124325" cy="4219575"/>
            <a:chOff x="4448176" y="1924050"/>
            <a:chExt cx="4124325" cy="4219576"/>
          </a:xfrm>
        </p:grpSpPr>
        <p:grpSp>
          <p:nvGrpSpPr>
            <p:cNvPr id="11271" name="组 1"/>
            <p:cNvGrpSpPr/>
            <p:nvPr/>
          </p:nvGrpSpPr>
          <p:grpSpPr bwMode="auto">
            <a:xfrm>
              <a:off x="4886326" y="1924050"/>
              <a:ext cx="3686175" cy="4191001"/>
              <a:chOff x="4886326" y="1924050"/>
              <a:chExt cx="3686175" cy="4191001"/>
            </a:xfrm>
          </p:grpSpPr>
          <p:sp>
            <p:nvSpPr>
              <p:cNvPr id="11272" name="Line 11"/>
              <p:cNvSpPr>
                <a:spLocks noChangeShapeType="1"/>
              </p:cNvSpPr>
              <p:nvPr/>
            </p:nvSpPr>
            <p:spPr bwMode="auto">
              <a:xfrm>
                <a:off x="4933951" y="1924050"/>
                <a:ext cx="61912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1273" name="Line 12"/>
              <p:cNvSpPr>
                <a:spLocks noChangeShapeType="1"/>
              </p:cNvSpPr>
              <p:nvPr/>
            </p:nvSpPr>
            <p:spPr bwMode="auto">
              <a:xfrm flipV="1">
                <a:off x="4943476" y="2116138"/>
                <a:ext cx="1674813" cy="7937"/>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1274" name="Line 13"/>
              <p:cNvSpPr>
                <a:spLocks noChangeShapeType="1"/>
              </p:cNvSpPr>
              <p:nvPr/>
            </p:nvSpPr>
            <p:spPr bwMode="auto">
              <a:xfrm flipV="1">
                <a:off x="4905376" y="6110289"/>
                <a:ext cx="1162050" cy="4762"/>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1275" name="Line 14"/>
              <p:cNvSpPr>
                <a:spLocks noChangeShapeType="1"/>
              </p:cNvSpPr>
              <p:nvPr/>
            </p:nvSpPr>
            <p:spPr bwMode="auto">
              <a:xfrm flipV="1">
                <a:off x="4905376" y="5715001"/>
                <a:ext cx="3667125" cy="9525"/>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5140" name="Line 15"/>
              <p:cNvSpPr>
                <a:spLocks noChangeShapeType="1"/>
              </p:cNvSpPr>
              <p:nvPr/>
            </p:nvSpPr>
            <p:spPr bwMode="auto">
              <a:xfrm flipV="1">
                <a:off x="4886326" y="3894138"/>
                <a:ext cx="3284538" cy="20637"/>
              </a:xfrm>
              <a:prstGeom prst="line">
                <a:avLst/>
              </a:prstGeom>
              <a:noFill/>
              <a:ln w="19050">
                <a:solidFill>
                  <a:srgbClr val="3366FF"/>
                </a:solidFill>
                <a:prstDash val="dash"/>
                <a:round/>
              </a:ln>
              <a:effectLst/>
            </p:spPr>
            <p:txBody>
              <a:bodyPr/>
              <a:lstStyle/>
              <a:p>
                <a:pPr eaLnBrk="0" hangingPunct="0">
                  <a:lnSpc>
                    <a:spcPct val="80000"/>
                  </a:lnSpc>
                  <a:spcBef>
                    <a:spcPct val="20000"/>
                  </a:spcBef>
                  <a:defRPr/>
                </a:pPr>
                <a:endParaRPr lang="zh-CN" altLang="en-US">
                  <a:ln>
                    <a:solidFill>
                      <a:srgbClr val="3366FF"/>
                    </a:solidFill>
                  </a:ln>
                  <a:latin typeface="Tahoma" panose="020B0604030504040204" pitchFamily="2" charset="0"/>
                  <a:cs typeface="宋体" panose="02010600030101010101" pitchFamily="2" charset="-122"/>
                </a:endParaRPr>
              </a:p>
            </p:txBody>
          </p:sp>
        </p:grpSp>
        <p:sp>
          <p:nvSpPr>
            <p:cNvPr id="11277" name="AutoShape 16"/>
            <p:cNvSpPr/>
            <p:nvPr/>
          </p:nvSpPr>
          <p:spPr bwMode="auto">
            <a:xfrm>
              <a:off x="4448176" y="5602289"/>
              <a:ext cx="138113" cy="541337"/>
            </a:xfrm>
            <a:prstGeom prst="leftBrace">
              <a:avLst>
                <a:gd name="adj1" fmla="val 27872"/>
                <a:gd name="adj2" fmla="val 50000"/>
              </a:avLst>
            </a:prstGeom>
            <a:noFill/>
            <a:ln w="952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1278" name="AutoShape 17"/>
          <p:cNvSpPr>
            <a:spLocks noChangeArrowheads="1"/>
          </p:cNvSpPr>
          <p:nvPr/>
        </p:nvSpPr>
        <p:spPr bwMode="auto">
          <a:xfrm>
            <a:off x="1954213" y="1160463"/>
            <a:ext cx="2698750" cy="1397000"/>
          </a:xfrm>
          <a:prstGeom prst="cloudCallout">
            <a:avLst>
              <a:gd name="adj1" fmla="val -46153"/>
              <a:gd name="adj2" fmla="val 78731"/>
            </a:avLst>
          </a:prstGeom>
          <a:solidFill>
            <a:schemeClr val="accent1"/>
          </a:solidFill>
          <a:ln w="9525">
            <a:solidFill>
              <a:schemeClr val="tx1"/>
            </a:solidFill>
            <a:round/>
          </a:ln>
        </p:spPr>
        <p:txBody>
          <a:bodyPr lIns="0" tIns="0" rIns="0" bIns="0"/>
          <a:lstStyle/>
          <a:p>
            <a:pPr algn="ctr" eaLnBrk="0" hangingPunct="0"/>
            <a:r>
              <a:rPr lang="zh-CN" altLang="en-US"/>
              <a:t>解释这些关系模式的主码约束和外码约束的具体含义</a:t>
            </a:r>
            <a:r>
              <a:rPr lang="en-US" altLang="zh-CN"/>
              <a:t>?</a:t>
            </a:r>
            <a:r>
              <a:rPr lang="zh-CN" altLang="en-US"/>
              <a:t> </a:t>
            </a:r>
            <a:endParaRPr lang="zh-CN" altLang="en-US"/>
          </a:p>
        </p:txBody>
      </p:sp>
      <p:sp>
        <p:nvSpPr>
          <p:cNvPr id="11279" name="Rectangle 19"/>
          <p:cNvSpPr>
            <a:spLocks noChangeArrowheads="1"/>
          </p:cNvSpPr>
          <p:nvPr/>
        </p:nvSpPr>
        <p:spPr bwMode="auto">
          <a:xfrm>
            <a:off x="6788150" y="114300"/>
            <a:ext cx="3563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一 S</a:t>
            </a:r>
            <a:r>
              <a:rPr lang="en-US" altLang="zh-CN" sz="2000">
                <a:solidFill>
                  <a:srgbClr val="006600"/>
                </a:solidFill>
                <a:latin typeface="黑体" panose="02010609060101010101" pitchFamily="49" charset="-122"/>
                <a:ea typeface="黑体" panose="02010609060101010101" pitchFamily="49" charset="-122"/>
              </a:rPr>
              <a:t>QL</a:t>
            </a:r>
            <a:r>
              <a:rPr lang="zh-CN" altLang="en-US" sz="2000">
                <a:solidFill>
                  <a:srgbClr val="006600"/>
                </a:solidFill>
                <a:latin typeface="黑体" panose="02010609060101010101" pitchFamily="49" charset="-122"/>
                <a:ea typeface="黑体" panose="02010609060101010101" pitchFamily="49" charset="-122"/>
              </a:rPr>
              <a:t>数据定义语言</a:t>
            </a:r>
            <a:r>
              <a:rPr lang="en-US" altLang="zh-CN" sz="2000">
                <a:solidFill>
                  <a:srgbClr val="006600"/>
                </a:solidFill>
                <a:latin typeface="黑体" panose="02010609060101010101" pitchFamily="49" charset="-122"/>
                <a:ea typeface="黑体" panose="02010609060101010101" pitchFamily="49" charset="-122"/>
              </a:rPr>
              <a:t>DDL</a:t>
            </a:r>
            <a:endParaRPr lang="en-US" altLang="zh-CN" sz="2000">
              <a:solidFill>
                <a:srgbClr val="006600"/>
              </a:solidFill>
              <a:latin typeface="黑体" panose="02010609060101010101" pitchFamily="49" charset="-122"/>
              <a:ea typeface="黑体" panose="02010609060101010101" pitchFamily="49" charset="-122"/>
            </a:endParaRPr>
          </a:p>
        </p:txBody>
      </p:sp>
      <p:sp>
        <p:nvSpPr>
          <p:cNvPr id="11280" name="Rectangle 2"/>
          <p:cNvSpPr>
            <a:spLocks noGrp="1" noChangeArrowheads="1"/>
          </p:cNvSpPr>
          <p:nvPr>
            <p:ph type="title"/>
          </p:nvPr>
        </p:nvSpPr>
        <p:spPr>
          <a:xfrm>
            <a:off x="1852613" y="101600"/>
            <a:ext cx="5535612" cy="477838"/>
          </a:xfrm>
        </p:spPr>
        <p:txBody>
          <a:bodyPr/>
          <a:lstStyle/>
          <a:p>
            <a:pPr algn="l"/>
            <a:r>
              <a:rPr lang="en-US" altLang="zh-CN" sz="2800" b="1">
                <a:latin typeface="黑体" panose="02010609060101010101" pitchFamily="49" charset="-122"/>
                <a:ea typeface="黑体" panose="02010609060101010101" pitchFamily="49" charset="-122"/>
              </a:rPr>
              <a:t>1.2</a:t>
            </a:r>
            <a:r>
              <a:rPr lang="zh-CN" altLang="zh-CN" sz="2800" b="1">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定义主键约束和外键约束</a:t>
            </a:r>
            <a:endParaRPr lang="en-US" altLang="zh-CN" sz="2800" b="1">
              <a:latin typeface="黑体" panose="02010609060101010101" pitchFamily="49" charset="-122"/>
              <a:ea typeface="黑体" panose="02010609060101010101" pitchFamily="49" charset="-122"/>
            </a:endParaRPr>
          </a:p>
        </p:txBody>
      </p:sp>
      <p:grpSp>
        <p:nvGrpSpPr>
          <p:cNvPr id="170010" name="Group 26"/>
          <p:cNvGrpSpPr/>
          <p:nvPr/>
        </p:nvGrpSpPr>
        <p:grpSpPr bwMode="auto">
          <a:xfrm>
            <a:off x="4567239" y="1716089"/>
            <a:ext cx="1677987" cy="4306887"/>
            <a:chOff x="1917" y="1081"/>
            <a:chExt cx="1057" cy="2713"/>
          </a:xfrm>
        </p:grpSpPr>
        <p:sp>
          <p:nvSpPr>
            <p:cNvPr id="11282" name="Rectangle 20"/>
            <p:cNvSpPr>
              <a:spLocks noChangeArrowheads="1"/>
            </p:cNvSpPr>
            <p:nvPr/>
          </p:nvSpPr>
          <p:spPr bwMode="auto">
            <a:xfrm>
              <a:off x="2075" y="2356"/>
              <a:ext cx="89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3366FF"/>
                  </a:solidFill>
                </a:rPr>
                <a:t>主键包含多个属性</a:t>
              </a:r>
              <a:endParaRPr lang="zh-CN" altLang="en-US" sz="1200">
                <a:solidFill>
                  <a:srgbClr val="3366FF"/>
                </a:solidFill>
              </a:endParaRPr>
            </a:p>
          </p:txBody>
        </p:sp>
        <p:sp>
          <p:nvSpPr>
            <p:cNvPr id="11283" name="Rectangle 22"/>
            <p:cNvSpPr>
              <a:spLocks noChangeArrowheads="1"/>
            </p:cNvSpPr>
            <p:nvPr/>
          </p:nvSpPr>
          <p:spPr bwMode="auto">
            <a:xfrm>
              <a:off x="1917" y="3523"/>
              <a:ext cx="89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chemeClr val="tx2"/>
                  </a:solidFill>
                </a:rPr>
                <a:t>外键包含三个属性</a:t>
              </a:r>
              <a:endParaRPr lang="en-US" altLang="zh-CN" sz="1200">
                <a:solidFill>
                  <a:schemeClr val="tx2"/>
                </a:solidFill>
              </a:endParaRPr>
            </a:p>
            <a:p>
              <a:pPr algn="ctr" eaLnBrk="0" hangingPunct="0">
                <a:lnSpc>
                  <a:spcPct val="80000"/>
                </a:lnSpc>
                <a:spcBef>
                  <a:spcPct val="20000"/>
                </a:spcBef>
              </a:pPr>
              <a:r>
                <a:rPr lang="zh-CN" altLang="en-US" sz="1200">
                  <a:solidFill>
                    <a:schemeClr val="tx2"/>
                  </a:solidFill>
                </a:rPr>
                <a:t>且它包含两个外键</a:t>
              </a:r>
              <a:endParaRPr lang="zh-CN" altLang="en-US" sz="1200">
                <a:solidFill>
                  <a:schemeClr val="tx2"/>
                </a:solidFill>
              </a:endParaRPr>
            </a:p>
          </p:txBody>
        </p:sp>
        <p:sp>
          <p:nvSpPr>
            <p:cNvPr id="11284" name="Rectangle 24"/>
            <p:cNvSpPr>
              <a:spLocks noChangeArrowheads="1"/>
            </p:cNvSpPr>
            <p:nvPr/>
          </p:nvSpPr>
          <p:spPr bwMode="auto">
            <a:xfrm>
              <a:off x="2179" y="1081"/>
              <a:ext cx="79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3366FF"/>
                  </a:solidFill>
                </a:rPr>
                <a:t>主键含一个属性</a:t>
              </a:r>
              <a:endParaRPr lang="zh-CN" altLang="en-US" sz="1200">
                <a:solidFill>
                  <a:srgbClr val="3366FF"/>
                </a:solidFill>
              </a:endParaRPr>
            </a:p>
          </p:txBody>
        </p:sp>
        <p:sp>
          <p:nvSpPr>
            <p:cNvPr id="11285" name="Rectangle 25"/>
            <p:cNvSpPr>
              <a:spLocks noChangeArrowheads="1"/>
            </p:cNvSpPr>
            <p:nvPr/>
          </p:nvSpPr>
          <p:spPr bwMode="auto">
            <a:xfrm>
              <a:off x="2018" y="1248"/>
              <a:ext cx="81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chemeClr val="tx2"/>
                  </a:solidFill>
                </a:rPr>
                <a:t>外键</a:t>
              </a:r>
              <a:r>
                <a:rPr lang="en-US" altLang="zh-CN" sz="1200">
                  <a:solidFill>
                    <a:schemeClr val="tx2"/>
                  </a:solidFill>
                </a:rPr>
                <a:t>(</a:t>
              </a:r>
              <a:r>
                <a:rPr lang="zh-CN" altLang="en-US" sz="1200">
                  <a:solidFill>
                    <a:schemeClr val="tx2"/>
                  </a:solidFill>
                </a:rPr>
                <a:t>参照约束</a:t>
              </a:r>
              <a:r>
                <a:rPr lang="en-US" altLang="zh-CN" sz="1200">
                  <a:solidFill>
                    <a:schemeClr val="tx2"/>
                  </a:solidFill>
                </a:rPr>
                <a:t>)</a:t>
              </a:r>
              <a:endParaRPr lang="en-US" altLang="zh-CN" sz="1200">
                <a:solidFill>
                  <a:schemeClr val="tx2"/>
                </a:solidFill>
              </a:endParaRPr>
            </a:p>
            <a:p>
              <a:pPr algn="ctr" eaLnBrk="0" hangingPunct="0">
                <a:lnSpc>
                  <a:spcPct val="80000"/>
                </a:lnSpc>
                <a:spcBef>
                  <a:spcPct val="20000"/>
                </a:spcBef>
              </a:pPr>
              <a:r>
                <a:rPr lang="zh-CN" altLang="en-US" sz="1200">
                  <a:solidFill>
                    <a:schemeClr val="tx2"/>
                  </a:solidFill>
                </a:rPr>
                <a:t>仅包含一个属性</a:t>
              </a:r>
              <a:endParaRPr lang="en-US" altLang="zh-CN" sz="12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0010"/>
                                        </p:tgtEl>
                                        <p:attrNameLst>
                                          <p:attrName>style.visibility</p:attrName>
                                        </p:attrNameLst>
                                      </p:cBhvr>
                                      <p:to>
                                        <p:strVal val="visible"/>
                                      </p:to>
                                    </p:set>
                                    <p:anim calcmode="lin" valueType="num">
                                      <p:cBhvr additive="base">
                                        <p:cTn id="7" dur="500" fill="hold"/>
                                        <p:tgtEl>
                                          <p:spTgt spid="170010"/>
                                        </p:tgtEl>
                                        <p:attrNameLst>
                                          <p:attrName>ppt_x</p:attrName>
                                        </p:attrNameLst>
                                      </p:cBhvr>
                                      <p:tavLst>
                                        <p:tav tm="0">
                                          <p:val>
                                            <p:strVal val="#ppt_x"/>
                                          </p:val>
                                        </p:tav>
                                        <p:tav tm="100000">
                                          <p:val>
                                            <p:strVal val="#ppt_x"/>
                                          </p:val>
                                        </p:tav>
                                      </p:tavLst>
                                    </p:anim>
                                    <p:anim calcmode="lin" valueType="num">
                                      <p:cBhvr additive="base">
                                        <p:cTn id="8" dur="500" fill="hold"/>
                                        <p:tgtEl>
                                          <p:spTgt spid="170010"/>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13CE295-4340-4D10-85C6-DD94336A2191}" type="slidenum">
              <a:rPr lang="zh-CN" altLang="en-US" smtClean="0"/>
            </a:fld>
            <a:endParaRPr lang="zh-CN" altLang="en-US"/>
          </a:p>
        </p:txBody>
      </p:sp>
      <p:sp>
        <p:nvSpPr>
          <p:cNvPr id="14338" name="Rectangle 6"/>
          <p:cNvSpPr>
            <a:spLocks noChangeArrowheads="1"/>
          </p:cNvSpPr>
          <p:nvPr/>
        </p:nvSpPr>
        <p:spPr bwMode="auto">
          <a:xfrm>
            <a:off x="4848225" y="699364"/>
            <a:ext cx="5796780" cy="41289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t> (P.35-36 SQL</a:t>
            </a:r>
            <a:r>
              <a:rPr lang="zh-CN" altLang="en-US"/>
              <a:t>语句</a:t>
            </a:r>
            <a:r>
              <a:rPr lang="en-US" altLang="zh-CN"/>
              <a:t>)</a:t>
            </a:r>
            <a:endParaRPr lang="en-US" altLang="zh-CN"/>
          </a:p>
          <a:p>
            <a:pPr eaLnBrk="0" hangingPunct="0">
              <a:lnSpc>
                <a:spcPct val="80000"/>
              </a:lnSpc>
              <a:spcBef>
                <a:spcPct val="5000"/>
              </a:spcBef>
            </a:pPr>
            <a:r>
              <a:rPr lang="en-US" altLang="zh-CN"/>
              <a:t>Select name</a:t>
            </a:r>
            <a:endParaRPr lang="en-US" altLang="zh-CN"/>
          </a:p>
          <a:p>
            <a:pPr eaLnBrk="0" hangingPunct="0">
              <a:lnSpc>
                <a:spcPct val="80000"/>
              </a:lnSpc>
              <a:spcBef>
                <a:spcPct val="5000"/>
              </a:spcBef>
            </a:pPr>
            <a:r>
              <a:rPr lang="en-US" altLang="zh-CN"/>
              <a:t>From instuctor</a:t>
            </a:r>
            <a:endParaRPr lang="en-US" altLang="zh-CN"/>
          </a:p>
          <a:p>
            <a:pPr eaLnBrk="0" hangingPunct="0">
              <a:lnSpc>
                <a:spcPct val="80000"/>
              </a:lnSpc>
              <a:spcBef>
                <a:spcPct val="5000"/>
              </a:spcBef>
            </a:pPr>
            <a:r>
              <a:rPr lang="en-US" altLang="zh-CN"/>
              <a:t>Where depat_name = </a:t>
            </a:r>
            <a:r>
              <a:rPr lang="en-US" altLang="zh-CN">
                <a:latin typeface="宋体" panose="02010600030101010101" pitchFamily="2" charset="-122"/>
              </a:rPr>
              <a:t>‘</a:t>
            </a:r>
            <a:r>
              <a:rPr lang="en-US" altLang="zh-CN"/>
              <a:t>Comp.Sci</a:t>
            </a:r>
            <a:r>
              <a:rPr lang="en-US" altLang="zh-CN">
                <a:latin typeface="宋体" panose="02010600030101010101" pitchFamily="2" charset="-122"/>
              </a:rPr>
              <a:t>’</a:t>
            </a:r>
            <a:r>
              <a:rPr lang="en-US" altLang="zh-CN"/>
              <a:t> and salary &gt; 70000;</a:t>
            </a:r>
            <a:endParaRPr lang="en-US" altLang="zh-CN"/>
          </a:p>
          <a:p>
            <a:pPr eaLnBrk="0" hangingPunct="0">
              <a:lnSpc>
                <a:spcPct val="80000"/>
              </a:lnSpc>
              <a:spcBef>
                <a:spcPct val="5000"/>
              </a:spcBef>
            </a:pPr>
            <a:endParaRPr lang="en-US" altLang="zh-CN"/>
          </a:p>
          <a:p>
            <a:pPr eaLnBrk="0" hangingPunct="0">
              <a:lnSpc>
                <a:spcPct val="80000"/>
              </a:lnSpc>
              <a:spcBef>
                <a:spcPct val="5000"/>
              </a:spcBef>
            </a:pPr>
            <a:r>
              <a:rPr lang="en-US" altLang="zh-CN"/>
              <a:t>Select name, instructor.dept_name, building </a:t>
            </a:r>
            <a:endParaRPr lang="en-US" altLang="zh-CN"/>
          </a:p>
          <a:p>
            <a:pPr eaLnBrk="0" hangingPunct="0">
              <a:lnSpc>
                <a:spcPct val="80000"/>
              </a:lnSpc>
              <a:spcBef>
                <a:spcPct val="5000"/>
              </a:spcBef>
            </a:pPr>
            <a:r>
              <a:rPr lang="en-US" altLang="zh-CN"/>
              <a:t>From instructor, department</a:t>
            </a:r>
            <a:endParaRPr lang="en-US" altLang="zh-CN"/>
          </a:p>
          <a:p>
            <a:pPr eaLnBrk="0" hangingPunct="0">
              <a:lnSpc>
                <a:spcPct val="80000"/>
              </a:lnSpc>
              <a:spcBef>
                <a:spcPct val="5000"/>
              </a:spcBef>
            </a:pPr>
            <a:r>
              <a:rPr lang="en-US" altLang="zh-CN"/>
              <a:t>Where instructor.dept_name = department.dept_name;</a:t>
            </a:r>
            <a:endParaRPr lang="en-US" altLang="zh-CN"/>
          </a:p>
          <a:p>
            <a:pPr eaLnBrk="0" hangingPunct="0">
              <a:lnSpc>
                <a:spcPct val="80000"/>
              </a:lnSpc>
              <a:spcBef>
                <a:spcPct val="5000"/>
              </a:spcBef>
            </a:pPr>
            <a:endParaRPr lang="en-US" altLang="zh-CN"/>
          </a:p>
          <a:p>
            <a:pPr eaLnBrk="0" hangingPunct="0">
              <a:lnSpc>
                <a:spcPct val="80000"/>
              </a:lnSpc>
              <a:spcBef>
                <a:spcPct val="5000"/>
              </a:spcBef>
            </a:pPr>
            <a:r>
              <a:rPr lang="en-US" altLang="zh-CN"/>
              <a:t>(Select course_id </a:t>
            </a:r>
            <a:endParaRPr lang="en-US" altLang="zh-CN"/>
          </a:p>
          <a:p>
            <a:pPr eaLnBrk="0" hangingPunct="0">
              <a:lnSpc>
                <a:spcPct val="80000"/>
              </a:lnSpc>
              <a:spcBef>
                <a:spcPct val="5000"/>
              </a:spcBef>
            </a:pPr>
            <a:r>
              <a:rPr lang="en-US" altLang="zh-CN"/>
              <a:t>From section </a:t>
            </a:r>
            <a:endParaRPr lang="en-US" altLang="zh-CN"/>
          </a:p>
          <a:p>
            <a:pPr eaLnBrk="0" hangingPunct="0">
              <a:lnSpc>
                <a:spcPct val="80000"/>
              </a:lnSpc>
              <a:spcBef>
                <a:spcPct val="5000"/>
              </a:spcBef>
            </a:pPr>
            <a:r>
              <a:rPr lang="en-US" altLang="zh-CN"/>
              <a:t>Where semster = </a:t>
            </a:r>
            <a:r>
              <a:rPr lang="en-US" altLang="zh-CN">
                <a:latin typeface="宋体" panose="02010600030101010101" pitchFamily="2" charset="-122"/>
              </a:rPr>
              <a:t>‘</a:t>
            </a:r>
            <a:r>
              <a:rPr lang="en-US" altLang="zh-CN"/>
              <a:t>Fall</a:t>
            </a:r>
            <a:r>
              <a:rPr lang="en-US" altLang="zh-CN">
                <a:latin typeface="宋体" panose="02010600030101010101" pitchFamily="2" charset="-122"/>
              </a:rPr>
              <a:t>’</a:t>
            </a:r>
            <a:r>
              <a:rPr lang="en-US" altLang="zh-CN"/>
              <a:t> and </a:t>
            </a:r>
            <a:r>
              <a:rPr lang="en-US" altLang="zh-CN">
                <a:latin typeface="宋体" panose="02010600030101010101" pitchFamily="2" charset="-122"/>
              </a:rPr>
              <a:t>‘</a:t>
            </a:r>
            <a:r>
              <a:rPr lang="en-US" altLang="zh-CN"/>
              <a:t>year</a:t>
            </a:r>
            <a:r>
              <a:rPr lang="en-US" altLang="zh-CN">
                <a:latin typeface="宋体" panose="02010600030101010101" pitchFamily="2" charset="-122"/>
              </a:rPr>
              <a:t>’</a:t>
            </a:r>
            <a:r>
              <a:rPr lang="en-US" altLang="zh-CN"/>
              <a:t> = 2009)</a:t>
            </a:r>
            <a:endParaRPr lang="en-US" altLang="zh-CN"/>
          </a:p>
          <a:p>
            <a:pPr eaLnBrk="0" hangingPunct="0">
              <a:lnSpc>
                <a:spcPct val="80000"/>
              </a:lnSpc>
              <a:spcBef>
                <a:spcPct val="5000"/>
              </a:spcBef>
            </a:pPr>
            <a:r>
              <a:rPr lang="en-US" altLang="zh-CN"/>
              <a:t>Union</a:t>
            </a:r>
            <a:endParaRPr lang="en-US" altLang="zh-CN"/>
          </a:p>
          <a:p>
            <a:pPr eaLnBrk="0" hangingPunct="0">
              <a:lnSpc>
                <a:spcPct val="80000"/>
              </a:lnSpc>
              <a:spcBef>
                <a:spcPct val="5000"/>
              </a:spcBef>
            </a:pPr>
            <a:r>
              <a:rPr lang="en-US" altLang="zh-CN"/>
              <a:t>(Select course_id </a:t>
            </a:r>
            <a:endParaRPr lang="en-US" altLang="zh-CN"/>
          </a:p>
          <a:p>
            <a:pPr eaLnBrk="0" hangingPunct="0">
              <a:lnSpc>
                <a:spcPct val="80000"/>
              </a:lnSpc>
              <a:spcBef>
                <a:spcPct val="5000"/>
              </a:spcBef>
            </a:pPr>
            <a:r>
              <a:rPr lang="en-US" altLang="zh-CN"/>
              <a:t>From section </a:t>
            </a:r>
            <a:endParaRPr lang="en-US" altLang="zh-CN"/>
          </a:p>
          <a:p>
            <a:pPr eaLnBrk="0" hangingPunct="0">
              <a:lnSpc>
                <a:spcPct val="80000"/>
              </a:lnSpc>
              <a:spcBef>
                <a:spcPct val="5000"/>
              </a:spcBef>
            </a:pPr>
            <a:r>
              <a:rPr lang="en-US" altLang="zh-CN"/>
              <a:t>Where semster = </a:t>
            </a:r>
            <a:r>
              <a:rPr lang="en-US" altLang="zh-CN">
                <a:latin typeface="宋体" panose="02010600030101010101" pitchFamily="2" charset="-122"/>
              </a:rPr>
              <a:t>‘</a:t>
            </a:r>
            <a:r>
              <a:rPr lang="en-US" altLang="zh-CN"/>
              <a:t>Spring</a:t>
            </a:r>
            <a:r>
              <a:rPr lang="en-US" altLang="zh-CN">
                <a:latin typeface="宋体" panose="02010600030101010101" pitchFamily="2" charset="-122"/>
              </a:rPr>
              <a:t>’</a:t>
            </a:r>
            <a:r>
              <a:rPr lang="en-US" altLang="zh-CN"/>
              <a:t> and </a:t>
            </a:r>
            <a:r>
              <a:rPr lang="en-US" altLang="zh-CN">
                <a:latin typeface="宋体" panose="02010600030101010101" pitchFamily="2" charset="-122"/>
              </a:rPr>
              <a:t>‘</a:t>
            </a:r>
            <a:r>
              <a:rPr lang="en-US" altLang="zh-CN"/>
              <a:t>year</a:t>
            </a:r>
            <a:r>
              <a:rPr lang="en-US" altLang="zh-CN">
                <a:latin typeface="宋体" panose="02010600030101010101" pitchFamily="2" charset="-122"/>
              </a:rPr>
              <a:t>’</a:t>
            </a:r>
            <a:r>
              <a:rPr lang="en-US" altLang="zh-CN"/>
              <a:t> = 2010);</a:t>
            </a:r>
            <a:endParaRPr lang="en-US" altLang="zh-CN"/>
          </a:p>
          <a:p>
            <a:pPr eaLnBrk="0" hangingPunct="0">
              <a:lnSpc>
                <a:spcPct val="80000"/>
              </a:lnSpc>
              <a:spcBef>
                <a:spcPct val="20000"/>
              </a:spcBef>
            </a:pPr>
            <a:r>
              <a:rPr lang="en-US" altLang="zh-CN"/>
              <a:t>          [</a:t>
            </a:r>
            <a:r>
              <a:rPr lang="zh-CN" altLang="en-US"/>
              <a:t>案例</a:t>
            </a:r>
            <a:r>
              <a:rPr lang="en-US" altLang="zh-CN"/>
              <a:t>3.a] </a:t>
            </a:r>
            <a:r>
              <a:rPr lang="zh-CN" altLang="en-US"/>
              <a:t>关系模式上的数据查询例子</a:t>
            </a:r>
            <a:endParaRPr lang="zh-CN" altLang="en-US"/>
          </a:p>
        </p:txBody>
      </p:sp>
      <p:sp>
        <p:nvSpPr>
          <p:cNvPr id="14339" name="Rectangle 2"/>
          <p:cNvSpPr>
            <a:spLocks noGrp="1" noChangeArrowheads="1"/>
          </p:cNvSpPr>
          <p:nvPr>
            <p:ph type="title"/>
          </p:nvPr>
        </p:nvSpPr>
        <p:spPr>
          <a:xfrm>
            <a:off x="1631950" y="77789"/>
            <a:ext cx="7772400" cy="447675"/>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二 </a:t>
            </a:r>
            <a:r>
              <a:rPr lang="en-US" altLang="zh-CN" sz="3200" b="1">
                <a:latin typeface="黑体" panose="02010609060101010101" pitchFamily="49" charset="-122"/>
                <a:ea typeface="黑体" panose="02010609060101010101" pitchFamily="49" charset="-122"/>
              </a:rPr>
              <a:t>SQL</a:t>
            </a:r>
            <a:r>
              <a:rPr lang="zh-CN" altLang="en-US" sz="3200" b="1">
                <a:latin typeface="黑体" panose="02010609060101010101" pitchFamily="49" charset="-122"/>
                <a:ea typeface="黑体" panose="02010609060101010101" pitchFamily="49" charset="-122"/>
              </a:rPr>
              <a:t>数据查询语言</a:t>
            </a:r>
            <a:r>
              <a:rPr lang="en-US" altLang="zh-CN" sz="3200" b="1">
                <a:latin typeface="黑体" panose="02010609060101010101" pitchFamily="49" charset="-122"/>
                <a:ea typeface="黑体" panose="02010609060101010101" pitchFamily="49" charset="-122"/>
              </a:rPr>
              <a:t>QL</a:t>
            </a:r>
            <a:endParaRPr lang="zh-CN" altLang="en-US" sz="2800" b="1">
              <a:latin typeface="黑体" panose="02010609060101010101" pitchFamily="49" charset="-122"/>
              <a:ea typeface="黑体" panose="02010609060101010101" pitchFamily="49" charset="-122"/>
            </a:endParaRPr>
          </a:p>
        </p:txBody>
      </p:sp>
      <p:sp>
        <p:nvSpPr>
          <p:cNvPr id="14340" name="AutoShape 4"/>
          <p:cNvSpPr>
            <a:spLocks noChangeArrowheads="1"/>
          </p:cNvSpPr>
          <p:nvPr/>
        </p:nvSpPr>
        <p:spPr bwMode="auto">
          <a:xfrm>
            <a:off x="1670051" y="3935414"/>
            <a:ext cx="2644775" cy="866775"/>
          </a:xfrm>
          <a:prstGeom prst="cloudCallout">
            <a:avLst>
              <a:gd name="adj1" fmla="val -45796"/>
              <a:gd name="adj2" fmla="val 65204"/>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如何表示基本关系运算</a:t>
            </a:r>
            <a:r>
              <a:rPr lang="en-US" altLang="zh-CN"/>
              <a:t>?</a:t>
            </a:r>
            <a:r>
              <a:rPr lang="zh-CN" altLang="en-US"/>
              <a:t> </a:t>
            </a:r>
            <a:endParaRPr lang="zh-CN" altLang="en-US"/>
          </a:p>
        </p:txBody>
      </p:sp>
      <p:sp>
        <p:nvSpPr>
          <p:cNvPr id="14341" name="AutoShape 5"/>
          <p:cNvSpPr>
            <a:spLocks noChangeArrowheads="1"/>
          </p:cNvSpPr>
          <p:nvPr/>
        </p:nvSpPr>
        <p:spPr bwMode="auto">
          <a:xfrm>
            <a:off x="1730376" y="1379538"/>
            <a:ext cx="2536825" cy="1016000"/>
          </a:xfrm>
          <a:prstGeom prst="cloudCallout">
            <a:avLst>
              <a:gd name="adj1" fmla="val -46153"/>
              <a:gd name="adj2" fmla="val 72403"/>
            </a:avLst>
          </a:prstGeom>
          <a:solidFill>
            <a:schemeClr val="accent1"/>
          </a:solidFill>
          <a:ln w="9525">
            <a:solidFill>
              <a:schemeClr val="tx1"/>
            </a:solidFill>
            <a:round/>
          </a:ln>
        </p:spPr>
        <p:txBody>
          <a:bodyPr lIns="0" tIns="0" rIns="0" bIns="0"/>
          <a:lstStyle/>
          <a:p>
            <a:pPr algn="ctr" eaLnBrk="0" hangingPunct="0"/>
            <a:r>
              <a:rPr lang="zh-CN" altLang="en-US"/>
              <a:t>如何理解这些查询语句，</a:t>
            </a:r>
            <a:r>
              <a:rPr lang="en-US" altLang="zh-CN"/>
              <a:t>SQL</a:t>
            </a:r>
            <a:r>
              <a:rPr lang="zh-CN" altLang="en-US"/>
              <a:t>为何为描述性语言？</a:t>
            </a:r>
            <a:endParaRPr lang="zh-CN" altLang="en-US"/>
          </a:p>
        </p:txBody>
      </p:sp>
      <p:sp>
        <p:nvSpPr>
          <p:cNvPr id="14342" name="Rectangle 7"/>
          <p:cNvSpPr>
            <a:spLocks noChangeArrowheads="1"/>
          </p:cNvSpPr>
          <p:nvPr/>
        </p:nvSpPr>
        <p:spPr bwMode="auto">
          <a:xfrm>
            <a:off x="5938839" y="4600866"/>
            <a:ext cx="4584909" cy="198220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t> (</a:t>
            </a:r>
            <a:r>
              <a:rPr lang="zh-CN" altLang="en-US"/>
              <a:t>补充案例</a:t>
            </a:r>
            <a:r>
              <a:rPr lang="en-US" altLang="zh-CN"/>
              <a:t>)</a:t>
            </a:r>
            <a:endParaRPr lang="en-US" altLang="zh-CN"/>
          </a:p>
          <a:p>
            <a:pPr eaLnBrk="0" hangingPunct="0">
              <a:lnSpc>
                <a:spcPct val="80000"/>
              </a:lnSpc>
              <a:spcBef>
                <a:spcPct val="20000"/>
              </a:spcBef>
            </a:pPr>
            <a:r>
              <a:rPr lang="en-US" altLang="zh-CN"/>
              <a:t>Select name</a:t>
            </a:r>
            <a:endParaRPr lang="en-US" altLang="zh-CN"/>
          </a:p>
          <a:p>
            <a:pPr eaLnBrk="0" hangingPunct="0">
              <a:lnSpc>
                <a:spcPct val="80000"/>
              </a:lnSpc>
              <a:spcBef>
                <a:spcPct val="20000"/>
              </a:spcBef>
            </a:pPr>
            <a:r>
              <a:rPr lang="en-US" altLang="zh-CN"/>
              <a:t>From instuctor;</a:t>
            </a:r>
            <a:endParaRPr lang="en-US" altLang="zh-CN"/>
          </a:p>
          <a:p>
            <a:pPr eaLnBrk="0" hangingPunct="0">
              <a:lnSpc>
                <a:spcPct val="80000"/>
              </a:lnSpc>
              <a:spcBef>
                <a:spcPct val="20000"/>
              </a:spcBef>
            </a:pPr>
            <a:endParaRPr lang="en-US" altLang="zh-CN"/>
          </a:p>
          <a:p>
            <a:pPr eaLnBrk="0" hangingPunct="0">
              <a:lnSpc>
                <a:spcPct val="80000"/>
              </a:lnSpc>
              <a:spcBef>
                <a:spcPct val="20000"/>
              </a:spcBef>
            </a:pPr>
            <a:r>
              <a:rPr lang="en-US" altLang="zh-CN"/>
              <a:t>Select name, instructor.dept_name, building </a:t>
            </a:r>
            <a:endParaRPr lang="en-US" altLang="zh-CN"/>
          </a:p>
          <a:p>
            <a:pPr eaLnBrk="0" hangingPunct="0">
              <a:lnSpc>
                <a:spcPct val="80000"/>
              </a:lnSpc>
              <a:spcBef>
                <a:spcPct val="20000"/>
              </a:spcBef>
            </a:pPr>
            <a:r>
              <a:rPr lang="en-US" altLang="zh-CN"/>
              <a:t>From instructor, department;</a:t>
            </a:r>
            <a:endParaRPr lang="en-US" altLang="zh-CN"/>
          </a:p>
          <a:p>
            <a:pPr eaLnBrk="0" hangingPunct="0">
              <a:lnSpc>
                <a:spcPct val="80000"/>
              </a:lnSpc>
              <a:spcBef>
                <a:spcPct val="20000"/>
              </a:spcBef>
            </a:pPr>
            <a:r>
              <a:rPr lang="en-US" altLang="zh-CN"/>
              <a:t>           [</a:t>
            </a:r>
            <a:r>
              <a:rPr lang="zh-CN" altLang="en-US"/>
              <a:t>案例</a:t>
            </a:r>
            <a:r>
              <a:rPr lang="en-US" altLang="zh-CN"/>
              <a:t>3.b] </a:t>
            </a:r>
            <a:r>
              <a:rPr lang="zh-CN" altLang="en-US"/>
              <a:t>更简单的数据查询例子</a:t>
            </a:r>
            <a:endParaRPr lang="zh-CN" altLang="en-US"/>
          </a:p>
        </p:txBody>
      </p:sp>
      <p:grpSp>
        <p:nvGrpSpPr>
          <p:cNvPr id="171036" name="Group 28"/>
          <p:cNvGrpSpPr/>
          <p:nvPr/>
        </p:nvGrpSpPr>
        <p:grpSpPr bwMode="auto">
          <a:xfrm>
            <a:off x="4402139" y="1206501"/>
            <a:ext cx="1074738" cy="244475"/>
            <a:chOff x="1813" y="784"/>
            <a:chExt cx="677" cy="154"/>
          </a:xfrm>
        </p:grpSpPr>
        <p:sp>
          <p:nvSpPr>
            <p:cNvPr id="14344" name="Rectangle 9"/>
            <p:cNvSpPr>
              <a:spLocks noChangeArrowheads="1"/>
            </p:cNvSpPr>
            <p:nvPr/>
          </p:nvSpPr>
          <p:spPr bwMode="auto">
            <a:xfrm>
              <a:off x="1813" y="784"/>
              <a:ext cx="31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solidFill>
                    <a:srgbClr val="0066FF"/>
                  </a:solidFill>
                </a:rPr>
                <a:t>投影</a:t>
              </a:r>
              <a:endParaRPr lang="zh-CN" altLang="en-US" sz="1200">
                <a:solidFill>
                  <a:srgbClr val="0066FF"/>
                </a:solidFill>
              </a:endParaRPr>
            </a:p>
          </p:txBody>
        </p:sp>
        <p:sp>
          <p:nvSpPr>
            <p:cNvPr id="14345" name="Line 15"/>
            <p:cNvSpPr>
              <a:spLocks noChangeShapeType="1"/>
            </p:cNvSpPr>
            <p:nvPr/>
          </p:nvSpPr>
          <p:spPr bwMode="auto">
            <a:xfrm>
              <a:off x="2172" y="900"/>
              <a:ext cx="318"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1040" name="Group 32"/>
          <p:cNvGrpSpPr/>
          <p:nvPr/>
        </p:nvGrpSpPr>
        <p:grpSpPr bwMode="auto">
          <a:xfrm>
            <a:off x="5086350" y="5965835"/>
            <a:ext cx="3479800" cy="269876"/>
            <a:chOff x="1954" y="3662"/>
            <a:chExt cx="2192" cy="170"/>
          </a:xfrm>
        </p:grpSpPr>
        <p:sp>
          <p:nvSpPr>
            <p:cNvPr id="14347" name="Rectangle 13"/>
            <p:cNvSpPr>
              <a:spLocks noChangeArrowheads="1"/>
            </p:cNvSpPr>
            <p:nvPr/>
          </p:nvSpPr>
          <p:spPr bwMode="auto">
            <a:xfrm>
              <a:off x="1954" y="3662"/>
              <a:ext cx="56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迪卡儿积</a:t>
              </a:r>
              <a:endParaRPr lang="zh-CN" altLang="en-US" sz="1400">
                <a:solidFill>
                  <a:srgbClr val="0066FF"/>
                </a:solidFill>
              </a:endParaRPr>
            </a:p>
          </p:txBody>
        </p:sp>
        <p:sp>
          <p:nvSpPr>
            <p:cNvPr id="14348" name="Line 17"/>
            <p:cNvSpPr>
              <a:spLocks noChangeShapeType="1"/>
            </p:cNvSpPr>
            <p:nvPr/>
          </p:nvSpPr>
          <p:spPr bwMode="auto">
            <a:xfrm flipV="1">
              <a:off x="2574" y="3804"/>
              <a:ext cx="1572" cy="12"/>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1056" name="Group 48"/>
          <p:cNvGrpSpPr/>
          <p:nvPr/>
        </p:nvGrpSpPr>
        <p:grpSpPr bwMode="auto">
          <a:xfrm>
            <a:off x="4475163" y="3435355"/>
            <a:ext cx="5487988" cy="320676"/>
            <a:chOff x="1883" y="2122"/>
            <a:chExt cx="3457" cy="202"/>
          </a:xfrm>
        </p:grpSpPr>
        <p:grpSp>
          <p:nvGrpSpPr>
            <p:cNvPr id="14350" name="Group 37"/>
            <p:cNvGrpSpPr/>
            <p:nvPr/>
          </p:nvGrpSpPr>
          <p:grpSpPr bwMode="auto">
            <a:xfrm>
              <a:off x="1883" y="2132"/>
              <a:ext cx="655" cy="170"/>
              <a:chOff x="1883" y="2132"/>
              <a:chExt cx="655" cy="170"/>
            </a:xfrm>
          </p:grpSpPr>
          <p:sp>
            <p:nvSpPr>
              <p:cNvPr id="14351" name="Rectangle 11"/>
              <p:cNvSpPr>
                <a:spLocks noChangeArrowheads="1"/>
              </p:cNvSpPr>
              <p:nvPr/>
            </p:nvSpPr>
            <p:spPr bwMode="auto">
              <a:xfrm>
                <a:off x="1883" y="2132"/>
                <a:ext cx="22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并</a:t>
                </a:r>
                <a:endParaRPr lang="zh-CN" altLang="en-US" sz="1400">
                  <a:solidFill>
                    <a:srgbClr val="0066FF"/>
                  </a:solidFill>
                </a:endParaRPr>
              </a:p>
            </p:txBody>
          </p:sp>
          <p:sp>
            <p:nvSpPr>
              <p:cNvPr id="14352" name="Line 19"/>
              <p:cNvSpPr>
                <a:spLocks noChangeShapeType="1"/>
              </p:cNvSpPr>
              <p:nvPr/>
            </p:nvSpPr>
            <p:spPr bwMode="auto">
              <a:xfrm flipV="1">
                <a:off x="2178" y="2268"/>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14353" name="Rectangle 12"/>
            <p:cNvSpPr>
              <a:spLocks noChangeArrowheads="1"/>
            </p:cNvSpPr>
            <p:nvPr/>
          </p:nvSpPr>
          <p:spPr bwMode="auto">
            <a:xfrm>
              <a:off x="3449" y="2122"/>
              <a:ext cx="189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400">
                  <a:solidFill>
                    <a:schemeClr val="tx2"/>
                  </a:solidFill>
                </a:rPr>
                <a:t>p.44</a:t>
              </a:r>
              <a:r>
                <a:rPr lang="zh-CN" altLang="en-US" sz="1400">
                  <a:solidFill>
                    <a:schemeClr val="tx2"/>
                  </a:solidFill>
                </a:rPr>
                <a:t>：</a:t>
              </a:r>
              <a:r>
                <a:rPr lang="zh-CN" altLang="en-US">
                  <a:solidFill>
                    <a:schemeClr val="tx2"/>
                  </a:solidFill>
                </a:rPr>
                <a:t>差</a:t>
              </a:r>
              <a:r>
                <a:rPr lang="en-US" altLang="zh-CN">
                  <a:solidFill>
                    <a:schemeClr val="tx2"/>
                  </a:solidFill>
                </a:rPr>
                <a:t> Except</a:t>
              </a:r>
              <a:r>
                <a:rPr lang="zh-CN" altLang="en-US">
                  <a:solidFill>
                    <a:schemeClr val="tx2"/>
                  </a:solidFill>
                </a:rPr>
                <a:t>，交 </a:t>
              </a:r>
              <a:r>
                <a:rPr lang="en-US" altLang="zh-CN">
                  <a:solidFill>
                    <a:schemeClr val="tx2"/>
                  </a:solidFill>
                </a:rPr>
                <a:t>Intersact</a:t>
              </a:r>
              <a:endParaRPr lang="en-US" altLang="zh-CN">
                <a:solidFill>
                  <a:schemeClr val="tx2"/>
                </a:solidFill>
              </a:endParaRPr>
            </a:p>
          </p:txBody>
        </p:sp>
        <p:sp>
          <p:nvSpPr>
            <p:cNvPr id="14354" name="Line 20"/>
            <p:cNvSpPr>
              <a:spLocks noChangeShapeType="1"/>
            </p:cNvSpPr>
            <p:nvPr/>
          </p:nvSpPr>
          <p:spPr bwMode="auto">
            <a:xfrm>
              <a:off x="2832" y="2214"/>
              <a:ext cx="564" cy="0"/>
            </a:xfrm>
            <a:prstGeom prst="line">
              <a:avLst/>
            </a:prstGeom>
            <a:noFill/>
            <a:ln w="190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5" name="Line 21"/>
            <p:cNvSpPr>
              <a:spLocks noChangeShapeType="1"/>
            </p:cNvSpPr>
            <p:nvPr/>
          </p:nvSpPr>
          <p:spPr bwMode="auto">
            <a:xfrm>
              <a:off x="4032" y="2292"/>
              <a:ext cx="414"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1039" name="Group 31"/>
          <p:cNvGrpSpPr/>
          <p:nvPr/>
        </p:nvGrpSpPr>
        <p:grpSpPr bwMode="auto">
          <a:xfrm>
            <a:off x="4348164" y="1593853"/>
            <a:ext cx="1176338" cy="269876"/>
            <a:chOff x="1779" y="1028"/>
            <a:chExt cx="741" cy="170"/>
          </a:xfrm>
        </p:grpSpPr>
        <p:sp>
          <p:nvSpPr>
            <p:cNvPr id="14357" name="Rectangle 10"/>
            <p:cNvSpPr>
              <a:spLocks noChangeArrowheads="1"/>
            </p:cNvSpPr>
            <p:nvPr/>
          </p:nvSpPr>
          <p:spPr bwMode="auto">
            <a:xfrm>
              <a:off x="1779" y="1028"/>
              <a:ext cx="343"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选择</a:t>
              </a:r>
              <a:endParaRPr lang="zh-CN" altLang="en-US" sz="1400">
                <a:solidFill>
                  <a:srgbClr val="0066FF"/>
                </a:solidFill>
              </a:endParaRPr>
            </a:p>
          </p:txBody>
        </p:sp>
        <p:sp>
          <p:nvSpPr>
            <p:cNvPr id="14358" name="Line 30"/>
            <p:cNvSpPr>
              <a:spLocks noChangeShapeType="1"/>
            </p:cNvSpPr>
            <p:nvPr/>
          </p:nvSpPr>
          <p:spPr bwMode="auto">
            <a:xfrm flipV="1">
              <a:off x="2160" y="1164"/>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1044" name="Group 36"/>
          <p:cNvGrpSpPr/>
          <p:nvPr/>
        </p:nvGrpSpPr>
        <p:grpSpPr bwMode="auto">
          <a:xfrm>
            <a:off x="3810001" y="2257427"/>
            <a:ext cx="6019800" cy="541338"/>
            <a:chOff x="1440" y="1386"/>
            <a:chExt cx="3792" cy="341"/>
          </a:xfrm>
        </p:grpSpPr>
        <p:sp>
          <p:nvSpPr>
            <p:cNvPr id="14360" name="Rectangle 14"/>
            <p:cNvSpPr>
              <a:spLocks noChangeArrowheads="1"/>
            </p:cNvSpPr>
            <p:nvPr/>
          </p:nvSpPr>
          <p:spPr bwMode="auto">
            <a:xfrm>
              <a:off x="1440" y="1421"/>
              <a:ext cx="635"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en-US" altLang="zh-CN" sz="1400">
                  <a:solidFill>
                    <a:srgbClr val="0066FF"/>
                  </a:solidFill>
                </a:rPr>
                <a:t>'</a:t>
              </a:r>
              <a:r>
                <a:rPr lang="zh-CN" altLang="en-US" sz="1400">
                  <a:solidFill>
                    <a:srgbClr val="0066FF"/>
                  </a:solidFill>
                </a:rPr>
                <a:t>自然连接</a:t>
              </a:r>
              <a:r>
                <a:rPr lang="en-US" altLang="zh-CN" sz="1400">
                  <a:solidFill>
                    <a:srgbClr val="0066FF"/>
                  </a:solidFill>
                </a:rPr>
                <a:t>'</a:t>
              </a:r>
              <a:endParaRPr lang="en-US" altLang="zh-CN" sz="1400">
                <a:solidFill>
                  <a:srgbClr val="0066FF"/>
                </a:solidFill>
              </a:endParaRPr>
            </a:p>
            <a:p>
              <a:pPr algn="ctr" eaLnBrk="0" hangingPunct="0">
                <a:lnSpc>
                  <a:spcPct val="80000"/>
                </a:lnSpc>
                <a:spcBef>
                  <a:spcPct val="20000"/>
                </a:spcBef>
              </a:pPr>
              <a:r>
                <a:rPr lang="en-US" altLang="zh-CN" sz="1400">
                  <a:solidFill>
                    <a:srgbClr val="0066FF"/>
                  </a:solidFill>
                </a:rPr>
                <a:t>(</a:t>
              </a:r>
              <a:r>
                <a:rPr lang="zh-CN" altLang="en-US" sz="1400">
                  <a:solidFill>
                    <a:srgbClr val="0066FF"/>
                  </a:solidFill>
                </a:rPr>
                <a:t>等值连接</a:t>
              </a:r>
              <a:r>
                <a:rPr lang="en-US" altLang="zh-CN" sz="1400">
                  <a:solidFill>
                    <a:srgbClr val="0066FF"/>
                  </a:solidFill>
                </a:rPr>
                <a:t>)</a:t>
              </a:r>
              <a:endParaRPr lang="en-US" altLang="zh-CN" sz="1400">
                <a:solidFill>
                  <a:srgbClr val="0066FF"/>
                </a:solidFill>
              </a:endParaRPr>
            </a:p>
          </p:txBody>
        </p:sp>
        <p:sp>
          <p:nvSpPr>
            <p:cNvPr id="14361" name="Line 16"/>
            <p:cNvSpPr>
              <a:spLocks noChangeShapeType="1"/>
            </p:cNvSpPr>
            <p:nvPr/>
          </p:nvSpPr>
          <p:spPr bwMode="auto">
            <a:xfrm>
              <a:off x="2178" y="1626"/>
              <a:ext cx="3054"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362" name="Line 33"/>
            <p:cNvSpPr>
              <a:spLocks noChangeShapeType="1"/>
            </p:cNvSpPr>
            <p:nvPr/>
          </p:nvSpPr>
          <p:spPr bwMode="auto">
            <a:xfrm flipV="1">
              <a:off x="2172" y="1476"/>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363" name="Line 34"/>
            <p:cNvSpPr>
              <a:spLocks noChangeShapeType="1"/>
            </p:cNvSpPr>
            <p:nvPr/>
          </p:nvSpPr>
          <p:spPr bwMode="auto">
            <a:xfrm>
              <a:off x="2172" y="1482"/>
              <a:ext cx="1566"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364" name="AutoShape 35"/>
            <p:cNvSpPr/>
            <p:nvPr/>
          </p:nvSpPr>
          <p:spPr bwMode="auto">
            <a:xfrm>
              <a:off x="2016" y="1386"/>
              <a:ext cx="104" cy="234"/>
            </a:xfrm>
            <a:prstGeom prst="leftBrace">
              <a:avLst>
                <a:gd name="adj1" fmla="val 18750"/>
                <a:gd name="adj2" fmla="val 50000"/>
              </a:avLst>
            </a:prstGeom>
            <a:noFill/>
            <a:ln w="1905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71055" name="Group 47"/>
          <p:cNvGrpSpPr/>
          <p:nvPr/>
        </p:nvGrpSpPr>
        <p:grpSpPr bwMode="auto">
          <a:xfrm>
            <a:off x="5349875" y="4945063"/>
            <a:ext cx="4776788" cy="1046162"/>
            <a:chOff x="2240" y="3079"/>
            <a:chExt cx="3009" cy="659"/>
          </a:xfrm>
        </p:grpSpPr>
        <p:sp>
          <p:nvSpPr>
            <p:cNvPr id="14366" name="Rectangle 24"/>
            <p:cNvSpPr>
              <a:spLocks noChangeArrowheads="1"/>
            </p:cNvSpPr>
            <p:nvPr/>
          </p:nvSpPr>
          <p:spPr bwMode="auto">
            <a:xfrm>
              <a:off x="3349" y="3091"/>
              <a:ext cx="785"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rgbClr val="0066FF"/>
                  </a:solidFill>
                </a:rPr>
                <a:t>as '</a:t>
              </a:r>
              <a:r>
                <a:rPr lang="zh-CN" altLang="en-US" sz="1400">
                  <a:solidFill>
                    <a:srgbClr val="0066FF"/>
                  </a:solidFill>
                </a:rPr>
                <a:t>教师姓名</a:t>
              </a:r>
              <a:r>
                <a:rPr lang="en-US" altLang="zh-CN" sz="1400">
                  <a:solidFill>
                    <a:srgbClr val="0066FF"/>
                  </a:solidFill>
                </a:rPr>
                <a:t>' </a:t>
              </a:r>
              <a:endParaRPr lang="en-US" altLang="zh-CN" sz="1400">
                <a:solidFill>
                  <a:srgbClr val="0066FF"/>
                </a:solidFill>
              </a:endParaRPr>
            </a:p>
          </p:txBody>
        </p:sp>
        <p:sp>
          <p:nvSpPr>
            <p:cNvPr id="14367" name="Line 25"/>
            <p:cNvSpPr>
              <a:spLocks noChangeShapeType="1"/>
            </p:cNvSpPr>
            <p:nvPr/>
          </p:nvSpPr>
          <p:spPr bwMode="auto">
            <a:xfrm flipV="1">
              <a:off x="3330" y="3246"/>
              <a:ext cx="82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368" name="Rectangle 26"/>
            <p:cNvSpPr>
              <a:spLocks noChangeArrowheads="1"/>
            </p:cNvSpPr>
            <p:nvPr/>
          </p:nvSpPr>
          <p:spPr bwMode="auto">
            <a:xfrm>
              <a:off x="4181" y="3079"/>
              <a:ext cx="106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rgbClr val="0066FF"/>
                  </a:solidFill>
                </a:rPr>
                <a:t>/ as instuctor_name</a:t>
              </a:r>
              <a:endParaRPr lang="en-US" altLang="zh-CN" sz="1400">
                <a:solidFill>
                  <a:srgbClr val="0066FF"/>
                </a:solidFill>
              </a:endParaRPr>
            </a:p>
          </p:txBody>
        </p:sp>
        <p:sp>
          <p:nvSpPr>
            <p:cNvPr id="14369" name="Rectangle 27"/>
            <p:cNvSpPr>
              <a:spLocks noChangeArrowheads="1"/>
            </p:cNvSpPr>
            <p:nvPr/>
          </p:nvSpPr>
          <p:spPr bwMode="auto">
            <a:xfrm>
              <a:off x="2240" y="3096"/>
              <a:ext cx="4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0066FF"/>
                  </a:solidFill>
                </a:rPr>
                <a:t>更名</a:t>
              </a:r>
              <a:endParaRPr lang="zh-CN" altLang="en-US">
                <a:solidFill>
                  <a:srgbClr val="0066FF"/>
                </a:solidFill>
              </a:endParaRPr>
            </a:p>
          </p:txBody>
        </p:sp>
        <p:sp>
          <p:nvSpPr>
            <p:cNvPr id="14370" name="Rectangle 44"/>
            <p:cNvSpPr>
              <a:spLocks noChangeArrowheads="1"/>
            </p:cNvSpPr>
            <p:nvPr/>
          </p:nvSpPr>
          <p:spPr bwMode="auto">
            <a:xfrm>
              <a:off x="3637" y="3232"/>
              <a:ext cx="142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chemeClr val="tx2"/>
                  </a:solidFill>
                </a:rPr>
                <a:t>as</a:t>
              </a:r>
              <a:r>
                <a:rPr lang="zh-CN" altLang="en-US" sz="1400">
                  <a:solidFill>
                    <a:schemeClr val="tx2"/>
                  </a:solidFill>
                </a:rPr>
                <a:t>可用于属性和表</a:t>
              </a:r>
              <a:r>
                <a:rPr lang="en-US" altLang="zh-CN" sz="1400">
                  <a:solidFill>
                    <a:schemeClr val="tx2"/>
                  </a:solidFill>
                </a:rPr>
                <a:t>(</a:t>
              </a:r>
              <a:r>
                <a:rPr lang="zh-CN" altLang="en-US" sz="1400">
                  <a:solidFill>
                    <a:schemeClr val="tx2"/>
                  </a:solidFill>
                </a:rPr>
                <a:t>参</a:t>
              </a:r>
              <a:r>
                <a:rPr lang="en-US" altLang="zh-CN" sz="1400">
                  <a:solidFill>
                    <a:schemeClr val="tx2"/>
                  </a:solidFill>
                </a:rPr>
                <a:t>P.40)</a:t>
              </a:r>
              <a:endParaRPr lang="en-US" altLang="zh-CN" sz="1400">
                <a:solidFill>
                  <a:schemeClr val="tx2"/>
                </a:solidFill>
              </a:endParaRPr>
            </a:p>
          </p:txBody>
        </p:sp>
        <p:sp>
          <p:nvSpPr>
            <p:cNvPr id="14371" name="Line 45"/>
            <p:cNvSpPr>
              <a:spLocks noChangeShapeType="1"/>
            </p:cNvSpPr>
            <p:nvPr/>
          </p:nvSpPr>
          <p:spPr bwMode="auto">
            <a:xfrm flipH="1">
              <a:off x="3162" y="3336"/>
              <a:ext cx="474" cy="402"/>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68" name="Group 60"/>
          <p:cNvGrpSpPr/>
          <p:nvPr/>
        </p:nvGrpSpPr>
        <p:grpSpPr bwMode="auto">
          <a:xfrm>
            <a:off x="1581151" y="658814"/>
            <a:ext cx="4595813" cy="541337"/>
            <a:chOff x="36" y="395"/>
            <a:chExt cx="2895" cy="341"/>
          </a:xfrm>
        </p:grpSpPr>
        <p:sp>
          <p:nvSpPr>
            <p:cNvPr id="14373" name="Rectangle 49"/>
            <p:cNvSpPr>
              <a:spLocks noChangeArrowheads="1"/>
            </p:cNvSpPr>
            <p:nvPr/>
          </p:nvSpPr>
          <p:spPr bwMode="auto">
            <a:xfrm>
              <a:off x="36" y="395"/>
              <a:ext cx="289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a:latin typeface="Times New Roman" panose="02020603050405020304" pitchFamily="18" charset="0"/>
                </a:rPr>
                <a:t>Π</a:t>
              </a:r>
              <a:r>
                <a:rPr lang="en-US" altLang="zh-CN" baseline="-25000">
                  <a:latin typeface="Times New Roman" panose="02020603050405020304" pitchFamily="18" charset="0"/>
                </a:rPr>
                <a:t>name</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depat_name=‘Comp.Sci’ and salaty&gt;70000</a:t>
              </a:r>
              <a:r>
                <a:rPr lang="en-US" altLang="zh-CN">
                  <a:latin typeface="Times New Roman" panose="02020603050405020304" pitchFamily="18" charset="0"/>
                </a:rPr>
                <a:t>(instuctor))</a:t>
              </a:r>
              <a:endParaRPr lang="el-GR" altLang="zh-CN">
                <a:latin typeface="Times New Roman" panose="02020603050405020304" pitchFamily="18" charset="0"/>
              </a:endParaRPr>
            </a:p>
          </p:txBody>
        </p:sp>
        <p:sp>
          <p:nvSpPr>
            <p:cNvPr id="14374" name="Line 51"/>
            <p:cNvSpPr>
              <a:spLocks noChangeShapeType="1"/>
            </p:cNvSpPr>
            <p:nvPr/>
          </p:nvSpPr>
          <p:spPr bwMode="auto">
            <a:xfrm flipH="1" flipV="1">
              <a:off x="1818" y="610"/>
              <a:ext cx="216" cy="126"/>
            </a:xfrm>
            <a:prstGeom prst="line">
              <a:avLst/>
            </a:prstGeom>
            <a:noFill/>
            <a:ln w="571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69" name="Group 61"/>
          <p:cNvGrpSpPr/>
          <p:nvPr/>
        </p:nvGrpSpPr>
        <p:grpSpPr bwMode="auto">
          <a:xfrm>
            <a:off x="1590676" y="6286506"/>
            <a:ext cx="5021263" cy="565151"/>
            <a:chOff x="42" y="3960"/>
            <a:chExt cx="3163" cy="356"/>
          </a:xfrm>
        </p:grpSpPr>
        <p:sp>
          <p:nvSpPr>
            <p:cNvPr id="14376" name="Rectangle 50"/>
            <p:cNvSpPr>
              <a:spLocks noChangeArrowheads="1"/>
            </p:cNvSpPr>
            <p:nvPr/>
          </p:nvSpPr>
          <p:spPr bwMode="auto">
            <a:xfrm>
              <a:off x="42" y="4118"/>
              <a:ext cx="316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a:latin typeface="Times New Roman" panose="02020603050405020304" pitchFamily="18" charset="0"/>
                </a:rPr>
                <a:t>Π</a:t>
              </a:r>
              <a:r>
                <a:rPr lang="en-US" altLang="zh-CN" baseline="-25000">
                  <a:latin typeface="Times New Roman" panose="02020603050405020304" pitchFamily="18" charset="0"/>
                </a:rPr>
                <a:t>name, instructor.dept_name, building</a:t>
              </a:r>
              <a:r>
                <a:rPr lang="en-US" altLang="zh-CN">
                  <a:latin typeface="Times New Roman" panose="02020603050405020304" pitchFamily="18" charset="0"/>
                </a:rPr>
                <a:t> (instructor</a:t>
              </a:r>
              <a:r>
                <a:rPr lang="el-GR" altLang="zh-CN">
                  <a:latin typeface="宋体" panose="02010600030101010101" pitchFamily="2" charset="-122"/>
                </a:rPr>
                <a:t>Χ</a:t>
              </a:r>
              <a:r>
                <a:rPr lang="en-US" altLang="zh-CN">
                  <a:latin typeface="Times New Roman" panose="02020603050405020304" pitchFamily="18" charset="0"/>
                </a:rPr>
                <a:t>department)</a:t>
              </a:r>
              <a:endParaRPr lang="el-GR" altLang="zh-CN">
                <a:latin typeface="Times New Roman" panose="02020603050405020304" pitchFamily="18" charset="0"/>
              </a:endParaRPr>
            </a:p>
          </p:txBody>
        </p:sp>
        <p:sp>
          <p:nvSpPr>
            <p:cNvPr id="14377" name="Line 52"/>
            <p:cNvSpPr>
              <a:spLocks noChangeShapeType="1"/>
            </p:cNvSpPr>
            <p:nvPr/>
          </p:nvSpPr>
          <p:spPr bwMode="auto">
            <a:xfrm flipH="1">
              <a:off x="2598" y="3960"/>
              <a:ext cx="168" cy="138"/>
            </a:xfrm>
            <a:prstGeom prst="line">
              <a:avLst/>
            </a:prstGeom>
            <a:noFill/>
            <a:ln w="571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71" name="Group 63"/>
          <p:cNvGrpSpPr/>
          <p:nvPr/>
        </p:nvGrpSpPr>
        <p:grpSpPr bwMode="auto">
          <a:xfrm>
            <a:off x="1581150" y="4171951"/>
            <a:ext cx="4313238" cy="1806576"/>
            <a:chOff x="36" y="2544"/>
            <a:chExt cx="2717" cy="1138"/>
          </a:xfrm>
        </p:grpSpPr>
        <p:sp>
          <p:nvSpPr>
            <p:cNvPr id="14379" name="Rectangle 53"/>
            <p:cNvSpPr>
              <a:spLocks noChangeArrowheads="1"/>
            </p:cNvSpPr>
            <p:nvPr/>
          </p:nvSpPr>
          <p:spPr bwMode="auto">
            <a:xfrm>
              <a:off x="36" y="3310"/>
              <a:ext cx="271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a:latin typeface="Times New Roman" panose="02020603050405020304" pitchFamily="18" charset="0"/>
                </a:rPr>
                <a:t>(</a:t>
              </a:r>
              <a:r>
                <a:rPr lang="el-GR" altLang="zh-CN">
                  <a:latin typeface="Times New Roman" panose="02020603050405020304" pitchFamily="18" charset="0"/>
                </a:rPr>
                <a:t>Π</a:t>
              </a:r>
              <a:r>
                <a:rPr lang="en-US" altLang="zh-CN" baseline="-25000">
                  <a:latin typeface="Times New Roman" panose="02020603050405020304" pitchFamily="18" charset="0"/>
                </a:rPr>
                <a:t>course_id</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semster= 'Fall' and 'year'=2009</a:t>
              </a:r>
              <a:r>
                <a:rPr lang="en-US" altLang="zh-CN">
                  <a:latin typeface="Times New Roman" panose="02020603050405020304" pitchFamily="18" charset="0"/>
                </a:rPr>
                <a:t>(section)))</a:t>
              </a:r>
              <a:r>
                <a:rPr lang="en-US" altLang="zh-CN"/>
                <a:t>∪</a:t>
              </a:r>
              <a:endParaRPr lang="en-US" altLang="zh-CN"/>
            </a:p>
            <a:p>
              <a:pPr eaLnBrk="0" hangingPunct="0">
                <a:lnSpc>
                  <a:spcPct val="80000"/>
                </a:lnSpc>
                <a:spcBef>
                  <a:spcPct val="20000"/>
                </a:spcBef>
              </a:pPr>
              <a:r>
                <a:rPr lang="en-US" altLang="zh-CN">
                  <a:latin typeface="Times New Roman" panose="02020603050405020304" pitchFamily="18" charset="0"/>
                </a:rPr>
                <a:t>(</a:t>
              </a:r>
              <a:r>
                <a:rPr lang="el-GR" altLang="zh-CN">
                  <a:latin typeface="Times New Roman" panose="02020603050405020304" pitchFamily="18" charset="0"/>
                </a:rPr>
                <a:t>Π</a:t>
              </a:r>
              <a:r>
                <a:rPr lang="en-US" altLang="zh-CN" baseline="-25000">
                  <a:latin typeface="Times New Roman" panose="02020603050405020304" pitchFamily="18" charset="0"/>
                </a:rPr>
                <a:t>course_id</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baseline="-25000">
                  <a:latin typeface="Times New Roman" panose="02020603050405020304" pitchFamily="18" charset="0"/>
                </a:rPr>
                <a:t>semster= ‘Spring' and 'year'=2010</a:t>
              </a:r>
              <a:r>
                <a:rPr lang="en-US" altLang="zh-CN">
                  <a:latin typeface="Times New Roman" panose="02020603050405020304" pitchFamily="18" charset="0"/>
                </a:rPr>
                <a:t>(section)))</a:t>
              </a:r>
              <a:endParaRPr lang="en-US" altLang="zh-CN">
                <a:latin typeface="Times New Roman" panose="02020603050405020304" pitchFamily="18" charset="0"/>
              </a:endParaRPr>
            </a:p>
          </p:txBody>
        </p:sp>
        <p:sp>
          <p:nvSpPr>
            <p:cNvPr id="14380" name="Line 55"/>
            <p:cNvSpPr>
              <a:spLocks noChangeShapeType="1"/>
            </p:cNvSpPr>
            <p:nvPr/>
          </p:nvSpPr>
          <p:spPr bwMode="auto">
            <a:xfrm flipH="1">
              <a:off x="1320" y="2544"/>
              <a:ext cx="720" cy="810"/>
            </a:xfrm>
            <a:prstGeom prst="line">
              <a:avLst/>
            </a:prstGeom>
            <a:noFill/>
            <a:ln w="571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1070" name="Group 62"/>
          <p:cNvGrpSpPr/>
          <p:nvPr/>
        </p:nvGrpSpPr>
        <p:grpSpPr bwMode="auto">
          <a:xfrm>
            <a:off x="1619250" y="2724150"/>
            <a:ext cx="3200400" cy="801688"/>
            <a:chOff x="60" y="1716"/>
            <a:chExt cx="2016" cy="505"/>
          </a:xfrm>
        </p:grpSpPr>
        <p:sp>
          <p:nvSpPr>
            <p:cNvPr id="14382" name="Rectangle 58"/>
            <p:cNvSpPr>
              <a:spLocks noChangeArrowheads="1"/>
            </p:cNvSpPr>
            <p:nvPr/>
          </p:nvSpPr>
          <p:spPr bwMode="auto">
            <a:xfrm>
              <a:off x="60" y="1782"/>
              <a:ext cx="1714"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l-GR" altLang="zh-CN" sz="1400">
                  <a:latin typeface="Times New Roman" panose="02020603050405020304" pitchFamily="18" charset="0"/>
                </a:rPr>
                <a:t>Π</a:t>
              </a:r>
              <a:r>
                <a:rPr lang="en-US" altLang="zh-CN" sz="1400" baseline="-25000">
                  <a:latin typeface="Times New Roman" panose="02020603050405020304" pitchFamily="18" charset="0"/>
                </a:rPr>
                <a:t>name, instructor.dept_name, building </a:t>
              </a:r>
              <a:r>
                <a:rPr lang="en-US" altLang="zh-CN" sz="1400"/>
                <a:t>(</a:t>
              </a:r>
              <a:endParaRPr lang="en-US" altLang="zh-CN" sz="1400" baseline="-25000">
                <a:latin typeface="Times New Roman" panose="02020603050405020304" pitchFamily="18" charset="0"/>
              </a:endParaRPr>
            </a:p>
            <a:p>
              <a:pPr eaLnBrk="0" hangingPunct="0">
                <a:lnSpc>
                  <a:spcPct val="80000"/>
                </a:lnSpc>
                <a:spcBef>
                  <a:spcPct val="20000"/>
                </a:spcBef>
              </a:pPr>
              <a:r>
                <a:rPr lang="el-GR" altLang="zh-CN" sz="1400"/>
                <a:t>σ</a:t>
              </a:r>
              <a:r>
                <a:rPr lang="en-US" altLang="zh-CN" sz="1400" baseline="-25000"/>
                <a:t>instructor.dept_name = department.dept_name</a:t>
              </a:r>
              <a:endParaRPr lang="el-GR" altLang="zh-CN" sz="1400" baseline="-25000"/>
            </a:p>
            <a:p>
              <a:pPr eaLnBrk="0" hangingPunct="0">
                <a:lnSpc>
                  <a:spcPct val="80000"/>
                </a:lnSpc>
                <a:spcBef>
                  <a:spcPct val="20000"/>
                </a:spcBef>
              </a:pPr>
              <a:r>
                <a:rPr lang="en-US" altLang="zh-CN" sz="1400">
                  <a:latin typeface="Times New Roman" panose="02020603050405020304" pitchFamily="18" charset="0"/>
                </a:rPr>
                <a:t> (instructor</a:t>
              </a:r>
              <a:r>
                <a:rPr lang="el-GR" altLang="zh-CN" sz="1400">
                  <a:latin typeface="宋体" panose="02010600030101010101" pitchFamily="2" charset="-122"/>
                </a:rPr>
                <a:t>Χ</a:t>
              </a:r>
              <a:r>
                <a:rPr lang="en-US" altLang="zh-CN" sz="1400">
                  <a:latin typeface="Times New Roman" panose="02020603050405020304" pitchFamily="18" charset="0"/>
                </a:rPr>
                <a:t>department)</a:t>
              </a:r>
              <a:r>
                <a:rPr lang="en-US" altLang="zh-CN" sz="1400"/>
                <a:t>)</a:t>
              </a:r>
              <a:endParaRPr lang="el-GR" altLang="zh-CN" sz="1400"/>
            </a:p>
          </p:txBody>
        </p:sp>
        <p:sp>
          <p:nvSpPr>
            <p:cNvPr id="14383" name="Line 59"/>
            <p:cNvSpPr>
              <a:spLocks noChangeShapeType="1"/>
            </p:cNvSpPr>
            <p:nvPr/>
          </p:nvSpPr>
          <p:spPr bwMode="auto">
            <a:xfrm flipH="1">
              <a:off x="1872" y="1716"/>
              <a:ext cx="204" cy="162"/>
            </a:xfrm>
            <a:prstGeom prst="line">
              <a:avLst/>
            </a:prstGeom>
            <a:noFill/>
            <a:ln w="571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384" name="矩形 1"/>
          <p:cNvSpPr>
            <a:spLocks noChangeArrowheads="1"/>
          </p:cNvSpPr>
          <p:nvPr/>
        </p:nvSpPr>
        <p:spPr bwMode="auto">
          <a:xfrm>
            <a:off x="5856288" y="504825"/>
            <a:ext cx="4044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2400">
                <a:solidFill>
                  <a:schemeClr val="tx2"/>
                </a:solidFill>
                <a:latin typeface="黑体" panose="02010609060101010101" pitchFamily="49" charset="-122"/>
                <a:ea typeface="黑体" panose="02010609060101010101" pitchFamily="49" charset="-122"/>
              </a:rPr>
              <a:t>2.1 </a:t>
            </a:r>
            <a:r>
              <a:rPr lang="zh-CN" altLang="en-US" sz="2400">
                <a:solidFill>
                  <a:schemeClr val="tx2"/>
                </a:solidFill>
                <a:latin typeface="黑体" panose="02010609060101010101" pitchFamily="49" charset="-122"/>
                <a:ea typeface="黑体" panose="02010609060101010101" pitchFamily="49" charset="-122"/>
              </a:rPr>
              <a:t>基本关系运算的</a:t>
            </a:r>
            <a:r>
              <a:rPr lang="zh-CN" altLang="zh-CN" sz="2400">
                <a:solidFill>
                  <a:schemeClr val="tx2"/>
                </a:solidFill>
                <a:latin typeface="黑体" panose="02010609060101010101" pitchFamily="49" charset="-122"/>
                <a:ea typeface="黑体" panose="02010609060101010101" pitchFamily="49" charset="-122"/>
              </a:rPr>
              <a:t>S</a:t>
            </a:r>
            <a:r>
              <a:rPr lang="en-US" altLang="zh-CN" sz="2400">
                <a:solidFill>
                  <a:schemeClr val="tx2"/>
                </a:solidFill>
                <a:latin typeface="黑体" panose="02010609060101010101" pitchFamily="49" charset="-122"/>
                <a:ea typeface="黑体" panose="02010609060101010101" pitchFamily="49" charset="-122"/>
              </a:rPr>
              <a:t>QL</a:t>
            </a:r>
            <a:r>
              <a:rPr lang="zh-CN" altLang="en-US" sz="2400">
                <a:solidFill>
                  <a:schemeClr val="tx2"/>
                </a:solidFill>
                <a:latin typeface="黑体" panose="02010609060101010101" pitchFamily="49" charset="-122"/>
                <a:ea typeface="黑体" panose="02010609060101010101" pitchFamily="49" charset="-122"/>
              </a:rPr>
              <a:t>实现</a:t>
            </a:r>
            <a:endParaRPr lang="zh-CN" altLang="en-US" sz="2400">
              <a:solidFill>
                <a:schemeClr val="tx2"/>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036"/>
                                        </p:tgtEl>
                                        <p:attrNameLst>
                                          <p:attrName>style.visibility</p:attrName>
                                        </p:attrNameLst>
                                      </p:cBhvr>
                                      <p:to>
                                        <p:strVal val="visible"/>
                                      </p:to>
                                    </p:set>
                                    <p:anim calcmode="lin" valueType="num">
                                      <p:cBhvr additive="base">
                                        <p:cTn id="7" dur="500" fill="hold"/>
                                        <p:tgtEl>
                                          <p:spTgt spid="171036"/>
                                        </p:tgtEl>
                                        <p:attrNameLst>
                                          <p:attrName>ppt_x</p:attrName>
                                        </p:attrNameLst>
                                      </p:cBhvr>
                                      <p:tavLst>
                                        <p:tav tm="0">
                                          <p:val>
                                            <p:strVal val="#ppt_x"/>
                                          </p:val>
                                        </p:tav>
                                        <p:tav tm="100000">
                                          <p:val>
                                            <p:strVal val="#ppt_x"/>
                                          </p:val>
                                        </p:tav>
                                      </p:tavLst>
                                    </p:anim>
                                    <p:anim calcmode="lin" valueType="num">
                                      <p:cBhvr additive="base">
                                        <p:cTn id="8" dur="500" fill="hold"/>
                                        <p:tgtEl>
                                          <p:spTgt spid="1710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1039"/>
                                        </p:tgtEl>
                                        <p:attrNameLst>
                                          <p:attrName>style.visibility</p:attrName>
                                        </p:attrNameLst>
                                      </p:cBhvr>
                                      <p:to>
                                        <p:strVal val="visible"/>
                                      </p:to>
                                    </p:set>
                                    <p:anim calcmode="lin" valueType="num">
                                      <p:cBhvr additive="base">
                                        <p:cTn id="13" dur="500" fill="hold"/>
                                        <p:tgtEl>
                                          <p:spTgt spid="171039"/>
                                        </p:tgtEl>
                                        <p:attrNameLst>
                                          <p:attrName>ppt_x</p:attrName>
                                        </p:attrNameLst>
                                      </p:cBhvr>
                                      <p:tavLst>
                                        <p:tav tm="0">
                                          <p:val>
                                            <p:strVal val="#ppt_x"/>
                                          </p:val>
                                        </p:tav>
                                        <p:tav tm="100000">
                                          <p:val>
                                            <p:strVal val="#ppt_x"/>
                                          </p:val>
                                        </p:tav>
                                      </p:tavLst>
                                    </p:anim>
                                    <p:anim calcmode="lin" valueType="num">
                                      <p:cBhvr additive="base">
                                        <p:cTn id="14" dur="500" fill="hold"/>
                                        <p:tgtEl>
                                          <p:spTgt spid="1710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1068"/>
                                        </p:tgtEl>
                                        <p:attrNameLst>
                                          <p:attrName>style.visibility</p:attrName>
                                        </p:attrNameLst>
                                      </p:cBhvr>
                                      <p:to>
                                        <p:strVal val="visible"/>
                                      </p:to>
                                    </p:set>
                                    <p:anim calcmode="lin" valueType="num">
                                      <p:cBhvr additive="base">
                                        <p:cTn id="19" dur="500" fill="hold"/>
                                        <p:tgtEl>
                                          <p:spTgt spid="171068"/>
                                        </p:tgtEl>
                                        <p:attrNameLst>
                                          <p:attrName>ppt_x</p:attrName>
                                        </p:attrNameLst>
                                      </p:cBhvr>
                                      <p:tavLst>
                                        <p:tav tm="0">
                                          <p:val>
                                            <p:strVal val="#ppt_x"/>
                                          </p:val>
                                        </p:tav>
                                        <p:tav tm="100000">
                                          <p:val>
                                            <p:strVal val="#ppt_x"/>
                                          </p:val>
                                        </p:tav>
                                      </p:tavLst>
                                    </p:anim>
                                    <p:anim calcmode="lin" valueType="num">
                                      <p:cBhvr additive="base">
                                        <p:cTn id="20" dur="500" fill="hold"/>
                                        <p:tgtEl>
                                          <p:spTgt spid="1710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1040"/>
                                        </p:tgtEl>
                                        <p:attrNameLst>
                                          <p:attrName>style.visibility</p:attrName>
                                        </p:attrNameLst>
                                      </p:cBhvr>
                                      <p:to>
                                        <p:strVal val="visible"/>
                                      </p:to>
                                    </p:set>
                                    <p:anim calcmode="lin" valueType="num">
                                      <p:cBhvr additive="base">
                                        <p:cTn id="25" dur="500" fill="hold"/>
                                        <p:tgtEl>
                                          <p:spTgt spid="171040"/>
                                        </p:tgtEl>
                                        <p:attrNameLst>
                                          <p:attrName>ppt_x</p:attrName>
                                        </p:attrNameLst>
                                      </p:cBhvr>
                                      <p:tavLst>
                                        <p:tav tm="0">
                                          <p:val>
                                            <p:strVal val="#ppt_x"/>
                                          </p:val>
                                        </p:tav>
                                        <p:tav tm="100000">
                                          <p:val>
                                            <p:strVal val="#ppt_x"/>
                                          </p:val>
                                        </p:tav>
                                      </p:tavLst>
                                    </p:anim>
                                    <p:anim calcmode="lin" valueType="num">
                                      <p:cBhvr additive="base">
                                        <p:cTn id="26" dur="500" fill="hold"/>
                                        <p:tgtEl>
                                          <p:spTgt spid="1710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1069"/>
                                        </p:tgtEl>
                                        <p:attrNameLst>
                                          <p:attrName>style.visibility</p:attrName>
                                        </p:attrNameLst>
                                      </p:cBhvr>
                                      <p:to>
                                        <p:strVal val="visible"/>
                                      </p:to>
                                    </p:set>
                                    <p:anim calcmode="lin" valueType="num">
                                      <p:cBhvr additive="base">
                                        <p:cTn id="31" dur="500" fill="hold"/>
                                        <p:tgtEl>
                                          <p:spTgt spid="171069"/>
                                        </p:tgtEl>
                                        <p:attrNameLst>
                                          <p:attrName>ppt_x</p:attrName>
                                        </p:attrNameLst>
                                      </p:cBhvr>
                                      <p:tavLst>
                                        <p:tav tm="0">
                                          <p:val>
                                            <p:strVal val="#ppt_x"/>
                                          </p:val>
                                        </p:tav>
                                        <p:tav tm="100000">
                                          <p:val>
                                            <p:strVal val="#ppt_x"/>
                                          </p:val>
                                        </p:tav>
                                      </p:tavLst>
                                    </p:anim>
                                    <p:anim calcmode="lin" valueType="num">
                                      <p:cBhvr additive="base">
                                        <p:cTn id="32" dur="500" fill="hold"/>
                                        <p:tgtEl>
                                          <p:spTgt spid="17106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1044"/>
                                        </p:tgtEl>
                                        <p:attrNameLst>
                                          <p:attrName>style.visibility</p:attrName>
                                        </p:attrNameLst>
                                      </p:cBhvr>
                                      <p:to>
                                        <p:strVal val="visible"/>
                                      </p:to>
                                    </p:set>
                                    <p:anim calcmode="lin" valueType="num">
                                      <p:cBhvr additive="base">
                                        <p:cTn id="37" dur="500" fill="hold"/>
                                        <p:tgtEl>
                                          <p:spTgt spid="171044"/>
                                        </p:tgtEl>
                                        <p:attrNameLst>
                                          <p:attrName>ppt_x</p:attrName>
                                        </p:attrNameLst>
                                      </p:cBhvr>
                                      <p:tavLst>
                                        <p:tav tm="0">
                                          <p:val>
                                            <p:strVal val="#ppt_x"/>
                                          </p:val>
                                        </p:tav>
                                        <p:tav tm="100000">
                                          <p:val>
                                            <p:strVal val="#ppt_x"/>
                                          </p:val>
                                        </p:tav>
                                      </p:tavLst>
                                    </p:anim>
                                    <p:anim calcmode="lin" valueType="num">
                                      <p:cBhvr additive="base">
                                        <p:cTn id="38" dur="500" fill="hold"/>
                                        <p:tgtEl>
                                          <p:spTgt spid="1710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1070"/>
                                        </p:tgtEl>
                                        <p:attrNameLst>
                                          <p:attrName>style.visibility</p:attrName>
                                        </p:attrNameLst>
                                      </p:cBhvr>
                                      <p:to>
                                        <p:strVal val="visible"/>
                                      </p:to>
                                    </p:set>
                                    <p:anim calcmode="lin" valueType="num">
                                      <p:cBhvr additive="base">
                                        <p:cTn id="43" dur="500" fill="hold"/>
                                        <p:tgtEl>
                                          <p:spTgt spid="171070"/>
                                        </p:tgtEl>
                                        <p:attrNameLst>
                                          <p:attrName>ppt_x</p:attrName>
                                        </p:attrNameLst>
                                      </p:cBhvr>
                                      <p:tavLst>
                                        <p:tav tm="0">
                                          <p:val>
                                            <p:strVal val="#ppt_x"/>
                                          </p:val>
                                        </p:tav>
                                        <p:tav tm="100000">
                                          <p:val>
                                            <p:strVal val="#ppt_x"/>
                                          </p:val>
                                        </p:tav>
                                      </p:tavLst>
                                    </p:anim>
                                    <p:anim calcmode="lin" valueType="num">
                                      <p:cBhvr additive="base">
                                        <p:cTn id="44" dur="500" fill="hold"/>
                                        <p:tgtEl>
                                          <p:spTgt spid="17107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1056"/>
                                        </p:tgtEl>
                                        <p:attrNameLst>
                                          <p:attrName>style.visibility</p:attrName>
                                        </p:attrNameLst>
                                      </p:cBhvr>
                                      <p:to>
                                        <p:strVal val="visible"/>
                                      </p:to>
                                    </p:set>
                                    <p:anim calcmode="lin" valueType="num">
                                      <p:cBhvr additive="base">
                                        <p:cTn id="49" dur="500" fill="hold"/>
                                        <p:tgtEl>
                                          <p:spTgt spid="171056"/>
                                        </p:tgtEl>
                                        <p:attrNameLst>
                                          <p:attrName>ppt_x</p:attrName>
                                        </p:attrNameLst>
                                      </p:cBhvr>
                                      <p:tavLst>
                                        <p:tav tm="0">
                                          <p:val>
                                            <p:strVal val="#ppt_x"/>
                                          </p:val>
                                        </p:tav>
                                        <p:tav tm="100000">
                                          <p:val>
                                            <p:strVal val="#ppt_x"/>
                                          </p:val>
                                        </p:tav>
                                      </p:tavLst>
                                    </p:anim>
                                    <p:anim calcmode="lin" valueType="num">
                                      <p:cBhvr additive="base">
                                        <p:cTn id="50" dur="500" fill="hold"/>
                                        <p:tgtEl>
                                          <p:spTgt spid="17105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71071"/>
                                        </p:tgtEl>
                                        <p:attrNameLst>
                                          <p:attrName>style.visibility</p:attrName>
                                        </p:attrNameLst>
                                      </p:cBhvr>
                                      <p:to>
                                        <p:strVal val="visible"/>
                                      </p:to>
                                    </p:set>
                                    <p:anim calcmode="lin" valueType="num">
                                      <p:cBhvr additive="base">
                                        <p:cTn id="55" dur="500" fill="hold"/>
                                        <p:tgtEl>
                                          <p:spTgt spid="171071"/>
                                        </p:tgtEl>
                                        <p:attrNameLst>
                                          <p:attrName>ppt_x</p:attrName>
                                        </p:attrNameLst>
                                      </p:cBhvr>
                                      <p:tavLst>
                                        <p:tav tm="0">
                                          <p:val>
                                            <p:strVal val="#ppt_x"/>
                                          </p:val>
                                        </p:tav>
                                        <p:tav tm="100000">
                                          <p:val>
                                            <p:strVal val="#ppt_x"/>
                                          </p:val>
                                        </p:tav>
                                      </p:tavLst>
                                    </p:anim>
                                    <p:anim calcmode="lin" valueType="num">
                                      <p:cBhvr additive="base">
                                        <p:cTn id="56" dur="500" fill="hold"/>
                                        <p:tgtEl>
                                          <p:spTgt spid="17107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71055"/>
                                        </p:tgtEl>
                                        <p:attrNameLst>
                                          <p:attrName>style.visibility</p:attrName>
                                        </p:attrNameLst>
                                      </p:cBhvr>
                                      <p:to>
                                        <p:strVal val="visible"/>
                                      </p:to>
                                    </p:set>
                                    <p:anim calcmode="lin" valueType="num">
                                      <p:cBhvr additive="base">
                                        <p:cTn id="61" dur="500" fill="hold"/>
                                        <p:tgtEl>
                                          <p:spTgt spid="171055"/>
                                        </p:tgtEl>
                                        <p:attrNameLst>
                                          <p:attrName>ppt_x</p:attrName>
                                        </p:attrNameLst>
                                      </p:cBhvr>
                                      <p:tavLst>
                                        <p:tav tm="0">
                                          <p:val>
                                            <p:strVal val="#ppt_x"/>
                                          </p:val>
                                        </p:tav>
                                        <p:tav tm="100000">
                                          <p:val>
                                            <p:strVal val="#ppt_x"/>
                                          </p:val>
                                        </p:tav>
                                      </p:tavLst>
                                    </p:anim>
                                    <p:anim calcmode="lin" valueType="num">
                                      <p:cBhvr additive="base">
                                        <p:cTn id="62" dur="500" fill="hold"/>
                                        <p:tgtEl>
                                          <p:spTgt spid="171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2179638" y="101600"/>
            <a:ext cx="7772400" cy="635000"/>
          </a:xfrm>
        </p:spPr>
        <p:txBody>
          <a:bodyPr/>
          <a:lstStyle/>
          <a:p>
            <a:pPr algn="l"/>
            <a:r>
              <a:rPr lang="zh-CN" altLang="en-US" sz="3200" b="1">
                <a:latin typeface="黑体" panose="02010609060101010101" pitchFamily="49" charset="-122"/>
                <a:ea typeface="黑体" panose="02010609060101010101" pitchFamily="49" charset="-122"/>
              </a:rPr>
              <a:t>一</a:t>
            </a: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数据模型</a:t>
            </a:r>
            <a:endParaRPr lang="zh-CN" altLang="en-US" sz="3200" b="1">
              <a:latin typeface="黑体" panose="02010609060101010101" pitchFamily="49" charset="-122"/>
              <a:ea typeface="黑体" panose="02010609060101010101" pitchFamily="49" charset="-122"/>
            </a:endParaRPr>
          </a:p>
        </p:txBody>
      </p:sp>
      <p:sp>
        <p:nvSpPr>
          <p:cNvPr id="25603" name="Rectangle 1027"/>
          <p:cNvSpPr>
            <a:spLocks noGrp="1" noChangeArrowheads="1"/>
          </p:cNvSpPr>
          <p:nvPr>
            <p:ph type="body" idx="1"/>
          </p:nvPr>
        </p:nvSpPr>
        <p:spPr>
          <a:xfrm>
            <a:off x="2209800" y="1747839"/>
            <a:ext cx="7772400" cy="4676775"/>
          </a:xfrm>
        </p:spPr>
        <p:txBody>
          <a:bodyPr/>
          <a:lstStyle/>
          <a:p>
            <a:pPr>
              <a:spcAft>
                <a:spcPts val="600"/>
              </a:spcAft>
            </a:pPr>
            <a:r>
              <a:rPr lang="zh-CN" altLang="en-US" sz="2400">
                <a:solidFill>
                  <a:srgbClr val="000080"/>
                </a:solidFill>
                <a:latin typeface="幼圆" panose="02010509060101010101" pitchFamily="49" charset="-122"/>
              </a:rPr>
              <a:t>数据模型：</a:t>
            </a:r>
            <a:endParaRPr lang="en-US" altLang="zh-CN" sz="2400">
              <a:solidFill>
                <a:srgbClr val="000080"/>
              </a:solidFill>
              <a:latin typeface="幼圆" panose="02010509060101010101" pitchFamily="49" charset="-122"/>
            </a:endParaRPr>
          </a:p>
          <a:p>
            <a:pPr marL="450850" lvl="1" indent="0">
              <a:spcAft>
                <a:spcPts val="600"/>
              </a:spcAft>
              <a:buNone/>
            </a:pPr>
            <a:r>
              <a:rPr lang="zh-CN" altLang="en-US" sz="2000">
                <a:solidFill>
                  <a:srgbClr val="000080"/>
                </a:solidFill>
                <a:latin typeface="幼圆" panose="02010509060101010101" pitchFamily="49" charset="-122"/>
              </a:rPr>
              <a:t>是一个描述数据、数据联系、数据语义以及数据一致性约束的概念工具的集合</a:t>
            </a:r>
            <a:endParaRPr lang="en-US" altLang="zh-CN" sz="2000">
              <a:solidFill>
                <a:srgbClr val="000080"/>
              </a:solidFill>
              <a:latin typeface="幼圆" panose="02010509060101010101" pitchFamily="49" charset="-122"/>
            </a:endParaRPr>
          </a:p>
          <a:p>
            <a:pPr>
              <a:spcAft>
                <a:spcPts val="600"/>
              </a:spcAft>
            </a:pPr>
            <a:r>
              <a:rPr lang="zh-CN" altLang="en-US" sz="2400">
                <a:solidFill>
                  <a:srgbClr val="000080"/>
                </a:solidFill>
                <a:latin typeface="幼圆" panose="02010509060101010101" pitchFamily="49" charset="-122"/>
              </a:rPr>
              <a:t>应包括：</a:t>
            </a:r>
            <a:endParaRPr lang="en-US" altLang="zh-CN" sz="2400">
              <a:solidFill>
                <a:srgbClr val="000080"/>
              </a:solidFill>
              <a:latin typeface="幼圆" panose="02010509060101010101" pitchFamily="49" charset="-122"/>
            </a:endParaRPr>
          </a:p>
          <a:p>
            <a:pPr marL="450850" lvl="1" indent="0">
              <a:spcAft>
                <a:spcPts val="600"/>
              </a:spcAft>
            </a:pPr>
            <a:r>
              <a:rPr lang="zh-CN" altLang="en-US" sz="2000">
                <a:solidFill>
                  <a:srgbClr val="000080"/>
                </a:solidFill>
                <a:latin typeface="幼圆" panose="02010509060101010101" pitchFamily="49" charset="-122"/>
              </a:rPr>
              <a:t>数据结构：</a:t>
            </a:r>
            <a:endParaRPr lang="en-US" altLang="zh-CN" sz="2000">
              <a:solidFill>
                <a:srgbClr val="000080"/>
              </a:solidFill>
              <a:latin typeface="幼圆" panose="02010509060101010101" pitchFamily="49" charset="-122"/>
            </a:endParaRPr>
          </a:p>
          <a:p>
            <a:pPr marL="800100" lvl="2" indent="0">
              <a:spcAft>
                <a:spcPts val="600"/>
              </a:spcAft>
              <a:buNone/>
            </a:pPr>
            <a:r>
              <a:rPr lang="zh-CN" altLang="en-US">
                <a:solidFill>
                  <a:srgbClr val="000080"/>
                </a:solidFill>
                <a:latin typeface="幼圆" panose="02010509060101010101" pitchFamily="49" charset="-122"/>
              </a:rPr>
              <a:t>由一组创建数据库的规则（定义数据库的结构）组成</a:t>
            </a:r>
            <a:r>
              <a:rPr lang="en-US" altLang="zh-CN">
                <a:solidFill>
                  <a:srgbClr val="000080"/>
                </a:solidFill>
                <a:latin typeface="幼圆" panose="02010509060101010101" pitchFamily="49" charset="-122"/>
              </a:rPr>
              <a:t> </a:t>
            </a:r>
            <a:endParaRPr lang="en-US" altLang="zh-CN">
              <a:solidFill>
                <a:srgbClr val="000080"/>
              </a:solidFill>
              <a:latin typeface="幼圆" panose="02010509060101010101" pitchFamily="49" charset="-122"/>
            </a:endParaRPr>
          </a:p>
          <a:p>
            <a:pPr marL="450850" lvl="1" indent="0">
              <a:spcAft>
                <a:spcPts val="600"/>
              </a:spcAft>
            </a:pPr>
            <a:r>
              <a:rPr lang="zh-CN" altLang="en-US" sz="2000">
                <a:solidFill>
                  <a:srgbClr val="000080"/>
                </a:solidFill>
                <a:latin typeface="幼圆" panose="02010509060101010101" pitchFamily="49" charset="-122"/>
              </a:rPr>
              <a:t>数据操作：</a:t>
            </a:r>
            <a:endParaRPr lang="en-US" altLang="zh-CN" sz="2000">
              <a:solidFill>
                <a:srgbClr val="000080"/>
              </a:solidFill>
              <a:latin typeface="幼圆" panose="02010509060101010101" pitchFamily="49" charset="-122"/>
            </a:endParaRPr>
          </a:p>
          <a:p>
            <a:pPr marL="800100" lvl="2" indent="0">
              <a:spcAft>
                <a:spcPts val="600"/>
              </a:spcAft>
              <a:buNone/>
            </a:pPr>
            <a:r>
              <a:rPr lang="zh-CN" altLang="en-US">
                <a:solidFill>
                  <a:srgbClr val="000080"/>
                </a:solidFill>
                <a:latin typeface="幼圆" panose="02010509060101010101" pitchFamily="49" charset="-122"/>
              </a:rPr>
              <a:t>定义对数据进行的操作类型</a:t>
            </a:r>
            <a:r>
              <a:rPr lang="zh-CN" altLang="zh-CN">
                <a:solidFill>
                  <a:srgbClr val="000080"/>
                </a:solidFill>
                <a:latin typeface="幼圆" panose="02010509060101010101" pitchFamily="49" charset="-122"/>
              </a:rPr>
              <a:t>（</a:t>
            </a:r>
            <a:r>
              <a:rPr lang="zh-CN" altLang="en-US">
                <a:solidFill>
                  <a:srgbClr val="000080"/>
                </a:solidFill>
                <a:latin typeface="幼圆" panose="02010509060101010101" pitchFamily="49" charset="-122"/>
              </a:rPr>
              <a:t>包括</a:t>
            </a:r>
            <a:r>
              <a:rPr lang="zh-CN" altLang="en-US">
                <a:solidFill>
                  <a:srgbClr val="0000FF"/>
                </a:solidFill>
                <a:latin typeface="幼圆" panose="02010509060101010101" pitchFamily="49" charset="-122"/>
              </a:rPr>
              <a:t>更新</a:t>
            </a:r>
            <a:r>
              <a:rPr lang="zh-CN" altLang="en-US">
                <a:solidFill>
                  <a:srgbClr val="000080"/>
                </a:solidFill>
                <a:latin typeface="幼圆" panose="02010509060101010101" pitchFamily="49" charset="-122"/>
              </a:rPr>
              <a:t>和</a:t>
            </a:r>
            <a:r>
              <a:rPr lang="zh-CN" altLang="en-US">
                <a:solidFill>
                  <a:srgbClr val="0000FF"/>
                </a:solidFill>
                <a:latin typeface="幼圆" panose="02010509060101010101" pitchFamily="49" charset="-122"/>
              </a:rPr>
              <a:t>查找</a:t>
            </a:r>
            <a:r>
              <a:rPr lang="zh-CN" altLang="en-US">
                <a:solidFill>
                  <a:srgbClr val="000080"/>
                </a:solidFill>
                <a:latin typeface="幼圆" panose="02010509060101010101" pitchFamily="49" charset="-122"/>
              </a:rPr>
              <a:t>数据库中的数据以及</a:t>
            </a:r>
            <a:r>
              <a:rPr lang="zh-CN" altLang="en-US">
                <a:solidFill>
                  <a:srgbClr val="0000FF"/>
                </a:solidFill>
                <a:latin typeface="幼圆" panose="02010509060101010101" pitchFamily="49" charset="-122"/>
              </a:rPr>
              <a:t>修改</a:t>
            </a:r>
            <a:r>
              <a:rPr lang="zh-CN" altLang="en-US">
                <a:solidFill>
                  <a:srgbClr val="000080"/>
                </a:solidFill>
                <a:latin typeface="幼圆" panose="02010509060101010101" pitchFamily="49" charset="-122"/>
              </a:rPr>
              <a:t>数据库的结构</a:t>
            </a:r>
            <a:r>
              <a:rPr lang="zh-CN" altLang="zh-CN">
                <a:solidFill>
                  <a:srgbClr val="000080"/>
                </a:solidFill>
                <a:latin typeface="幼圆" panose="02010509060101010101" pitchFamily="49" charset="-122"/>
              </a:rPr>
              <a:t>）</a:t>
            </a:r>
            <a:endParaRPr lang="en-US" altLang="zh-CN">
              <a:solidFill>
                <a:srgbClr val="000080"/>
              </a:solidFill>
              <a:latin typeface="幼圆" panose="02010509060101010101" pitchFamily="49" charset="-122"/>
            </a:endParaRPr>
          </a:p>
          <a:p>
            <a:pPr marL="450850" lvl="1" indent="0">
              <a:spcAft>
                <a:spcPts val="600"/>
              </a:spcAft>
            </a:pPr>
            <a:r>
              <a:rPr lang="zh-CN" altLang="en-US" sz="2000">
                <a:solidFill>
                  <a:srgbClr val="000080"/>
                </a:solidFill>
                <a:latin typeface="幼圆" panose="02010509060101010101" pitchFamily="49" charset="-122"/>
              </a:rPr>
              <a:t>约束条件：</a:t>
            </a:r>
            <a:endParaRPr lang="en-US" altLang="zh-CN" sz="2000">
              <a:solidFill>
                <a:srgbClr val="000080"/>
              </a:solidFill>
              <a:latin typeface="幼圆" panose="02010509060101010101" pitchFamily="49" charset="-122"/>
            </a:endParaRPr>
          </a:p>
          <a:p>
            <a:pPr marL="800100" lvl="2" indent="0">
              <a:spcAft>
                <a:spcPts val="600"/>
              </a:spcAft>
              <a:buNone/>
            </a:pPr>
            <a:r>
              <a:rPr lang="zh-CN" altLang="en-US">
                <a:solidFill>
                  <a:srgbClr val="000080"/>
                </a:solidFill>
                <a:latin typeface="幼圆" panose="02010509060101010101" pitchFamily="49" charset="-122"/>
              </a:rPr>
              <a:t>一组数据完整性定义规则，确保数据的正确性。</a:t>
            </a:r>
            <a:endParaRPr lang="zh-CN" altLang="en-US">
              <a:latin typeface="幼圆" panose="02010509060101010101" pitchFamily="49" charset="-122"/>
            </a:endParaRPr>
          </a:p>
        </p:txBody>
      </p:sp>
      <p:sp>
        <p:nvSpPr>
          <p:cNvPr id="12292" name="Rectangle 1026"/>
          <p:cNvSpPr txBox="1">
            <a:spLocks noChangeArrowheads="1"/>
          </p:cNvSpPr>
          <p:nvPr/>
        </p:nvSpPr>
        <p:spPr bwMode="auto">
          <a:xfrm>
            <a:off x="2168525" y="904875"/>
            <a:ext cx="7772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nSpc>
                <a:spcPct val="80000"/>
              </a:lnSpc>
              <a:spcBef>
                <a:spcPct val="0"/>
              </a:spcBef>
              <a:buFontTx/>
              <a:buNone/>
            </a:pPr>
            <a:r>
              <a:rPr lang="zh-CN" altLang="en-US" sz="2800">
                <a:solidFill>
                  <a:schemeClr val="tx2"/>
                </a:solidFill>
                <a:latin typeface="黑体" panose="02010609060101010101" pitchFamily="49" charset="-122"/>
                <a:ea typeface="黑体" panose="02010609060101010101" pitchFamily="49" charset="-122"/>
              </a:rPr>
              <a:t>1</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数据模型的三大基本要素</a:t>
            </a:r>
            <a:endParaRPr lang="zh-CN" altLang="en-US" sz="2800">
              <a:solidFill>
                <a:schemeClr val="tx2"/>
              </a:solidFill>
              <a:latin typeface="黑体" panose="02010609060101010101" pitchFamily="49" charset="-122"/>
              <a:ea typeface="黑体" panose="02010609060101010101" pitchFamily="49" charset="-122"/>
            </a:endParaRPr>
          </a:p>
        </p:txBody>
      </p:sp>
      <p:sp>
        <p:nvSpPr>
          <p:cNvPr id="12293" name="云形标注 1"/>
          <p:cNvSpPr>
            <a:spLocks noChangeArrowheads="1"/>
          </p:cNvSpPr>
          <p:nvPr/>
        </p:nvSpPr>
        <p:spPr bwMode="auto">
          <a:xfrm>
            <a:off x="7694614" y="4168776"/>
            <a:ext cx="1838325" cy="1179513"/>
          </a:xfrm>
          <a:prstGeom prst="cloud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2" charset="0"/>
            </a:endParaRPr>
          </a:p>
        </p:txBody>
      </p:sp>
      <p:sp>
        <p:nvSpPr>
          <p:cNvPr id="12294" name="云形标注 2"/>
          <p:cNvSpPr>
            <a:spLocks noChangeArrowheads="1"/>
          </p:cNvSpPr>
          <p:nvPr/>
        </p:nvSpPr>
        <p:spPr bwMode="auto">
          <a:xfrm>
            <a:off x="7634288" y="1358900"/>
            <a:ext cx="2152650" cy="1225550"/>
          </a:xfrm>
          <a:prstGeom prst="cloud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endParaRPr kumimoji="0" lang="zh-CN" altLang="en-US" sz="1600">
              <a:solidFill>
                <a:srgbClr val="428E5B"/>
              </a:solidFill>
              <a:latin typeface="Tahoma" panose="020B0604030504040204" pitchFamily="2" charset="0"/>
            </a:endParaRPr>
          </a:p>
        </p:txBody>
      </p:sp>
      <p:sp>
        <p:nvSpPr>
          <p:cNvPr id="12295" name="AutoShape 7"/>
          <p:cNvSpPr>
            <a:spLocks noChangeArrowheads="1"/>
          </p:cNvSpPr>
          <p:nvPr/>
        </p:nvSpPr>
        <p:spPr bwMode="auto">
          <a:xfrm>
            <a:off x="7708901" y="1336675"/>
            <a:ext cx="2397125" cy="920750"/>
          </a:xfrm>
          <a:prstGeom prst="cloudCallout">
            <a:avLst>
              <a:gd name="adj1" fmla="val 46162"/>
              <a:gd name="adj2" fmla="val 66194"/>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zh-CN" sz="1600">
                <a:solidFill>
                  <a:srgbClr val="2A2A39"/>
                </a:solidFill>
                <a:latin typeface="Tahoma" panose="020B0604030504040204" pitchFamily="2" charset="0"/>
              </a:rPr>
              <a:t>什么是数据模型，应描述哪些方面？ </a:t>
            </a:r>
            <a:endParaRPr kumimoji="0" lang="zh-CN" altLang="en-US" sz="1600">
              <a:solidFill>
                <a:srgbClr val="2A2A39"/>
              </a:solidFill>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5" dur="500"/>
                                        <p:tgtEl>
                                          <p:spTgt spid="2560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8" dur="500"/>
                                        <p:tgtEl>
                                          <p:spTgt spid="2560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1" dur="500"/>
                                        <p:tgtEl>
                                          <p:spTgt spid="2560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4" dur="500"/>
                                        <p:tgtEl>
                                          <p:spTgt spid="2560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7" dur="500"/>
                                        <p:tgtEl>
                                          <p:spTgt spid="2560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5603">
                                            <p:txEl>
                                              <p:pRg st="7" end="7"/>
                                            </p:txEl>
                                          </p:spTgt>
                                        </p:tgtEl>
                                        <p:attrNameLst>
                                          <p:attrName>style.visibility</p:attrName>
                                        </p:attrNameLst>
                                      </p:cBhvr>
                                      <p:to>
                                        <p:strVal val="visible"/>
                                      </p:to>
                                    </p:set>
                                    <p:animEffect transition="in" filter="blinds(horizontal)">
                                      <p:cBhvr>
                                        <p:cTn id="30" dur="500"/>
                                        <p:tgtEl>
                                          <p:spTgt spid="2560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33"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7059C74-C129-4933-BA44-23A4B102E2F0}" type="slidenum">
              <a:rPr lang="zh-CN" altLang="en-US" smtClean="0"/>
            </a:fld>
            <a:endParaRPr lang="zh-CN" altLang="en-US"/>
          </a:p>
        </p:txBody>
      </p:sp>
      <p:sp>
        <p:nvSpPr>
          <p:cNvPr id="15362" name="Rectangle 2"/>
          <p:cNvSpPr>
            <a:spLocks noChangeArrowheads="1"/>
          </p:cNvSpPr>
          <p:nvPr/>
        </p:nvSpPr>
        <p:spPr bwMode="auto">
          <a:xfrm>
            <a:off x="4848225" y="632688"/>
            <a:ext cx="5791970" cy="41289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t> (P.35-36 SQL</a:t>
            </a:r>
            <a:r>
              <a:rPr lang="zh-CN" altLang="en-US"/>
              <a:t>语句</a:t>
            </a:r>
            <a:r>
              <a:rPr lang="en-US" altLang="zh-CN"/>
              <a:t>)</a:t>
            </a:r>
            <a:endParaRPr lang="en-US" altLang="zh-CN"/>
          </a:p>
          <a:p>
            <a:pPr eaLnBrk="0" hangingPunct="0">
              <a:lnSpc>
                <a:spcPct val="80000"/>
              </a:lnSpc>
              <a:spcBef>
                <a:spcPct val="5000"/>
              </a:spcBef>
            </a:pPr>
            <a:r>
              <a:rPr lang="en-US" altLang="zh-CN"/>
              <a:t>Select name</a:t>
            </a:r>
            <a:endParaRPr lang="en-US" altLang="zh-CN"/>
          </a:p>
          <a:p>
            <a:pPr eaLnBrk="0" hangingPunct="0">
              <a:lnSpc>
                <a:spcPct val="80000"/>
              </a:lnSpc>
              <a:spcBef>
                <a:spcPct val="5000"/>
              </a:spcBef>
            </a:pPr>
            <a:r>
              <a:rPr lang="en-US" altLang="zh-CN"/>
              <a:t>From instuctor</a:t>
            </a:r>
            <a:endParaRPr lang="en-US" altLang="zh-CN"/>
          </a:p>
          <a:p>
            <a:pPr eaLnBrk="0" hangingPunct="0">
              <a:lnSpc>
                <a:spcPct val="80000"/>
              </a:lnSpc>
              <a:spcBef>
                <a:spcPct val="5000"/>
              </a:spcBef>
            </a:pPr>
            <a:r>
              <a:rPr lang="en-US" altLang="zh-CN"/>
              <a:t>Where depat_name = </a:t>
            </a:r>
            <a:r>
              <a:rPr lang="en-US" altLang="zh-CN">
                <a:latin typeface="宋体" panose="02010600030101010101" pitchFamily="2" charset="-122"/>
              </a:rPr>
              <a:t>‘</a:t>
            </a:r>
            <a:r>
              <a:rPr lang="en-US" altLang="zh-CN"/>
              <a:t>Comp.Sci</a:t>
            </a:r>
            <a:r>
              <a:rPr lang="en-US" altLang="zh-CN">
                <a:latin typeface="宋体" panose="02010600030101010101" pitchFamily="2" charset="-122"/>
              </a:rPr>
              <a:t>’</a:t>
            </a:r>
            <a:r>
              <a:rPr lang="en-US" altLang="zh-CN"/>
              <a:t> and salaty &gt; 70000;</a:t>
            </a:r>
            <a:endParaRPr lang="en-US" altLang="zh-CN"/>
          </a:p>
          <a:p>
            <a:pPr eaLnBrk="0" hangingPunct="0">
              <a:lnSpc>
                <a:spcPct val="80000"/>
              </a:lnSpc>
              <a:spcBef>
                <a:spcPct val="5000"/>
              </a:spcBef>
            </a:pPr>
            <a:endParaRPr lang="en-US" altLang="zh-CN"/>
          </a:p>
          <a:p>
            <a:pPr eaLnBrk="0" hangingPunct="0">
              <a:lnSpc>
                <a:spcPct val="80000"/>
              </a:lnSpc>
              <a:spcBef>
                <a:spcPct val="5000"/>
              </a:spcBef>
            </a:pPr>
            <a:r>
              <a:rPr lang="en-US" altLang="zh-CN"/>
              <a:t>Select name, instructor.dept_name, building </a:t>
            </a:r>
            <a:endParaRPr lang="en-US" altLang="zh-CN"/>
          </a:p>
          <a:p>
            <a:pPr eaLnBrk="0" hangingPunct="0">
              <a:lnSpc>
                <a:spcPct val="80000"/>
              </a:lnSpc>
              <a:spcBef>
                <a:spcPct val="5000"/>
              </a:spcBef>
            </a:pPr>
            <a:r>
              <a:rPr lang="en-US" altLang="zh-CN"/>
              <a:t>From instructor, department</a:t>
            </a:r>
            <a:endParaRPr lang="en-US" altLang="zh-CN"/>
          </a:p>
          <a:p>
            <a:pPr eaLnBrk="0" hangingPunct="0">
              <a:lnSpc>
                <a:spcPct val="80000"/>
              </a:lnSpc>
              <a:spcBef>
                <a:spcPct val="5000"/>
              </a:spcBef>
            </a:pPr>
            <a:r>
              <a:rPr lang="en-US" altLang="zh-CN"/>
              <a:t>Where instructor.dept_name = department.dept_name;</a:t>
            </a:r>
            <a:endParaRPr lang="en-US" altLang="zh-CN"/>
          </a:p>
          <a:p>
            <a:pPr eaLnBrk="0" hangingPunct="0">
              <a:lnSpc>
                <a:spcPct val="80000"/>
              </a:lnSpc>
              <a:spcBef>
                <a:spcPct val="5000"/>
              </a:spcBef>
            </a:pPr>
            <a:endParaRPr lang="en-US" altLang="zh-CN"/>
          </a:p>
          <a:p>
            <a:pPr eaLnBrk="0" hangingPunct="0">
              <a:lnSpc>
                <a:spcPct val="80000"/>
              </a:lnSpc>
              <a:spcBef>
                <a:spcPct val="5000"/>
              </a:spcBef>
            </a:pPr>
            <a:r>
              <a:rPr lang="en-US" altLang="zh-CN"/>
              <a:t>(Select course_id </a:t>
            </a:r>
            <a:endParaRPr lang="en-US" altLang="zh-CN"/>
          </a:p>
          <a:p>
            <a:pPr eaLnBrk="0" hangingPunct="0">
              <a:lnSpc>
                <a:spcPct val="80000"/>
              </a:lnSpc>
              <a:spcBef>
                <a:spcPct val="5000"/>
              </a:spcBef>
            </a:pPr>
            <a:r>
              <a:rPr lang="en-US" altLang="zh-CN"/>
              <a:t>From section </a:t>
            </a:r>
            <a:endParaRPr lang="en-US" altLang="zh-CN"/>
          </a:p>
          <a:p>
            <a:pPr eaLnBrk="0" hangingPunct="0">
              <a:lnSpc>
                <a:spcPct val="80000"/>
              </a:lnSpc>
              <a:spcBef>
                <a:spcPct val="5000"/>
              </a:spcBef>
            </a:pPr>
            <a:r>
              <a:rPr lang="en-US" altLang="zh-CN"/>
              <a:t>Where semster = </a:t>
            </a:r>
            <a:r>
              <a:rPr lang="en-US" altLang="zh-CN">
                <a:latin typeface="宋体" panose="02010600030101010101" pitchFamily="2" charset="-122"/>
              </a:rPr>
              <a:t>‘</a:t>
            </a:r>
            <a:r>
              <a:rPr lang="en-US" altLang="zh-CN"/>
              <a:t>Fall</a:t>
            </a:r>
            <a:r>
              <a:rPr lang="en-US" altLang="zh-CN">
                <a:latin typeface="宋体" panose="02010600030101010101" pitchFamily="2" charset="-122"/>
              </a:rPr>
              <a:t>’</a:t>
            </a:r>
            <a:r>
              <a:rPr lang="en-US" altLang="zh-CN"/>
              <a:t> and </a:t>
            </a:r>
            <a:r>
              <a:rPr lang="en-US" altLang="zh-CN">
                <a:latin typeface="宋体" panose="02010600030101010101" pitchFamily="2" charset="-122"/>
              </a:rPr>
              <a:t>‘</a:t>
            </a:r>
            <a:r>
              <a:rPr lang="en-US" altLang="zh-CN"/>
              <a:t>year</a:t>
            </a:r>
            <a:r>
              <a:rPr lang="en-US" altLang="zh-CN">
                <a:latin typeface="宋体" panose="02010600030101010101" pitchFamily="2" charset="-122"/>
              </a:rPr>
              <a:t>’</a:t>
            </a:r>
            <a:r>
              <a:rPr lang="en-US" altLang="zh-CN"/>
              <a:t> = 2009)</a:t>
            </a:r>
            <a:endParaRPr lang="en-US" altLang="zh-CN"/>
          </a:p>
          <a:p>
            <a:pPr eaLnBrk="0" hangingPunct="0">
              <a:lnSpc>
                <a:spcPct val="80000"/>
              </a:lnSpc>
              <a:spcBef>
                <a:spcPct val="5000"/>
              </a:spcBef>
            </a:pPr>
            <a:r>
              <a:rPr lang="en-US" altLang="zh-CN"/>
              <a:t>Union</a:t>
            </a:r>
            <a:endParaRPr lang="en-US" altLang="zh-CN"/>
          </a:p>
          <a:p>
            <a:pPr eaLnBrk="0" hangingPunct="0">
              <a:lnSpc>
                <a:spcPct val="80000"/>
              </a:lnSpc>
              <a:spcBef>
                <a:spcPct val="5000"/>
              </a:spcBef>
            </a:pPr>
            <a:r>
              <a:rPr lang="en-US" altLang="zh-CN"/>
              <a:t>(Select course_id </a:t>
            </a:r>
            <a:endParaRPr lang="en-US" altLang="zh-CN"/>
          </a:p>
          <a:p>
            <a:pPr eaLnBrk="0" hangingPunct="0">
              <a:lnSpc>
                <a:spcPct val="80000"/>
              </a:lnSpc>
              <a:spcBef>
                <a:spcPct val="5000"/>
              </a:spcBef>
            </a:pPr>
            <a:r>
              <a:rPr lang="en-US" altLang="zh-CN"/>
              <a:t>From section </a:t>
            </a:r>
            <a:endParaRPr lang="en-US" altLang="zh-CN"/>
          </a:p>
          <a:p>
            <a:pPr eaLnBrk="0" hangingPunct="0">
              <a:lnSpc>
                <a:spcPct val="80000"/>
              </a:lnSpc>
              <a:spcBef>
                <a:spcPct val="5000"/>
              </a:spcBef>
            </a:pPr>
            <a:r>
              <a:rPr lang="en-US" altLang="zh-CN"/>
              <a:t>Where semster = </a:t>
            </a:r>
            <a:r>
              <a:rPr lang="en-US" altLang="zh-CN">
                <a:latin typeface="宋体" panose="02010600030101010101" pitchFamily="2" charset="-122"/>
              </a:rPr>
              <a:t>‘</a:t>
            </a:r>
            <a:r>
              <a:rPr lang="en-US" altLang="zh-CN"/>
              <a:t>Spring</a:t>
            </a:r>
            <a:r>
              <a:rPr lang="en-US" altLang="zh-CN">
                <a:latin typeface="宋体" panose="02010600030101010101" pitchFamily="2" charset="-122"/>
              </a:rPr>
              <a:t>’</a:t>
            </a:r>
            <a:r>
              <a:rPr lang="en-US" altLang="zh-CN"/>
              <a:t> and </a:t>
            </a:r>
            <a:r>
              <a:rPr lang="en-US" altLang="zh-CN">
                <a:latin typeface="宋体" panose="02010600030101010101" pitchFamily="2" charset="-122"/>
              </a:rPr>
              <a:t>‘</a:t>
            </a:r>
            <a:r>
              <a:rPr lang="en-US" altLang="zh-CN"/>
              <a:t>year</a:t>
            </a:r>
            <a:r>
              <a:rPr lang="en-US" altLang="zh-CN">
                <a:latin typeface="宋体" panose="02010600030101010101" pitchFamily="2" charset="-122"/>
              </a:rPr>
              <a:t>’</a:t>
            </a:r>
            <a:r>
              <a:rPr lang="en-US" altLang="zh-CN"/>
              <a:t> = 2010);</a:t>
            </a:r>
            <a:endParaRPr lang="en-US" altLang="zh-CN"/>
          </a:p>
          <a:p>
            <a:pPr eaLnBrk="0" hangingPunct="0">
              <a:lnSpc>
                <a:spcPct val="80000"/>
              </a:lnSpc>
              <a:spcBef>
                <a:spcPct val="20000"/>
              </a:spcBef>
            </a:pPr>
            <a:r>
              <a:rPr lang="en-US" altLang="zh-CN"/>
              <a:t>          [</a:t>
            </a:r>
            <a:r>
              <a:rPr lang="zh-CN" altLang="en-US"/>
              <a:t>案例</a:t>
            </a:r>
            <a:r>
              <a:rPr lang="en-US" altLang="zh-CN"/>
              <a:t>3.a] </a:t>
            </a:r>
            <a:r>
              <a:rPr lang="zh-CN" altLang="en-US"/>
              <a:t>关系模式上的数据查询例子</a:t>
            </a:r>
            <a:endParaRPr lang="zh-CN" altLang="en-US"/>
          </a:p>
        </p:txBody>
      </p:sp>
      <p:sp>
        <p:nvSpPr>
          <p:cNvPr id="15363" name="Rectangle 3"/>
          <p:cNvSpPr>
            <a:spLocks noGrp="1" noChangeArrowheads="1"/>
          </p:cNvSpPr>
          <p:nvPr>
            <p:ph type="title"/>
          </p:nvPr>
        </p:nvSpPr>
        <p:spPr>
          <a:xfrm>
            <a:off x="5757863" y="85726"/>
            <a:ext cx="4552950" cy="447675"/>
          </a:xfrm>
        </p:spPr>
        <p:txBody>
          <a:bodyPr/>
          <a:lstStyle/>
          <a:p>
            <a:pPr algn="r"/>
            <a:r>
              <a:rPr lang="zh-CN" altLang="en-US" sz="2000" b="1">
                <a:solidFill>
                  <a:srgbClr val="006600"/>
                </a:solidFill>
                <a:latin typeface="黑体" panose="02010609060101010101" pitchFamily="49" charset="-122"/>
                <a:ea typeface="黑体" panose="02010609060101010101" pitchFamily="49" charset="-122"/>
              </a:rPr>
              <a:t>二 </a:t>
            </a:r>
            <a:r>
              <a:rPr lang="en-US" altLang="zh-CN" sz="2000" b="1">
                <a:solidFill>
                  <a:srgbClr val="006600"/>
                </a:solidFill>
                <a:latin typeface="黑体" panose="02010609060101010101" pitchFamily="49" charset="-122"/>
                <a:ea typeface="黑体" panose="02010609060101010101" pitchFamily="49" charset="-122"/>
              </a:rPr>
              <a:t>SQL</a:t>
            </a:r>
            <a:r>
              <a:rPr lang="zh-CN" altLang="en-US" sz="2000" b="1">
                <a:solidFill>
                  <a:srgbClr val="006600"/>
                </a:solidFill>
                <a:latin typeface="黑体" panose="02010609060101010101" pitchFamily="49" charset="-122"/>
                <a:ea typeface="黑体" panose="02010609060101010101" pitchFamily="49" charset="-122"/>
              </a:rPr>
              <a:t>数据查询语言</a:t>
            </a:r>
            <a:r>
              <a:rPr lang="en-US" altLang="zh-CN" sz="2000" b="1">
                <a:solidFill>
                  <a:srgbClr val="006600"/>
                </a:solidFill>
                <a:latin typeface="黑体" panose="02010609060101010101" pitchFamily="49" charset="-122"/>
                <a:ea typeface="黑体" panose="02010609060101010101" pitchFamily="49" charset="-122"/>
              </a:rPr>
              <a:t>QL</a:t>
            </a:r>
            <a:endParaRPr lang="zh-CN" altLang="en-US" sz="2000" b="1">
              <a:solidFill>
                <a:srgbClr val="006600"/>
              </a:solidFill>
              <a:latin typeface="黑体" panose="02010609060101010101" pitchFamily="49" charset="-122"/>
              <a:ea typeface="黑体" panose="02010609060101010101" pitchFamily="49" charset="-122"/>
            </a:endParaRPr>
          </a:p>
        </p:txBody>
      </p:sp>
      <p:sp>
        <p:nvSpPr>
          <p:cNvPr id="15364" name="Rectangle 6"/>
          <p:cNvSpPr>
            <a:spLocks noChangeArrowheads="1"/>
          </p:cNvSpPr>
          <p:nvPr/>
        </p:nvSpPr>
        <p:spPr bwMode="auto">
          <a:xfrm>
            <a:off x="5503864" y="4534191"/>
            <a:ext cx="4584909" cy="198220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buFontTx/>
              <a:buChar char="•"/>
            </a:pPr>
            <a:r>
              <a:rPr lang="en-US" altLang="zh-CN"/>
              <a:t> (</a:t>
            </a:r>
            <a:r>
              <a:rPr lang="zh-CN" altLang="en-US"/>
              <a:t>补充案例</a:t>
            </a:r>
            <a:r>
              <a:rPr lang="en-US" altLang="zh-CN"/>
              <a:t>)</a:t>
            </a:r>
            <a:endParaRPr lang="en-US" altLang="zh-CN"/>
          </a:p>
          <a:p>
            <a:pPr eaLnBrk="0" hangingPunct="0">
              <a:lnSpc>
                <a:spcPct val="80000"/>
              </a:lnSpc>
              <a:spcBef>
                <a:spcPct val="20000"/>
              </a:spcBef>
            </a:pPr>
            <a:r>
              <a:rPr lang="en-US" altLang="zh-CN"/>
              <a:t>Select name</a:t>
            </a:r>
            <a:endParaRPr lang="en-US" altLang="zh-CN"/>
          </a:p>
          <a:p>
            <a:pPr eaLnBrk="0" hangingPunct="0">
              <a:lnSpc>
                <a:spcPct val="80000"/>
              </a:lnSpc>
              <a:spcBef>
                <a:spcPct val="20000"/>
              </a:spcBef>
            </a:pPr>
            <a:r>
              <a:rPr lang="en-US" altLang="zh-CN"/>
              <a:t>From instuctor;</a:t>
            </a:r>
            <a:endParaRPr lang="en-US" altLang="zh-CN"/>
          </a:p>
          <a:p>
            <a:pPr eaLnBrk="0" hangingPunct="0">
              <a:lnSpc>
                <a:spcPct val="80000"/>
              </a:lnSpc>
              <a:spcBef>
                <a:spcPct val="20000"/>
              </a:spcBef>
            </a:pPr>
            <a:endParaRPr lang="en-US" altLang="zh-CN"/>
          </a:p>
          <a:p>
            <a:pPr eaLnBrk="0" hangingPunct="0">
              <a:lnSpc>
                <a:spcPct val="80000"/>
              </a:lnSpc>
              <a:spcBef>
                <a:spcPct val="20000"/>
              </a:spcBef>
            </a:pPr>
            <a:r>
              <a:rPr lang="en-US" altLang="zh-CN"/>
              <a:t>Select name, instructor.dept_name, building </a:t>
            </a:r>
            <a:endParaRPr lang="en-US" altLang="zh-CN"/>
          </a:p>
          <a:p>
            <a:pPr eaLnBrk="0" hangingPunct="0">
              <a:lnSpc>
                <a:spcPct val="80000"/>
              </a:lnSpc>
              <a:spcBef>
                <a:spcPct val="20000"/>
              </a:spcBef>
            </a:pPr>
            <a:r>
              <a:rPr lang="en-US" altLang="zh-CN"/>
              <a:t>From instructor, department;</a:t>
            </a:r>
            <a:endParaRPr lang="en-US" altLang="zh-CN"/>
          </a:p>
          <a:p>
            <a:pPr eaLnBrk="0" hangingPunct="0">
              <a:lnSpc>
                <a:spcPct val="80000"/>
              </a:lnSpc>
              <a:spcBef>
                <a:spcPct val="20000"/>
              </a:spcBef>
            </a:pPr>
            <a:r>
              <a:rPr lang="en-US" altLang="zh-CN"/>
              <a:t>           [</a:t>
            </a:r>
            <a:r>
              <a:rPr lang="zh-CN" altLang="en-US"/>
              <a:t>案例</a:t>
            </a:r>
            <a:r>
              <a:rPr lang="en-US" altLang="zh-CN"/>
              <a:t>3.b] </a:t>
            </a:r>
            <a:r>
              <a:rPr lang="zh-CN" altLang="en-US"/>
              <a:t>更简单的数据查询例子</a:t>
            </a:r>
            <a:endParaRPr lang="zh-CN" altLang="en-US"/>
          </a:p>
        </p:txBody>
      </p:sp>
      <p:sp>
        <p:nvSpPr>
          <p:cNvPr id="15365" name="AutoShape 35"/>
          <p:cNvSpPr>
            <a:spLocks noChangeArrowheads="1"/>
          </p:cNvSpPr>
          <p:nvPr/>
        </p:nvSpPr>
        <p:spPr bwMode="auto">
          <a:xfrm>
            <a:off x="1863725" y="941388"/>
            <a:ext cx="2393950" cy="1128712"/>
          </a:xfrm>
          <a:prstGeom prst="cloudCallout">
            <a:avLst>
              <a:gd name="adj1" fmla="val -46153"/>
              <a:gd name="adj2" fmla="val 79306"/>
            </a:avLst>
          </a:prstGeom>
          <a:solidFill>
            <a:schemeClr val="accent1"/>
          </a:solidFill>
          <a:ln w="9525">
            <a:solidFill>
              <a:schemeClr val="tx1"/>
            </a:solidFill>
            <a:round/>
          </a:ln>
        </p:spPr>
        <p:txBody>
          <a:bodyPr lIns="0" tIns="0" rIns="0" bIns="0"/>
          <a:lstStyle/>
          <a:p>
            <a:pPr algn="ctr" eaLnBrk="0" hangingPunct="0"/>
            <a:r>
              <a:rPr lang="en-US" altLang="zh-CN"/>
              <a:t>Where</a:t>
            </a:r>
            <a:r>
              <a:rPr lang="zh-CN" altLang="en-US"/>
              <a:t>子语句在关系代数操作上的作用</a:t>
            </a:r>
            <a:r>
              <a:rPr lang="en-US" altLang="zh-CN"/>
              <a:t>?</a:t>
            </a:r>
            <a:r>
              <a:rPr lang="zh-CN" altLang="en-US"/>
              <a:t> </a:t>
            </a:r>
            <a:endParaRPr lang="zh-CN" altLang="en-US"/>
          </a:p>
        </p:txBody>
      </p:sp>
      <p:sp>
        <p:nvSpPr>
          <p:cNvPr id="173096" name="AutoShape 40"/>
          <p:cNvSpPr>
            <a:spLocks noChangeArrowheads="1"/>
          </p:cNvSpPr>
          <p:nvPr/>
        </p:nvSpPr>
        <p:spPr bwMode="auto">
          <a:xfrm>
            <a:off x="1858963" y="4359276"/>
            <a:ext cx="2298700" cy="1063625"/>
          </a:xfrm>
          <a:prstGeom prst="cloudCallout">
            <a:avLst>
              <a:gd name="adj1" fmla="val -45995"/>
              <a:gd name="adj2" fmla="val 79306"/>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如何实现多个关系上的数据查询？</a:t>
            </a:r>
            <a:endParaRPr lang="zh-CN" altLang="en-US"/>
          </a:p>
        </p:txBody>
      </p:sp>
      <p:grpSp>
        <p:nvGrpSpPr>
          <p:cNvPr id="173112" name="Group 56"/>
          <p:cNvGrpSpPr/>
          <p:nvPr/>
        </p:nvGrpSpPr>
        <p:grpSpPr bwMode="auto">
          <a:xfrm>
            <a:off x="2647951" y="2638426"/>
            <a:ext cx="6005513" cy="3530601"/>
            <a:chOff x="708" y="1662"/>
            <a:chExt cx="3783" cy="2224"/>
          </a:xfrm>
        </p:grpSpPr>
        <p:grpSp>
          <p:nvGrpSpPr>
            <p:cNvPr id="15368" name="Group 10"/>
            <p:cNvGrpSpPr/>
            <p:nvPr/>
          </p:nvGrpSpPr>
          <p:grpSpPr bwMode="auto">
            <a:xfrm>
              <a:off x="1960" y="3716"/>
              <a:ext cx="2192" cy="170"/>
              <a:chOff x="1954" y="3662"/>
              <a:chExt cx="2192" cy="170"/>
            </a:xfrm>
          </p:grpSpPr>
          <p:sp>
            <p:nvSpPr>
              <p:cNvPr id="15369" name="Rectangle 11"/>
              <p:cNvSpPr>
                <a:spLocks noChangeArrowheads="1"/>
              </p:cNvSpPr>
              <p:nvPr/>
            </p:nvSpPr>
            <p:spPr bwMode="auto">
              <a:xfrm>
                <a:off x="1954" y="3662"/>
                <a:ext cx="56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迪卡儿积</a:t>
                </a:r>
                <a:endParaRPr lang="zh-CN" altLang="en-US" sz="1400">
                  <a:solidFill>
                    <a:srgbClr val="0066FF"/>
                  </a:solidFill>
                </a:endParaRPr>
              </a:p>
            </p:txBody>
          </p:sp>
          <p:sp>
            <p:nvSpPr>
              <p:cNvPr id="15370" name="Line 12"/>
              <p:cNvSpPr>
                <a:spLocks noChangeShapeType="1"/>
              </p:cNvSpPr>
              <p:nvPr/>
            </p:nvSpPr>
            <p:spPr bwMode="auto">
              <a:xfrm flipV="1">
                <a:off x="2574" y="3804"/>
                <a:ext cx="1572" cy="12"/>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371" name="Group 13"/>
            <p:cNvGrpSpPr/>
            <p:nvPr/>
          </p:nvGrpSpPr>
          <p:grpSpPr bwMode="auto">
            <a:xfrm>
              <a:off x="1883" y="2132"/>
              <a:ext cx="655" cy="170"/>
              <a:chOff x="1883" y="2132"/>
              <a:chExt cx="655" cy="170"/>
            </a:xfrm>
          </p:grpSpPr>
          <p:sp>
            <p:nvSpPr>
              <p:cNvPr id="15372" name="Rectangle 14"/>
              <p:cNvSpPr>
                <a:spLocks noChangeArrowheads="1"/>
              </p:cNvSpPr>
              <p:nvPr/>
            </p:nvSpPr>
            <p:spPr bwMode="auto">
              <a:xfrm>
                <a:off x="1883" y="2132"/>
                <a:ext cx="22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并</a:t>
                </a:r>
                <a:endParaRPr lang="zh-CN" altLang="en-US" sz="1400">
                  <a:solidFill>
                    <a:srgbClr val="0066FF"/>
                  </a:solidFill>
                </a:endParaRPr>
              </a:p>
            </p:txBody>
          </p:sp>
          <p:sp>
            <p:nvSpPr>
              <p:cNvPr id="15373" name="Line 15"/>
              <p:cNvSpPr>
                <a:spLocks noChangeShapeType="1"/>
              </p:cNvSpPr>
              <p:nvPr/>
            </p:nvSpPr>
            <p:spPr bwMode="auto">
              <a:xfrm flipV="1">
                <a:off x="2178" y="2268"/>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374" name="Group 16"/>
            <p:cNvGrpSpPr/>
            <p:nvPr/>
          </p:nvGrpSpPr>
          <p:grpSpPr bwMode="auto">
            <a:xfrm>
              <a:off x="2910" y="2128"/>
              <a:ext cx="1581" cy="202"/>
              <a:chOff x="2910" y="2194"/>
              <a:chExt cx="1581" cy="202"/>
            </a:xfrm>
          </p:grpSpPr>
          <p:grpSp>
            <p:nvGrpSpPr>
              <p:cNvPr id="15375" name="Group 17"/>
              <p:cNvGrpSpPr/>
              <p:nvPr/>
            </p:nvGrpSpPr>
            <p:grpSpPr bwMode="auto">
              <a:xfrm>
                <a:off x="2910" y="2194"/>
                <a:ext cx="1581" cy="202"/>
                <a:chOff x="2790" y="2194"/>
                <a:chExt cx="1581" cy="202"/>
              </a:xfrm>
            </p:grpSpPr>
            <p:sp>
              <p:nvSpPr>
                <p:cNvPr id="15376" name="Rectangle 18"/>
                <p:cNvSpPr>
                  <a:spLocks noChangeArrowheads="1"/>
                </p:cNvSpPr>
                <p:nvPr/>
              </p:nvSpPr>
              <p:spPr bwMode="auto">
                <a:xfrm>
                  <a:off x="3423" y="2194"/>
                  <a:ext cx="94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a:solidFill>
                        <a:srgbClr val="0066FF"/>
                      </a:solidFill>
                    </a:rPr>
                    <a:t>差 </a:t>
                  </a:r>
                  <a:r>
                    <a:rPr lang="en-US" altLang="zh-CN" sz="1400">
                      <a:solidFill>
                        <a:srgbClr val="0066FF"/>
                      </a:solidFill>
                    </a:rPr>
                    <a:t>p.44 </a:t>
                  </a:r>
                  <a:r>
                    <a:rPr lang="en-US" altLang="zh-CN">
                      <a:solidFill>
                        <a:srgbClr val="0066FF"/>
                      </a:solidFill>
                    </a:rPr>
                    <a:t>Except</a:t>
                  </a:r>
                  <a:endParaRPr lang="en-US" altLang="zh-CN">
                    <a:solidFill>
                      <a:srgbClr val="0066FF"/>
                    </a:solidFill>
                  </a:endParaRPr>
                </a:p>
              </p:txBody>
            </p:sp>
            <p:sp>
              <p:nvSpPr>
                <p:cNvPr id="15377" name="Line 19"/>
                <p:cNvSpPr>
                  <a:spLocks noChangeShapeType="1"/>
                </p:cNvSpPr>
                <p:nvPr/>
              </p:nvSpPr>
              <p:spPr bwMode="auto">
                <a:xfrm>
                  <a:off x="2790" y="2274"/>
                  <a:ext cx="564" cy="0"/>
                </a:xfrm>
                <a:prstGeom prst="line">
                  <a:avLst/>
                </a:prstGeom>
                <a:noFill/>
                <a:ln w="19050">
                  <a:solidFill>
                    <a:srgbClr val="00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378" name="Line 20"/>
              <p:cNvSpPr>
                <a:spLocks noChangeShapeType="1"/>
              </p:cNvSpPr>
              <p:nvPr/>
            </p:nvSpPr>
            <p:spPr bwMode="auto">
              <a:xfrm>
                <a:off x="4032" y="2358"/>
                <a:ext cx="414"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379" name="Group 47"/>
            <p:cNvGrpSpPr/>
            <p:nvPr/>
          </p:nvGrpSpPr>
          <p:grpSpPr bwMode="auto">
            <a:xfrm>
              <a:off x="708" y="1662"/>
              <a:ext cx="3204" cy="2221"/>
              <a:chOff x="708" y="1662"/>
              <a:chExt cx="3204" cy="2221"/>
            </a:xfrm>
          </p:grpSpPr>
          <p:sp>
            <p:nvSpPr>
              <p:cNvPr id="15380" name="Rectangle 37"/>
              <p:cNvSpPr>
                <a:spLocks noChangeArrowheads="1"/>
              </p:cNvSpPr>
              <p:nvPr/>
            </p:nvSpPr>
            <p:spPr bwMode="auto">
              <a:xfrm>
                <a:off x="708" y="3578"/>
                <a:ext cx="794" cy="305"/>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lnSpc>
                    <a:spcPct val="80000"/>
                  </a:lnSpc>
                  <a:spcBef>
                    <a:spcPct val="20000"/>
                  </a:spcBef>
                </a:pPr>
                <a:r>
                  <a:rPr lang="zh-CN" altLang="en-US" sz="1400">
                    <a:solidFill>
                      <a:schemeClr val="tx2"/>
                    </a:solidFill>
                  </a:rPr>
                  <a:t>以及后面介绍</a:t>
                </a:r>
                <a:endParaRPr lang="zh-CN" altLang="en-US" sz="1400">
                  <a:solidFill>
                    <a:schemeClr val="tx2"/>
                  </a:solidFill>
                </a:endParaRPr>
              </a:p>
              <a:p>
                <a:pPr algn="ctr" eaLnBrk="0" hangingPunct="0">
                  <a:lnSpc>
                    <a:spcPct val="80000"/>
                  </a:lnSpc>
                  <a:spcBef>
                    <a:spcPct val="20000"/>
                  </a:spcBef>
                </a:pPr>
                <a:r>
                  <a:rPr lang="zh-CN" altLang="en-US" sz="1400">
                    <a:solidFill>
                      <a:schemeClr val="tx2"/>
                    </a:solidFill>
                  </a:rPr>
                  <a:t>的嵌套子查询</a:t>
                </a:r>
                <a:endParaRPr lang="zh-CN" altLang="en-US" sz="1400">
                  <a:solidFill>
                    <a:schemeClr val="tx2"/>
                  </a:solidFill>
                </a:endParaRPr>
              </a:p>
            </p:txBody>
          </p:sp>
          <p:sp>
            <p:nvSpPr>
              <p:cNvPr id="15381" name="Line 41"/>
              <p:cNvSpPr>
                <a:spLocks noChangeShapeType="1"/>
              </p:cNvSpPr>
              <p:nvPr/>
            </p:nvSpPr>
            <p:spPr bwMode="auto">
              <a:xfrm>
                <a:off x="1734" y="3246"/>
                <a:ext cx="492" cy="414"/>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2" name="Line 42"/>
              <p:cNvSpPr>
                <a:spLocks noChangeShapeType="1"/>
              </p:cNvSpPr>
              <p:nvPr/>
            </p:nvSpPr>
            <p:spPr bwMode="auto">
              <a:xfrm flipV="1">
                <a:off x="1590" y="1662"/>
                <a:ext cx="498" cy="105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3" name="Line 43"/>
              <p:cNvSpPr>
                <a:spLocks noChangeShapeType="1"/>
              </p:cNvSpPr>
              <p:nvPr/>
            </p:nvSpPr>
            <p:spPr bwMode="auto">
              <a:xfrm flipV="1">
                <a:off x="1746" y="2340"/>
                <a:ext cx="318" cy="474"/>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4" name="Line 44"/>
              <p:cNvSpPr>
                <a:spLocks noChangeShapeType="1"/>
              </p:cNvSpPr>
              <p:nvPr/>
            </p:nvSpPr>
            <p:spPr bwMode="auto">
              <a:xfrm flipV="1">
                <a:off x="1836" y="2304"/>
                <a:ext cx="2076" cy="732"/>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5" name="Line 46"/>
              <p:cNvSpPr>
                <a:spLocks noChangeShapeType="1"/>
              </p:cNvSpPr>
              <p:nvPr/>
            </p:nvSpPr>
            <p:spPr bwMode="auto">
              <a:xfrm>
                <a:off x="1446" y="3384"/>
                <a:ext cx="0" cy="15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3118" name="Group 62"/>
          <p:cNvGrpSpPr/>
          <p:nvPr/>
        </p:nvGrpSpPr>
        <p:grpSpPr bwMode="auto">
          <a:xfrm>
            <a:off x="2276475" y="1527175"/>
            <a:ext cx="7837488" cy="1631950"/>
            <a:chOff x="462" y="962"/>
            <a:chExt cx="4937" cy="1028"/>
          </a:xfrm>
        </p:grpSpPr>
        <p:grpSp>
          <p:nvGrpSpPr>
            <p:cNvPr id="15387" name="Group 54"/>
            <p:cNvGrpSpPr/>
            <p:nvPr/>
          </p:nvGrpSpPr>
          <p:grpSpPr bwMode="auto">
            <a:xfrm>
              <a:off x="1448" y="962"/>
              <a:ext cx="3784" cy="762"/>
              <a:chOff x="1448" y="962"/>
              <a:chExt cx="3784" cy="762"/>
            </a:xfrm>
          </p:grpSpPr>
          <p:grpSp>
            <p:nvGrpSpPr>
              <p:cNvPr id="15388" name="Group 29"/>
              <p:cNvGrpSpPr/>
              <p:nvPr/>
            </p:nvGrpSpPr>
            <p:grpSpPr bwMode="auto">
              <a:xfrm>
                <a:off x="1448" y="1386"/>
                <a:ext cx="3784" cy="338"/>
                <a:chOff x="1448" y="1386"/>
                <a:chExt cx="3784" cy="338"/>
              </a:xfrm>
            </p:grpSpPr>
            <p:sp>
              <p:nvSpPr>
                <p:cNvPr id="15389" name="Rectangle 30"/>
                <p:cNvSpPr>
                  <a:spLocks noChangeArrowheads="1"/>
                </p:cNvSpPr>
                <p:nvPr/>
              </p:nvSpPr>
              <p:spPr bwMode="auto">
                <a:xfrm>
                  <a:off x="1448" y="1418"/>
                  <a:ext cx="619"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latin typeface="宋体" panose="02010600030101010101" pitchFamily="2" charset="-122"/>
                    </a:rPr>
                    <a:t>‘</a:t>
                  </a:r>
                  <a:r>
                    <a:rPr lang="zh-CN" altLang="en-US" sz="1400">
                      <a:solidFill>
                        <a:srgbClr val="0066FF"/>
                      </a:solidFill>
                    </a:rPr>
                    <a:t>自然连接</a:t>
                  </a:r>
                  <a:r>
                    <a:rPr lang="zh-CN" altLang="en-US" sz="1400">
                      <a:solidFill>
                        <a:srgbClr val="0066FF"/>
                      </a:solidFill>
                      <a:latin typeface="宋体" panose="02010600030101010101" pitchFamily="2" charset="-122"/>
                    </a:rPr>
                    <a:t>’</a:t>
                  </a:r>
                  <a:endParaRPr lang="zh-CN" altLang="en-US" sz="1400">
                    <a:solidFill>
                      <a:srgbClr val="0066FF"/>
                    </a:solidFill>
                  </a:endParaRPr>
                </a:p>
                <a:p>
                  <a:pPr algn="ctr" eaLnBrk="0" hangingPunct="0">
                    <a:lnSpc>
                      <a:spcPct val="80000"/>
                    </a:lnSpc>
                    <a:spcBef>
                      <a:spcPct val="20000"/>
                    </a:spcBef>
                  </a:pPr>
                  <a:r>
                    <a:rPr lang="zh-CN" altLang="en-US" sz="1400">
                      <a:solidFill>
                        <a:srgbClr val="0066FF"/>
                      </a:solidFill>
                    </a:rPr>
                    <a:t>等值连接</a:t>
                  </a:r>
                  <a:endParaRPr lang="zh-CN" altLang="en-US" sz="1400">
                    <a:solidFill>
                      <a:srgbClr val="0066FF"/>
                    </a:solidFill>
                  </a:endParaRPr>
                </a:p>
              </p:txBody>
            </p:sp>
            <p:sp>
              <p:nvSpPr>
                <p:cNvPr id="15390" name="Line 31"/>
                <p:cNvSpPr>
                  <a:spLocks noChangeShapeType="1"/>
                </p:cNvSpPr>
                <p:nvPr/>
              </p:nvSpPr>
              <p:spPr bwMode="auto">
                <a:xfrm>
                  <a:off x="2178" y="1626"/>
                  <a:ext cx="3054"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391" name="Line 32"/>
                <p:cNvSpPr>
                  <a:spLocks noChangeShapeType="1"/>
                </p:cNvSpPr>
                <p:nvPr/>
              </p:nvSpPr>
              <p:spPr bwMode="auto">
                <a:xfrm flipV="1">
                  <a:off x="2172" y="1476"/>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392" name="Line 33"/>
                <p:cNvSpPr>
                  <a:spLocks noChangeShapeType="1"/>
                </p:cNvSpPr>
                <p:nvPr/>
              </p:nvSpPr>
              <p:spPr bwMode="auto">
                <a:xfrm>
                  <a:off x="2172" y="1482"/>
                  <a:ext cx="1566"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393" name="AutoShape 34"/>
                <p:cNvSpPr/>
                <p:nvPr/>
              </p:nvSpPr>
              <p:spPr bwMode="auto">
                <a:xfrm>
                  <a:off x="2016" y="1386"/>
                  <a:ext cx="104" cy="234"/>
                </a:xfrm>
                <a:prstGeom prst="leftBrace">
                  <a:avLst>
                    <a:gd name="adj1" fmla="val 18750"/>
                    <a:gd name="adj2" fmla="val 50000"/>
                  </a:avLst>
                </a:prstGeom>
                <a:noFill/>
                <a:ln w="1905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5394" name="Group 48"/>
              <p:cNvGrpSpPr/>
              <p:nvPr/>
            </p:nvGrpSpPr>
            <p:grpSpPr bwMode="auto">
              <a:xfrm>
                <a:off x="1779" y="962"/>
                <a:ext cx="741" cy="170"/>
                <a:chOff x="1779" y="1028"/>
                <a:chExt cx="741" cy="170"/>
              </a:xfrm>
            </p:grpSpPr>
            <p:sp>
              <p:nvSpPr>
                <p:cNvPr id="15395" name="Rectangle 49"/>
                <p:cNvSpPr>
                  <a:spLocks noChangeArrowheads="1"/>
                </p:cNvSpPr>
                <p:nvPr/>
              </p:nvSpPr>
              <p:spPr bwMode="auto">
                <a:xfrm>
                  <a:off x="1779" y="1028"/>
                  <a:ext cx="343"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400">
                      <a:solidFill>
                        <a:srgbClr val="0066FF"/>
                      </a:solidFill>
                    </a:rPr>
                    <a:t>选择</a:t>
                  </a:r>
                  <a:endParaRPr lang="zh-CN" altLang="en-US" sz="1400">
                    <a:solidFill>
                      <a:srgbClr val="0066FF"/>
                    </a:solidFill>
                  </a:endParaRPr>
                </a:p>
              </p:txBody>
            </p:sp>
            <p:sp>
              <p:nvSpPr>
                <p:cNvPr id="15396" name="Line 50"/>
                <p:cNvSpPr>
                  <a:spLocks noChangeShapeType="1"/>
                </p:cNvSpPr>
                <p:nvPr/>
              </p:nvSpPr>
              <p:spPr bwMode="auto">
                <a:xfrm flipV="1">
                  <a:off x="2160" y="1164"/>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5397" name="Rectangle 38"/>
            <p:cNvSpPr>
              <a:spLocks noChangeArrowheads="1"/>
            </p:cNvSpPr>
            <p:nvPr/>
          </p:nvSpPr>
          <p:spPr bwMode="auto">
            <a:xfrm>
              <a:off x="3976" y="1679"/>
              <a:ext cx="1423" cy="311"/>
            </a:xfrm>
            <a:prstGeom prst="rect">
              <a:avLst/>
            </a:prstGeom>
            <a:noFill/>
            <a:ln w="19050">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eaLnBrk="0" hangingPunct="0">
                <a:lnSpc>
                  <a:spcPct val="80000"/>
                </a:lnSpc>
                <a:spcBef>
                  <a:spcPct val="20000"/>
                </a:spcBef>
              </a:pPr>
              <a:r>
                <a:rPr lang="zh-CN" altLang="en-US" sz="1400">
                  <a:solidFill>
                    <a:schemeClr val="tx2"/>
                  </a:solidFill>
                </a:rPr>
                <a:t>注</a:t>
              </a:r>
              <a:r>
                <a:rPr lang="en-US" altLang="zh-CN" sz="1400">
                  <a:solidFill>
                    <a:schemeClr val="tx2"/>
                  </a:solidFill>
                </a:rPr>
                <a:t>:</a:t>
              </a:r>
              <a:r>
                <a:rPr lang="zh-CN" altLang="en-US" sz="1400">
                  <a:solidFill>
                    <a:schemeClr val="tx2"/>
                  </a:solidFill>
                </a:rPr>
                <a:t>两关系连接时可以使用</a:t>
              </a:r>
              <a:endParaRPr lang="zh-CN" altLang="en-US" sz="1400">
                <a:solidFill>
                  <a:schemeClr val="tx2"/>
                </a:solidFill>
              </a:endParaRPr>
            </a:p>
            <a:p>
              <a:pPr algn="ctr" eaLnBrk="0" hangingPunct="0">
                <a:lnSpc>
                  <a:spcPct val="80000"/>
                </a:lnSpc>
                <a:spcBef>
                  <a:spcPct val="20000"/>
                </a:spcBef>
              </a:pPr>
              <a:r>
                <a:rPr lang="zh-CN" altLang="en-US" sz="1400">
                  <a:solidFill>
                    <a:schemeClr val="tx2"/>
                  </a:solidFill>
                </a:rPr>
                <a:t>     大于、小于等比较符号</a:t>
              </a:r>
              <a:endParaRPr lang="zh-CN" altLang="en-US" sz="1400">
                <a:solidFill>
                  <a:schemeClr val="tx2"/>
                </a:solidFill>
              </a:endParaRPr>
            </a:p>
          </p:txBody>
        </p:sp>
        <p:sp>
          <p:nvSpPr>
            <p:cNvPr id="15398" name="Line 39"/>
            <p:cNvSpPr>
              <a:spLocks noChangeShapeType="1"/>
            </p:cNvSpPr>
            <p:nvPr/>
          </p:nvSpPr>
          <p:spPr bwMode="auto">
            <a:xfrm>
              <a:off x="3840" y="1656"/>
              <a:ext cx="138" cy="168"/>
            </a:xfrm>
            <a:prstGeom prst="line">
              <a:avLst/>
            </a:prstGeom>
            <a:noFill/>
            <a:ln w="19050">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99" name="Rectangle 51"/>
            <p:cNvSpPr>
              <a:spLocks noChangeArrowheads="1"/>
            </p:cNvSpPr>
            <p:nvPr/>
          </p:nvSpPr>
          <p:spPr bwMode="auto">
            <a:xfrm>
              <a:off x="462" y="1525"/>
              <a:ext cx="106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1400">
                  <a:solidFill>
                    <a:srgbClr val="0066FF"/>
                  </a:solidFill>
                </a:rPr>
                <a:t>1)</a:t>
              </a:r>
              <a:r>
                <a:rPr lang="zh-CN" altLang="en-US" sz="1400">
                  <a:solidFill>
                    <a:srgbClr val="0066FF"/>
                  </a:solidFill>
                </a:rPr>
                <a:t>关系记录的筛选</a:t>
              </a:r>
              <a:endParaRPr lang="zh-CN" altLang="en-US" sz="1400">
                <a:solidFill>
                  <a:srgbClr val="0066FF"/>
                </a:solidFill>
              </a:endParaRPr>
            </a:p>
            <a:p>
              <a:pPr eaLnBrk="0" hangingPunct="0">
                <a:lnSpc>
                  <a:spcPct val="80000"/>
                </a:lnSpc>
                <a:spcBef>
                  <a:spcPct val="20000"/>
                </a:spcBef>
              </a:pPr>
              <a:r>
                <a:rPr lang="en-US" altLang="zh-CN" sz="1400">
                  <a:solidFill>
                    <a:srgbClr val="0066FF"/>
                  </a:solidFill>
                </a:rPr>
                <a:t>2)</a:t>
              </a:r>
              <a:r>
                <a:rPr lang="zh-CN" altLang="en-US" sz="1400">
                  <a:solidFill>
                    <a:srgbClr val="0066FF"/>
                  </a:solidFill>
                </a:rPr>
                <a:t>两关系间的连接</a:t>
              </a:r>
              <a:endParaRPr lang="zh-CN" altLang="en-US" sz="1400">
                <a:solidFill>
                  <a:srgbClr val="0066FF"/>
                </a:solidFill>
              </a:endParaRPr>
            </a:p>
          </p:txBody>
        </p:sp>
      </p:grpSp>
      <p:grpSp>
        <p:nvGrpSpPr>
          <p:cNvPr id="173117" name="Group 61"/>
          <p:cNvGrpSpPr/>
          <p:nvPr/>
        </p:nvGrpSpPr>
        <p:grpSpPr bwMode="auto">
          <a:xfrm>
            <a:off x="1577975" y="2533650"/>
            <a:ext cx="3100388" cy="1543050"/>
            <a:chOff x="76" y="1596"/>
            <a:chExt cx="1953" cy="972"/>
          </a:xfrm>
        </p:grpSpPr>
        <p:sp>
          <p:nvSpPr>
            <p:cNvPr id="15401" name="Rectangle 58"/>
            <p:cNvSpPr>
              <a:spLocks noChangeArrowheads="1"/>
            </p:cNvSpPr>
            <p:nvPr/>
          </p:nvSpPr>
          <p:spPr bwMode="auto">
            <a:xfrm>
              <a:off x="76" y="1967"/>
              <a:ext cx="1953" cy="601"/>
            </a:xfrm>
            <a:prstGeom prst="rect">
              <a:avLst/>
            </a:prstGeom>
            <a:noFill/>
            <a:ln w="9525">
              <a:solidFill>
                <a:srgbClr val="009999"/>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zh-CN" altLang="en-US" sz="1400">
                  <a:solidFill>
                    <a:srgbClr val="428E5B"/>
                  </a:solidFill>
                </a:rPr>
                <a:t>注</a:t>
              </a:r>
              <a:r>
                <a:rPr lang="en-US" altLang="zh-CN" sz="1400">
                  <a:solidFill>
                    <a:srgbClr val="428E5B"/>
                  </a:solidFill>
                </a:rPr>
                <a:t>:</a:t>
              </a:r>
              <a:r>
                <a:rPr lang="zh-CN" altLang="en-US" sz="1400">
                  <a:solidFill>
                    <a:srgbClr val="428E5B"/>
                  </a:solidFill>
                </a:rPr>
                <a:t>自然连接</a:t>
              </a:r>
              <a:r>
                <a:rPr lang="en-US" altLang="zh-CN" sz="1400">
                  <a:solidFill>
                    <a:srgbClr val="428E5B"/>
                  </a:solidFill>
                </a:rPr>
                <a:t>Natural join</a:t>
              </a:r>
              <a:r>
                <a:rPr lang="zh-CN" altLang="en-US" sz="1400">
                  <a:solidFill>
                    <a:srgbClr val="428E5B"/>
                  </a:solidFill>
                </a:rPr>
                <a:t>与迪卡儿积</a:t>
              </a:r>
              <a:r>
                <a:rPr lang="el-GR" altLang="zh-CN" sz="1400">
                  <a:solidFill>
                    <a:srgbClr val="428E5B"/>
                  </a:solidFill>
                  <a:latin typeface="宋体" panose="02010600030101010101" pitchFamily="2" charset="-122"/>
                </a:rPr>
                <a:t>Χ</a:t>
              </a:r>
              <a:endParaRPr lang="en-US" altLang="zh-CN" sz="1400">
                <a:solidFill>
                  <a:srgbClr val="428E5B"/>
                </a:solidFill>
                <a:latin typeface="宋体" panose="02010600030101010101" pitchFamily="2" charset="-122"/>
              </a:endParaRPr>
            </a:p>
            <a:p>
              <a:pPr eaLnBrk="0" hangingPunct="0"/>
              <a:r>
                <a:rPr lang="zh-CN" altLang="en-US" sz="1400">
                  <a:solidFill>
                    <a:srgbClr val="428E5B"/>
                  </a:solidFill>
                  <a:latin typeface="宋体" panose="02010600030101010101" pitchFamily="2" charset="-122"/>
                </a:rPr>
                <a:t>两点最大不同</a:t>
              </a:r>
              <a:r>
                <a:rPr lang="en-US" altLang="zh-CN" sz="1200">
                  <a:solidFill>
                    <a:srgbClr val="428E5B"/>
                  </a:solidFill>
                  <a:latin typeface="宋体" panose="02010600030101010101" pitchFamily="2" charset="-122"/>
                </a:rPr>
                <a:t>(</a:t>
              </a:r>
              <a:r>
                <a:rPr lang="zh-CN" altLang="en-US" sz="1200">
                  <a:solidFill>
                    <a:srgbClr val="428E5B"/>
                  </a:solidFill>
                  <a:latin typeface="宋体" panose="02010600030101010101" pitchFamily="2" charset="-122"/>
                </a:rPr>
                <a:t>比较</a:t>
              </a:r>
              <a:r>
                <a:rPr lang="en-US" altLang="zh-CN" sz="1200">
                  <a:solidFill>
                    <a:srgbClr val="428E5B"/>
                  </a:solidFill>
                  <a:latin typeface="宋体" panose="02010600030101010101" pitchFamily="2" charset="-122"/>
                </a:rPr>
                <a:t>p.36</a:t>
              </a:r>
              <a:r>
                <a:rPr lang="zh-CN" altLang="en-US" sz="1200">
                  <a:solidFill>
                    <a:srgbClr val="428E5B"/>
                  </a:solidFill>
                  <a:latin typeface="宋体" panose="02010600030101010101" pitchFamily="2" charset="-122"/>
                </a:rPr>
                <a:t>图</a:t>
              </a:r>
              <a:r>
                <a:rPr lang="en-US" altLang="zh-CN" sz="1200">
                  <a:solidFill>
                    <a:srgbClr val="428E5B"/>
                  </a:solidFill>
                  <a:latin typeface="宋体" panose="02010600030101010101" pitchFamily="2" charset="-122"/>
                </a:rPr>
                <a:t>36p.38</a:t>
              </a:r>
              <a:r>
                <a:rPr lang="zh-CN" altLang="en-US" sz="1200">
                  <a:solidFill>
                    <a:srgbClr val="428E5B"/>
                  </a:solidFill>
                  <a:latin typeface="宋体" panose="02010600030101010101" pitchFamily="2" charset="-122"/>
                </a:rPr>
                <a:t>图</a:t>
              </a:r>
              <a:r>
                <a:rPr lang="en-US" altLang="zh-CN" sz="1200">
                  <a:solidFill>
                    <a:srgbClr val="428E5B"/>
                  </a:solidFill>
                  <a:latin typeface="宋体" panose="02010600030101010101" pitchFamily="2" charset="-122"/>
                </a:rPr>
                <a:t>38)</a:t>
              </a:r>
              <a:r>
                <a:rPr lang="en-US" altLang="zh-CN" sz="1400">
                  <a:solidFill>
                    <a:srgbClr val="428E5B"/>
                  </a:solidFill>
                  <a:latin typeface="宋体" panose="02010600030101010101" pitchFamily="2" charset="-122"/>
                </a:rPr>
                <a:t>:</a:t>
              </a:r>
              <a:endParaRPr lang="zh-CN" altLang="en-US" sz="1400">
                <a:solidFill>
                  <a:srgbClr val="428E5B"/>
                </a:solidFill>
                <a:latin typeface="宋体" panose="02010600030101010101" pitchFamily="2" charset="-122"/>
              </a:endParaRPr>
            </a:p>
            <a:p>
              <a:pPr eaLnBrk="0" hangingPunct="0"/>
              <a:r>
                <a:rPr lang="en-US" altLang="zh-CN" sz="1400">
                  <a:solidFill>
                    <a:srgbClr val="428E5B"/>
                  </a:solidFill>
                  <a:latin typeface="宋体" panose="02010600030101010101" pitchFamily="2" charset="-122"/>
                </a:rPr>
                <a:t>1</a:t>
              </a:r>
              <a:r>
                <a:rPr lang="zh-CN" altLang="en-US" sz="1400">
                  <a:solidFill>
                    <a:srgbClr val="428E5B"/>
                  </a:solidFill>
                  <a:latin typeface="宋体" panose="02010600030101010101" pitchFamily="2" charset="-122"/>
                </a:rPr>
                <a:t>）仅包含符号连接条件的元组</a:t>
              </a:r>
              <a:endParaRPr lang="zh-CN" altLang="en-US" sz="1400">
                <a:solidFill>
                  <a:srgbClr val="428E5B"/>
                </a:solidFill>
                <a:latin typeface="宋体" panose="02010600030101010101" pitchFamily="2" charset="-122"/>
              </a:endParaRPr>
            </a:p>
            <a:p>
              <a:pPr eaLnBrk="0" hangingPunct="0"/>
              <a:r>
                <a:rPr lang="en-US" altLang="zh-CN" sz="1400">
                  <a:solidFill>
                    <a:srgbClr val="428E5B"/>
                  </a:solidFill>
                  <a:latin typeface="宋体" panose="02010600030101010101" pitchFamily="2" charset="-122"/>
                </a:rPr>
                <a:t>2</a:t>
              </a:r>
              <a:r>
                <a:rPr lang="zh-CN" altLang="en-US" sz="1400">
                  <a:solidFill>
                    <a:srgbClr val="428E5B"/>
                  </a:solidFill>
                  <a:latin typeface="宋体" panose="02010600030101010101" pitchFamily="2" charset="-122"/>
                </a:rPr>
                <a:t>）连接属性仅出现一次</a:t>
              </a:r>
              <a:endParaRPr lang="zh-CN" altLang="en-US" sz="1400">
                <a:solidFill>
                  <a:srgbClr val="428E5B"/>
                </a:solidFill>
                <a:latin typeface="宋体" panose="02010600030101010101" pitchFamily="2" charset="-122"/>
              </a:endParaRPr>
            </a:p>
          </p:txBody>
        </p:sp>
        <p:sp>
          <p:nvSpPr>
            <p:cNvPr id="15402" name="Line 59"/>
            <p:cNvSpPr>
              <a:spLocks noChangeShapeType="1"/>
            </p:cNvSpPr>
            <p:nvPr/>
          </p:nvSpPr>
          <p:spPr bwMode="auto">
            <a:xfrm flipV="1">
              <a:off x="1020" y="1596"/>
              <a:ext cx="570" cy="468"/>
            </a:xfrm>
            <a:prstGeom prst="line">
              <a:avLst/>
            </a:prstGeom>
            <a:noFill/>
            <a:ln w="9525">
              <a:solidFill>
                <a:srgbClr val="009999"/>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03" name="Rectangle 60"/>
            <p:cNvSpPr>
              <a:spLocks noChangeArrowheads="1"/>
            </p:cNvSpPr>
            <p:nvPr/>
          </p:nvSpPr>
          <p:spPr bwMode="auto">
            <a:xfrm>
              <a:off x="984" y="1848"/>
              <a:ext cx="4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spcBef>
                  <a:spcPct val="20000"/>
                </a:spcBef>
              </a:pPr>
              <a:r>
                <a:rPr lang="zh-CN" altLang="en-US" sz="1200"/>
                <a:t>等效</a:t>
              </a:r>
              <a:r>
                <a:rPr lang="en-US" altLang="zh-CN" sz="1200"/>
                <a:t>p.38</a:t>
              </a:r>
              <a:endParaRPr lang="en-US" altLang="zh-CN" sz="1200"/>
            </a:p>
          </p:txBody>
        </p:sp>
      </p:grpSp>
      <p:sp>
        <p:nvSpPr>
          <p:cNvPr id="15404" name="矩形 44"/>
          <p:cNvSpPr>
            <a:spLocks noChangeArrowheads="1"/>
          </p:cNvSpPr>
          <p:nvPr/>
        </p:nvSpPr>
        <p:spPr bwMode="auto">
          <a:xfrm>
            <a:off x="1811339" y="192088"/>
            <a:ext cx="431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2800">
                <a:solidFill>
                  <a:schemeClr val="tx2"/>
                </a:solidFill>
                <a:latin typeface="黑体" panose="02010609060101010101" pitchFamily="49" charset="-122"/>
                <a:ea typeface="黑体" panose="02010609060101010101" pitchFamily="49" charset="-122"/>
              </a:rPr>
              <a:t>2</a:t>
            </a:r>
            <a:r>
              <a:rPr lang="zh-CN" altLang="en-US" sz="2800">
                <a:solidFill>
                  <a:schemeClr val="tx2"/>
                </a:solidFill>
                <a:latin typeface="黑体" panose="02010609060101010101" pitchFamily="49" charset="-122"/>
                <a:ea typeface="黑体" panose="02010609060101010101" pitchFamily="49" charset="-122"/>
              </a:rPr>
              <a:t>.</a:t>
            </a:r>
            <a:r>
              <a:rPr lang="en-US" altLang="zh-CN" sz="2800">
                <a:solidFill>
                  <a:schemeClr val="tx2"/>
                </a:solidFill>
                <a:latin typeface="黑体" panose="02010609060101010101" pitchFamily="49" charset="-122"/>
                <a:ea typeface="黑体" panose="02010609060101010101" pitchFamily="49" charset="-122"/>
              </a:rPr>
              <a:t>2 Where</a:t>
            </a:r>
            <a:r>
              <a:rPr lang="zh-CN" altLang="en-US" sz="2800">
                <a:solidFill>
                  <a:schemeClr val="tx2"/>
                </a:solidFill>
                <a:latin typeface="黑体" panose="02010609060101010101" pitchFamily="49" charset="-122"/>
                <a:ea typeface="黑体" panose="02010609060101010101" pitchFamily="49" charset="-122"/>
              </a:rPr>
              <a:t>子句的重要作用</a:t>
            </a:r>
            <a:endParaRPr lang="zh-CN" altLang="en-US" sz="2800">
              <a:solidFill>
                <a:schemeClr val="tx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3118"/>
                                        </p:tgtEl>
                                        <p:attrNameLst>
                                          <p:attrName>style.visibility</p:attrName>
                                        </p:attrNameLst>
                                      </p:cBhvr>
                                      <p:to>
                                        <p:strVal val="visible"/>
                                      </p:to>
                                    </p:set>
                                    <p:anim calcmode="lin" valueType="num">
                                      <p:cBhvr additive="base">
                                        <p:cTn id="7" dur="500" fill="hold"/>
                                        <p:tgtEl>
                                          <p:spTgt spid="173118"/>
                                        </p:tgtEl>
                                        <p:attrNameLst>
                                          <p:attrName>ppt_x</p:attrName>
                                        </p:attrNameLst>
                                      </p:cBhvr>
                                      <p:tavLst>
                                        <p:tav tm="0">
                                          <p:val>
                                            <p:strVal val="#ppt_x"/>
                                          </p:val>
                                        </p:tav>
                                        <p:tav tm="100000">
                                          <p:val>
                                            <p:strVal val="#ppt_x"/>
                                          </p:val>
                                        </p:tav>
                                      </p:tavLst>
                                    </p:anim>
                                    <p:anim calcmode="lin" valueType="num">
                                      <p:cBhvr additive="base">
                                        <p:cTn id="8" dur="500" fill="hold"/>
                                        <p:tgtEl>
                                          <p:spTgt spid="173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3096"/>
                                        </p:tgtEl>
                                        <p:attrNameLst>
                                          <p:attrName>style.visibility</p:attrName>
                                        </p:attrNameLst>
                                      </p:cBhvr>
                                      <p:to>
                                        <p:strVal val="visible"/>
                                      </p:to>
                                    </p:set>
                                    <p:anim calcmode="lin" valueType="num">
                                      <p:cBhvr additive="base">
                                        <p:cTn id="13" dur="500" fill="hold"/>
                                        <p:tgtEl>
                                          <p:spTgt spid="173096"/>
                                        </p:tgtEl>
                                        <p:attrNameLst>
                                          <p:attrName>ppt_x</p:attrName>
                                        </p:attrNameLst>
                                      </p:cBhvr>
                                      <p:tavLst>
                                        <p:tav tm="0">
                                          <p:val>
                                            <p:strVal val="#ppt_x"/>
                                          </p:val>
                                        </p:tav>
                                        <p:tav tm="100000">
                                          <p:val>
                                            <p:strVal val="#ppt_x"/>
                                          </p:val>
                                        </p:tav>
                                      </p:tavLst>
                                    </p:anim>
                                    <p:anim calcmode="lin" valueType="num">
                                      <p:cBhvr additive="base">
                                        <p:cTn id="14" dur="500" fill="hold"/>
                                        <p:tgtEl>
                                          <p:spTgt spid="1730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3112"/>
                                        </p:tgtEl>
                                        <p:attrNameLst>
                                          <p:attrName>style.visibility</p:attrName>
                                        </p:attrNameLst>
                                      </p:cBhvr>
                                      <p:to>
                                        <p:strVal val="visible"/>
                                      </p:to>
                                    </p:set>
                                    <p:anim calcmode="lin" valueType="num">
                                      <p:cBhvr additive="base">
                                        <p:cTn id="19" dur="500" fill="hold"/>
                                        <p:tgtEl>
                                          <p:spTgt spid="173112"/>
                                        </p:tgtEl>
                                        <p:attrNameLst>
                                          <p:attrName>ppt_x</p:attrName>
                                        </p:attrNameLst>
                                      </p:cBhvr>
                                      <p:tavLst>
                                        <p:tav tm="0">
                                          <p:val>
                                            <p:strVal val="#ppt_x"/>
                                          </p:val>
                                        </p:tav>
                                        <p:tav tm="100000">
                                          <p:val>
                                            <p:strVal val="#ppt_x"/>
                                          </p:val>
                                        </p:tav>
                                      </p:tavLst>
                                    </p:anim>
                                    <p:anim calcmode="lin" valueType="num">
                                      <p:cBhvr additive="base">
                                        <p:cTn id="20" dur="500" fill="hold"/>
                                        <p:tgtEl>
                                          <p:spTgt spid="1731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3117"/>
                                        </p:tgtEl>
                                        <p:attrNameLst>
                                          <p:attrName>style.visibility</p:attrName>
                                        </p:attrNameLst>
                                      </p:cBhvr>
                                      <p:to>
                                        <p:strVal val="visible"/>
                                      </p:to>
                                    </p:set>
                                    <p:anim calcmode="lin" valueType="num">
                                      <p:cBhvr additive="base">
                                        <p:cTn id="25" dur="500" fill="hold"/>
                                        <p:tgtEl>
                                          <p:spTgt spid="173117"/>
                                        </p:tgtEl>
                                        <p:attrNameLst>
                                          <p:attrName>ppt_x</p:attrName>
                                        </p:attrNameLst>
                                      </p:cBhvr>
                                      <p:tavLst>
                                        <p:tav tm="0">
                                          <p:val>
                                            <p:strVal val="#ppt_x"/>
                                          </p:val>
                                        </p:tav>
                                        <p:tav tm="100000">
                                          <p:val>
                                            <p:strVal val="#ppt_x"/>
                                          </p:val>
                                        </p:tav>
                                      </p:tavLst>
                                    </p:anim>
                                    <p:anim calcmode="lin" valueType="num">
                                      <p:cBhvr additive="base">
                                        <p:cTn id="26" dur="500" fill="hold"/>
                                        <p:tgtEl>
                                          <p:spTgt spid="173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FF286F0-DA7E-46C1-8651-61A5EC9E49AA}" type="slidenum">
              <a:rPr lang="zh-CN" altLang="en-US" smtClean="0"/>
            </a:fld>
            <a:endParaRPr lang="zh-CN" altLang="en-US"/>
          </a:p>
        </p:txBody>
      </p:sp>
      <p:sp>
        <p:nvSpPr>
          <p:cNvPr id="16386" name="Rectangle 2"/>
          <p:cNvSpPr>
            <a:spLocks noGrp="1" noChangeArrowheads="1"/>
          </p:cNvSpPr>
          <p:nvPr>
            <p:ph type="title"/>
          </p:nvPr>
        </p:nvSpPr>
        <p:spPr>
          <a:xfrm>
            <a:off x="1773238" y="174625"/>
            <a:ext cx="7772400" cy="361950"/>
          </a:xfrm>
        </p:spPr>
        <p:txBody>
          <a:bodyPr>
            <a:normAutofit fontScale="90000"/>
          </a:bodyPr>
          <a:lstStyle/>
          <a:p>
            <a:pPr algn="l"/>
            <a:r>
              <a:rPr lang="zh-CN" altLang="en-US" sz="2800" b="1">
                <a:latin typeface="黑体" panose="02010609060101010101" pitchFamily="49" charset="-122"/>
                <a:ea typeface="黑体" panose="02010609060101010101" pitchFamily="49" charset="-122"/>
              </a:rPr>
              <a:t>三 </a:t>
            </a:r>
            <a:r>
              <a:rPr lang="en-US" altLang="zh-CN" sz="2800" b="1">
                <a:latin typeface="黑体" panose="02010609060101010101" pitchFamily="49" charset="-122"/>
                <a:ea typeface="黑体" panose="02010609060101010101" pitchFamily="49" charset="-122"/>
              </a:rPr>
              <a:t>SQL</a:t>
            </a:r>
            <a:r>
              <a:rPr lang="zh-CN" altLang="en-US" sz="2800" b="1">
                <a:latin typeface="黑体" panose="02010609060101010101" pitchFamily="49" charset="-122"/>
                <a:ea typeface="黑体" panose="02010609060101010101" pitchFamily="49" charset="-122"/>
              </a:rPr>
              <a:t>的数据查询能力</a:t>
            </a:r>
            <a:endParaRPr lang="zh-CN" altLang="en-US" sz="2800" b="1">
              <a:latin typeface="黑体" panose="02010609060101010101" pitchFamily="49" charset="-122"/>
              <a:ea typeface="黑体" panose="02010609060101010101" pitchFamily="49" charset="-122"/>
            </a:endParaRPr>
          </a:p>
        </p:txBody>
      </p:sp>
      <p:sp>
        <p:nvSpPr>
          <p:cNvPr id="16387" name="Rectangle 3"/>
          <p:cNvSpPr>
            <a:spLocks noGrp="1" noChangeArrowheads="1"/>
          </p:cNvSpPr>
          <p:nvPr>
            <p:ph idx="1"/>
          </p:nvPr>
        </p:nvSpPr>
        <p:spPr>
          <a:xfrm>
            <a:off x="1838326" y="642938"/>
            <a:ext cx="2276475" cy="419100"/>
          </a:xfrm>
        </p:spPr>
        <p:txBody>
          <a:bodyPr>
            <a:normAutofit lnSpcReduction="10000"/>
          </a:bodyPr>
          <a:lstStyle/>
          <a:p>
            <a:pPr>
              <a:buFontTx/>
              <a:buNone/>
            </a:pPr>
            <a:r>
              <a:rPr lang="zh-CN" altLang="zh-CN" sz="2400" b="1">
                <a:solidFill>
                  <a:schemeClr val="tx2"/>
                </a:solidFill>
                <a:latin typeface="黑体" panose="02010609060101010101" pitchFamily="49" charset="-122"/>
                <a:ea typeface="黑体" panose="02010609060101010101" pitchFamily="49" charset="-122"/>
              </a:rPr>
              <a:t>3</a:t>
            </a:r>
            <a:r>
              <a:rPr lang="en-US" altLang="zh-CN" sz="2400" b="1">
                <a:solidFill>
                  <a:schemeClr val="tx2"/>
                </a:solidFill>
                <a:latin typeface="黑体" panose="02010609060101010101" pitchFamily="49" charset="-122"/>
                <a:ea typeface="黑体" panose="02010609060101010101" pitchFamily="49" charset="-122"/>
              </a:rPr>
              <a:t>.1 </a:t>
            </a:r>
            <a:r>
              <a:rPr lang="zh-CN" altLang="en-US" sz="2400" b="1">
                <a:solidFill>
                  <a:schemeClr val="tx2"/>
                </a:solidFill>
                <a:latin typeface="黑体" panose="02010609060101010101" pitchFamily="49" charset="-122"/>
                <a:ea typeface="黑体" panose="02010609060101010101" pitchFamily="49" charset="-122"/>
              </a:rPr>
              <a:t>聚集函数</a:t>
            </a:r>
            <a:endParaRPr lang="zh-CN" altLang="en-US" sz="2400" b="1">
              <a:solidFill>
                <a:schemeClr val="tx2"/>
              </a:solidFill>
              <a:latin typeface="黑体" panose="02010609060101010101" pitchFamily="49" charset="-122"/>
              <a:ea typeface="黑体" panose="02010609060101010101" pitchFamily="49" charset="-122"/>
            </a:endParaRPr>
          </a:p>
        </p:txBody>
      </p:sp>
      <p:sp>
        <p:nvSpPr>
          <p:cNvPr id="9221" name="AutoShape 5"/>
          <p:cNvSpPr>
            <a:spLocks noChangeArrowheads="1"/>
          </p:cNvSpPr>
          <p:nvPr/>
        </p:nvSpPr>
        <p:spPr bwMode="auto">
          <a:xfrm>
            <a:off x="1712913" y="2790826"/>
            <a:ext cx="2570162" cy="1019175"/>
          </a:xfrm>
          <a:prstGeom prst="cloudCallout">
            <a:avLst>
              <a:gd name="adj1" fmla="val -50708"/>
              <a:gd name="adj2" fmla="val 60671"/>
            </a:avLst>
          </a:prstGeom>
          <a:solidFill>
            <a:schemeClr val="accent1"/>
          </a:solidFill>
          <a:ln w="9525">
            <a:solidFill>
              <a:schemeClr val="tx1"/>
            </a:solidFill>
            <a:round/>
          </a:ln>
        </p:spPr>
        <p:txBody>
          <a:bodyPr lIns="0" tIns="0" rIns="0" bIns="0"/>
          <a:lstStyle/>
          <a:p>
            <a:pPr algn="ctr" eaLnBrk="0" hangingPunct="0"/>
            <a:r>
              <a:rPr lang="zh-CN" altLang="en-US"/>
              <a:t>＊</a:t>
            </a:r>
            <a:r>
              <a:rPr lang="en-US" altLang="zh-CN"/>
              <a:t>SQL</a:t>
            </a:r>
            <a:r>
              <a:rPr lang="zh-CN" altLang="en-US"/>
              <a:t>能够满足应用对数据查询的需要吗？ </a:t>
            </a:r>
            <a:endParaRPr lang="zh-CN" altLang="en-US"/>
          </a:p>
        </p:txBody>
      </p:sp>
      <p:sp>
        <p:nvSpPr>
          <p:cNvPr id="9222" name="Rectangle 6"/>
          <p:cNvSpPr>
            <a:spLocks noChangeArrowheads="1"/>
          </p:cNvSpPr>
          <p:nvPr/>
        </p:nvSpPr>
        <p:spPr bwMode="auto">
          <a:xfrm>
            <a:off x="1973264" y="4038600"/>
            <a:ext cx="3203575" cy="2262188"/>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a:solidFill>
                  <a:srgbClr val="0066FF"/>
                </a:solidFill>
              </a:rPr>
              <a:t>   SQL</a:t>
            </a:r>
            <a:r>
              <a:rPr lang="zh-CN" altLang="en-US">
                <a:solidFill>
                  <a:srgbClr val="0066FF"/>
                </a:solidFill>
              </a:rPr>
              <a:t>查询能力很强：</a:t>
            </a:r>
            <a:endParaRPr lang="zh-CN" altLang="en-US">
              <a:solidFill>
                <a:srgbClr val="0066FF"/>
              </a:solidFill>
            </a:endParaRPr>
          </a:p>
          <a:p>
            <a:pPr eaLnBrk="0" hangingPunct="0">
              <a:lnSpc>
                <a:spcPct val="80000"/>
              </a:lnSpc>
              <a:spcBef>
                <a:spcPct val="20000"/>
              </a:spcBef>
            </a:pPr>
            <a:r>
              <a:rPr lang="en-US" altLang="zh-CN">
                <a:solidFill>
                  <a:srgbClr val="0066FF"/>
                </a:solidFill>
              </a:rPr>
              <a:t>   1</a:t>
            </a:r>
            <a:r>
              <a:rPr lang="zh-CN" altLang="en-US">
                <a:solidFill>
                  <a:srgbClr val="0066FF"/>
                </a:solidFill>
              </a:rPr>
              <a:t>）实现了基本代数运算</a:t>
            </a:r>
            <a:endParaRPr lang="zh-CN" altLang="en-US">
              <a:solidFill>
                <a:srgbClr val="0066FF"/>
              </a:solidFill>
            </a:endParaRPr>
          </a:p>
          <a:p>
            <a:pPr eaLnBrk="0" hangingPunct="0">
              <a:lnSpc>
                <a:spcPct val="80000"/>
              </a:lnSpc>
              <a:spcBef>
                <a:spcPct val="20000"/>
              </a:spcBef>
            </a:pPr>
            <a:r>
              <a:rPr lang="en-US" altLang="zh-CN">
                <a:solidFill>
                  <a:srgbClr val="0066FF"/>
                </a:solidFill>
              </a:rPr>
              <a:t>   2</a:t>
            </a:r>
            <a:r>
              <a:rPr lang="zh-CN" altLang="en-US">
                <a:solidFill>
                  <a:srgbClr val="0066FF"/>
                </a:solidFill>
              </a:rPr>
              <a:t>）灵活的表间连接方式</a:t>
            </a:r>
            <a:endParaRPr lang="zh-CN" altLang="en-US">
              <a:solidFill>
                <a:srgbClr val="0066FF"/>
              </a:solidFill>
            </a:endParaRPr>
          </a:p>
          <a:p>
            <a:pPr eaLnBrk="0" hangingPunct="0">
              <a:lnSpc>
                <a:spcPct val="80000"/>
              </a:lnSpc>
              <a:spcBef>
                <a:spcPct val="20000"/>
              </a:spcBef>
            </a:pPr>
            <a:r>
              <a:rPr lang="en-US" altLang="zh-CN">
                <a:solidFill>
                  <a:srgbClr val="0066FF"/>
                </a:solidFill>
              </a:rPr>
              <a:t>   3</a:t>
            </a:r>
            <a:r>
              <a:rPr lang="zh-CN" altLang="en-US">
                <a:solidFill>
                  <a:srgbClr val="0066FF"/>
                </a:solidFill>
              </a:rPr>
              <a:t>）实现了代数运算复合</a:t>
            </a:r>
            <a:endParaRPr lang="zh-CN" altLang="en-US">
              <a:solidFill>
                <a:srgbClr val="0066FF"/>
              </a:solidFill>
            </a:endParaRPr>
          </a:p>
          <a:p>
            <a:pPr eaLnBrk="0" hangingPunct="0">
              <a:lnSpc>
                <a:spcPct val="80000"/>
              </a:lnSpc>
              <a:spcBef>
                <a:spcPct val="20000"/>
              </a:spcBef>
            </a:pPr>
            <a:r>
              <a:rPr lang="zh-CN" altLang="en-US">
                <a:solidFill>
                  <a:srgbClr val="0066FF"/>
                </a:solidFill>
              </a:rPr>
              <a:t>     </a:t>
            </a:r>
            <a:r>
              <a:rPr lang="en-US" altLang="zh-CN">
                <a:solidFill>
                  <a:srgbClr val="0066FF"/>
                </a:solidFill>
              </a:rPr>
              <a:t>(</a:t>
            </a:r>
            <a:r>
              <a:rPr lang="zh-CN" altLang="en-US">
                <a:solidFill>
                  <a:srgbClr val="0066FF"/>
                </a:solidFill>
              </a:rPr>
              <a:t>下面的嵌套子查询</a:t>
            </a:r>
            <a:r>
              <a:rPr lang="en-US" altLang="zh-CN">
                <a:solidFill>
                  <a:srgbClr val="0066FF"/>
                </a:solidFill>
              </a:rPr>
              <a:t>)</a:t>
            </a:r>
            <a:endParaRPr lang="zh-CN" altLang="en-US">
              <a:solidFill>
                <a:srgbClr val="0066FF"/>
              </a:solidFill>
            </a:endParaRPr>
          </a:p>
          <a:p>
            <a:pPr eaLnBrk="0" hangingPunct="0">
              <a:lnSpc>
                <a:spcPct val="80000"/>
              </a:lnSpc>
              <a:spcBef>
                <a:spcPct val="20000"/>
              </a:spcBef>
            </a:pPr>
            <a:r>
              <a:rPr lang="en-US" altLang="zh-CN">
                <a:solidFill>
                  <a:srgbClr val="0066FF"/>
                </a:solidFill>
              </a:rPr>
              <a:t>   4</a:t>
            </a:r>
            <a:r>
              <a:rPr lang="zh-CN" altLang="en-US">
                <a:solidFill>
                  <a:srgbClr val="0066FF"/>
                </a:solidFill>
              </a:rPr>
              <a:t>）灵活的</a:t>
            </a:r>
            <a:r>
              <a:rPr lang="en-US" altLang="zh-CN">
                <a:solidFill>
                  <a:srgbClr val="0066FF"/>
                </a:solidFill>
              </a:rPr>
              <a:t>where</a:t>
            </a:r>
            <a:r>
              <a:rPr lang="zh-CN" altLang="en-US">
                <a:solidFill>
                  <a:srgbClr val="0066FF"/>
                </a:solidFill>
              </a:rPr>
              <a:t>条件</a:t>
            </a:r>
            <a:endParaRPr lang="zh-CN" altLang="en-US">
              <a:solidFill>
                <a:srgbClr val="0066FF"/>
              </a:solidFill>
            </a:endParaRPr>
          </a:p>
          <a:p>
            <a:pPr eaLnBrk="0" hangingPunct="0">
              <a:lnSpc>
                <a:spcPct val="80000"/>
              </a:lnSpc>
              <a:spcBef>
                <a:spcPct val="20000"/>
              </a:spcBef>
            </a:pPr>
            <a:r>
              <a:rPr lang="en-US" altLang="zh-CN">
                <a:solidFill>
                  <a:srgbClr val="0066FF"/>
                </a:solidFill>
              </a:rPr>
              <a:t>   5</a:t>
            </a:r>
            <a:r>
              <a:rPr lang="zh-CN" altLang="en-US">
                <a:solidFill>
                  <a:srgbClr val="0066FF"/>
                </a:solidFill>
              </a:rPr>
              <a:t>）聚集函数等常用函数</a:t>
            </a:r>
            <a:endParaRPr lang="zh-CN" altLang="en-US">
              <a:solidFill>
                <a:srgbClr val="0066FF"/>
              </a:solidFill>
            </a:endParaRPr>
          </a:p>
          <a:p>
            <a:pPr eaLnBrk="0" hangingPunct="0">
              <a:lnSpc>
                <a:spcPct val="80000"/>
              </a:lnSpc>
              <a:spcBef>
                <a:spcPct val="20000"/>
              </a:spcBef>
            </a:pPr>
            <a:r>
              <a:rPr lang="en-US" altLang="zh-CN">
                <a:solidFill>
                  <a:srgbClr val="0066FF"/>
                </a:solidFill>
              </a:rPr>
              <a:t>   6</a:t>
            </a:r>
            <a:r>
              <a:rPr lang="zh-CN" altLang="en-US">
                <a:solidFill>
                  <a:srgbClr val="0066FF"/>
                </a:solidFill>
              </a:rPr>
              <a:t>）嵌入式和动态</a:t>
            </a:r>
            <a:r>
              <a:rPr lang="en-US" altLang="zh-CN">
                <a:solidFill>
                  <a:srgbClr val="0066FF"/>
                </a:solidFill>
              </a:rPr>
              <a:t>SQL</a:t>
            </a:r>
            <a:endParaRPr lang="en-US" altLang="zh-CN">
              <a:solidFill>
                <a:srgbClr val="0066FF"/>
              </a:solidFill>
            </a:endParaRPr>
          </a:p>
        </p:txBody>
      </p:sp>
      <p:sp>
        <p:nvSpPr>
          <p:cNvPr id="16390" name="Rectangle 8"/>
          <p:cNvSpPr>
            <a:spLocks noChangeArrowheads="1"/>
          </p:cNvSpPr>
          <p:nvPr/>
        </p:nvSpPr>
        <p:spPr bwMode="auto">
          <a:xfrm>
            <a:off x="4016376" y="933450"/>
            <a:ext cx="1363663" cy="1754188"/>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r>
              <a:rPr lang="en-US" altLang="zh-CN">
                <a:solidFill>
                  <a:srgbClr val="0066FF"/>
                </a:solidFill>
              </a:rPr>
              <a:t>(</a:t>
            </a:r>
            <a:r>
              <a:rPr lang="zh-CN" altLang="en-US">
                <a:solidFill>
                  <a:srgbClr val="0066FF"/>
                </a:solidFill>
              </a:rPr>
              <a:t>教材</a:t>
            </a:r>
            <a:r>
              <a:rPr lang="en-US" altLang="zh-CN">
                <a:solidFill>
                  <a:srgbClr val="0066FF"/>
                </a:solidFill>
              </a:rPr>
              <a:t>P.46)</a:t>
            </a:r>
            <a:endParaRPr lang="en-US" altLang="zh-CN">
              <a:solidFill>
                <a:srgbClr val="0066FF"/>
              </a:solidFill>
            </a:endParaRPr>
          </a:p>
          <a:p>
            <a:pPr eaLnBrk="0" hangingPunct="0"/>
            <a:r>
              <a:rPr lang="zh-CN" altLang="en-US">
                <a:solidFill>
                  <a:srgbClr val="0066FF"/>
                </a:solidFill>
              </a:rPr>
              <a:t>平均值</a:t>
            </a:r>
            <a:r>
              <a:rPr lang="en-US" altLang="zh-CN">
                <a:solidFill>
                  <a:srgbClr val="0066FF"/>
                </a:solidFill>
              </a:rPr>
              <a:t>avg </a:t>
            </a:r>
            <a:br>
              <a:rPr lang="en-US" altLang="zh-CN">
                <a:solidFill>
                  <a:srgbClr val="0066FF"/>
                </a:solidFill>
              </a:rPr>
            </a:br>
            <a:r>
              <a:rPr lang="zh-CN" altLang="en-US">
                <a:solidFill>
                  <a:srgbClr val="0066FF"/>
                </a:solidFill>
              </a:rPr>
              <a:t>最小值</a:t>
            </a:r>
            <a:r>
              <a:rPr lang="en-US" altLang="zh-CN">
                <a:solidFill>
                  <a:srgbClr val="0066FF"/>
                </a:solidFill>
              </a:rPr>
              <a:t>min  </a:t>
            </a:r>
            <a:br>
              <a:rPr lang="en-US" altLang="zh-CN">
                <a:solidFill>
                  <a:srgbClr val="0066FF"/>
                </a:solidFill>
              </a:rPr>
            </a:br>
            <a:r>
              <a:rPr lang="zh-CN" altLang="en-US">
                <a:solidFill>
                  <a:srgbClr val="0066FF"/>
                </a:solidFill>
              </a:rPr>
              <a:t>值大值</a:t>
            </a:r>
            <a:r>
              <a:rPr lang="en-US" altLang="zh-CN">
                <a:solidFill>
                  <a:srgbClr val="0066FF"/>
                </a:solidFill>
              </a:rPr>
              <a:t>max  </a:t>
            </a:r>
            <a:br>
              <a:rPr lang="en-US" altLang="zh-CN">
                <a:solidFill>
                  <a:srgbClr val="0066FF"/>
                </a:solidFill>
              </a:rPr>
            </a:br>
            <a:r>
              <a:rPr lang="zh-CN" altLang="en-US">
                <a:solidFill>
                  <a:srgbClr val="0066FF"/>
                </a:solidFill>
              </a:rPr>
              <a:t>总和</a:t>
            </a:r>
            <a:r>
              <a:rPr lang="en-US" altLang="zh-CN">
                <a:solidFill>
                  <a:srgbClr val="0066FF"/>
                </a:solidFill>
              </a:rPr>
              <a:t>sum </a:t>
            </a:r>
            <a:br>
              <a:rPr lang="en-US" altLang="zh-CN">
                <a:solidFill>
                  <a:srgbClr val="0066FF"/>
                </a:solidFill>
              </a:rPr>
            </a:br>
            <a:r>
              <a:rPr lang="zh-CN" altLang="en-US">
                <a:solidFill>
                  <a:srgbClr val="0066FF"/>
                </a:solidFill>
              </a:rPr>
              <a:t>计数</a:t>
            </a:r>
            <a:r>
              <a:rPr lang="en-US" altLang="zh-CN">
                <a:solidFill>
                  <a:srgbClr val="0066FF"/>
                </a:solidFill>
              </a:rPr>
              <a:t>count</a:t>
            </a:r>
            <a:endParaRPr lang="en-US" altLang="zh-CN">
              <a:solidFill>
                <a:srgbClr val="0066FF"/>
              </a:solidFill>
            </a:endParaRPr>
          </a:p>
        </p:txBody>
      </p:sp>
      <p:sp>
        <p:nvSpPr>
          <p:cNvPr id="16391" name="AutoShape 7"/>
          <p:cNvSpPr>
            <a:spLocks noChangeArrowheads="1"/>
          </p:cNvSpPr>
          <p:nvPr/>
        </p:nvSpPr>
        <p:spPr bwMode="auto">
          <a:xfrm>
            <a:off x="1700214" y="1381126"/>
            <a:ext cx="2193925" cy="881063"/>
          </a:xfrm>
          <a:prstGeom prst="cloudCallout">
            <a:avLst>
              <a:gd name="adj1" fmla="val -45801"/>
              <a:gd name="adj2" fmla="val 80204"/>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聚集函数的使用方法？</a:t>
            </a:r>
            <a:endParaRPr lang="zh-CN" altLang="en-US"/>
          </a:p>
        </p:txBody>
      </p:sp>
      <p:grpSp>
        <p:nvGrpSpPr>
          <p:cNvPr id="16392" name="Group 76"/>
          <p:cNvGrpSpPr/>
          <p:nvPr/>
        </p:nvGrpSpPr>
        <p:grpSpPr bwMode="auto">
          <a:xfrm>
            <a:off x="5483225" y="1293814"/>
            <a:ext cx="4292600" cy="4475163"/>
            <a:chOff x="2494" y="815"/>
            <a:chExt cx="2704" cy="2819"/>
          </a:xfrm>
        </p:grpSpPr>
        <p:sp>
          <p:nvSpPr>
            <p:cNvPr id="16393" name="Rectangle 10"/>
            <p:cNvSpPr>
              <a:spLocks noChangeArrowheads="1"/>
            </p:cNvSpPr>
            <p:nvPr/>
          </p:nvSpPr>
          <p:spPr bwMode="auto">
            <a:xfrm>
              <a:off x="2494" y="815"/>
              <a:ext cx="2704" cy="281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a:t>select avg (</a:t>
              </a:r>
              <a:r>
                <a:rPr lang="en-US" altLang="zh-CN" i="1"/>
                <a:t>salary</a:t>
              </a:r>
              <a:r>
                <a:rPr lang="en-US" altLang="zh-CN"/>
                <a:t>)</a:t>
              </a:r>
              <a:br>
                <a:rPr lang="en-US" altLang="zh-CN"/>
              </a:br>
              <a:r>
                <a:rPr lang="en-US" altLang="zh-CN"/>
                <a:t>from </a:t>
              </a:r>
              <a:r>
                <a:rPr lang="en-US" altLang="zh-CN" i="1"/>
                <a:t>instructor</a:t>
              </a:r>
              <a:br>
                <a:rPr lang="en-US" altLang="zh-CN" i="1"/>
              </a:br>
              <a:r>
                <a:rPr lang="en-US" altLang="zh-CN"/>
                <a:t>where </a:t>
              </a:r>
              <a:r>
                <a:rPr lang="en-US" altLang="zh-CN" i="1"/>
                <a:t>dept_name</a:t>
              </a:r>
              <a:r>
                <a:rPr lang="en-US" altLang="zh-CN"/>
                <a:t>= 'Comp. Sci.';</a:t>
              </a:r>
              <a:endParaRPr lang="en-US" altLang="zh-CN"/>
            </a:p>
            <a:p>
              <a:pPr eaLnBrk="0" hangingPunct="0">
                <a:lnSpc>
                  <a:spcPct val="80000"/>
                </a:lnSpc>
                <a:spcBef>
                  <a:spcPct val="60000"/>
                </a:spcBef>
              </a:pPr>
              <a:r>
                <a:rPr lang="en-US" altLang="zh-CN"/>
                <a:t>select count (distinct </a:t>
              </a:r>
              <a:r>
                <a:rPr lang="en-US" altLang="zh-CN" i="1"/>
                <a:t>ID</a:t>
              </a:r>
              <a:r>
                <a:rPr lang="en-US" altLang="zh-CN"/>
                <a:t>)</a:t>
              </a:r>
              <a:br>
                <a:rPr lang="en-US" altLang="zh-CN"/>
              </a:br>
              <a:r>
                <a:rPr lang="en-US" altLang="zh-CN"/>
                <a:t>from </a:t>
              </a:r>
              <a:r>
                <a:rPr lang="en-US" altLang="zh-CN" i="1"/>
                <a:t>teaches</a:t>
              </a:r>
              <a:br>
                <a:rPr lang="en-US" altLang="zh-CN" i="1"/>
              </a:br>
              <a:r>
                <a:rPr lang="en-US" altLang="zh-CN"/>
                <a:t>where </a:t>
              </a:r>
              <a:r>
                <a:rPr lang="en-US" altLang="zh-CN" i="1"/>
                <a:t>semester </a:t>
              </a:r>
              <a:r>
                <a:rPr lang="en-US" altLang="zh-CN"/>
                <a:t>='Spring' and </a:t>
              </a:r>
              <a:r>
                <a:rPr lang="en-US" altLang="zh-CN" i="1"/>
                <a:t>year</a:t>
              </a:r>
              <a:r>
                <a:rPr lang="en-US" altLang="zh-CN"/>
                <a:t>=2010;</a:t>
              </a:r>
              <a:endParaRPr lang="en-US" altLang="zh-CN"/>
            </a:p>
            <a:p>
              <a:pPr eaLnBrk="0" hangingPunct="0">
                <a:lnSpc>
                  <a:spcPct val="80000"/>
                </a:lnSpc>
                <a:spcBef>
                  <a:spcPct val="60000"/>
                </a:spcBef>
              </a:pPr>
              <a:r>
                <a:rPr lang="en-US" altLang="zh-CN"/>
                <a:t>select count (*)</a:t>
              </a:r>
              <a:br>
                <a:rPr lang="en-US" altLang="zh-CN"/>
              </a:br>
              <a:r>
                <a:rPr lang="en-US" altLang="zh-CN"/>
                <a:t>from </a:t>
              </a:r>
              <a:r>
                <a:rPr lang="en-US" altLang="zh-CN" i="1"/>
                <a:t>course</a:t>
              </a:r>
              <a:r>
                <a:rPr lang="en-US" altLang="zh-CN"/>
                <a:t>;</a:t>
              </a:r>
              <a:endParaRPr lang="en-US" altLang="zh-CN"/>
            </a:p>
            <a:p>
              <a:pPr eaLnBrk="0" hangingPunct="0">
                <a:lnSpc>
                  <a:spcPct val="80000"/>
                </a:lnSpc>
                <a:spcBef>
                  <a:spcPct val="60000"/>
                </a:spcBef>
              </a:pPr>
              <a:r>
                <a:rPr lang="en-US" altLang="zh-CN"/>
                <a:t>select </a:t>
              </a:r>
              <a:r>
                <a:rPr lang="en-US" altLang="zh-CN" i="1"/>
                <a:t>dept_name</a:t>
              </a:r>
              <a:r>
                <a:rPr lang="en-US" altLang="zh-CN"/>
                <a:t>, avg (</a:t>
              </a:r>
              <a:r>
                <a:rPr lang="en-US" altLang="zh-CN" i="1"/>
                <a:t>salary</a:t>
              </a:r>
              <a:r>
                <a:rPr lang="en-US" altLang="zh-CN"/>
                <a:t>) as avg_salary</a:t>
              </a:r>
              <a:br>
                <a:rPr lang="en-US" altLang="zh-CN"/>
              </a:br>
              <a:r>
                <a:rPr lang="en-US" altLang="zh-CN"/>
                <a:t>from </a:t>
              </a:r>
              <a:r>
                <a:rPr lang="en-US" altLang="zh-CN" i="1"/>
                <a:t>instructor</a:t>
              </a:r>
              <a:br>
                <a:rPr lang="en-US" altLang="zh-CN" i="1"/>
              </a:br>
              <a:r>
                <a:rPr lang="en-US" altLang="zh-CN"/>
                <a:t>group by </a:t>
              </a:r>
              <a:r>
                <a:rPr lang="en-US" altLang="zh-CN" i="1"/>
                <a:t>dept_name</a:t>
              </a:r>
              <a:r>
                <a:rPr lang="en-US" altLang="zh-CN"/>
                <a:t>;</a:t>
              </a:r>
              <a:endParaRPr lang="en-US" altLang="zh-CN"/>
            </a:p>
            <a:p>
              <a:pPr eaLnBrk="0" hangingPunct="0">
                <a:lnSpc>
                  <a:spcPct val="80000"/>
                </a:lnSpc>
                <a:spcBef>
                  <a:spcPct val="60000"/>
                </a:spcBef>
              </a:pPr>
              <a:r>
                <a:rPr lang="en-US" altLang="zh-CN"/>
                <a:t>select </a:t>
              </a:r>
              <a:r>
                <a:rPr lang="en-US" altLang="zh-CN" i="1"/>
                <a:t>dept_name</a:t>
              </a:r>
              <a:r>
                <a:rPr lang="en-US" altLang="zh-CN"/>
                <a:t>, avg (</a:t>
              </a:r>
              <a:r>
                <a:rPr lang="en-US" altLang="zh-CN" i="1"/>
                <a:t>salary</a:t>
              </a:r>
              <a:r>
                <a:rPr lang="en-US" altLang="zh-CN"/>
                <a:t>)</a:t>
              </a:r>
              <a:endParaRPr lang="en-US" altLang="zh-CN"/>
            </a:p>
            <a:p>
              <a:pPr eaLnBrk="0" hangingPunct="0">
                <a:lnSpc>
                  <a:spcPct val="80000"/>
                </a:lnSpc>
                <a:spcBef>
                  <a:spcPct val="20000"/>
                </a:spcBef>
              </a:pPr>
              <a:r>
                <a:rPr lang="en-US" altLang="zh-CN"/>
                <a:t>from </a:t>
              </a:r>
              <a:r>
                <a:rPr lang="en-US" altLang="zh-CN" i="1"/>
                <a:t>instructor</a:t>
              </a:r>
              <a:endParaRPr lang="en-US" altLang="zh-CN"/>
            </a:p>
            <a:p>
              <a:pPr eaLnBrk="0" hangingPunct="0">
                <a:lnSpc>
                  <a:spcPct val="80000"/>
                </a:lnSpc>
                <a:spcBef>
                  <a:spcPct val="20000"/>
                </a:spcBef>
              </a:pPr>
              <a:r>
                <a:rPr lang="en-US" altLang="zh-CN"/>
                <a:t>group by </a:t>
              </a:r>
              <a:r>
                <a:rPr lang="en-US" altLang="zh-CN" i="1"/>
                <a:t>dept_name</a:t>
              </a:r>
              <a:endParaRPr lang="en-US" altLang="zh-CN"/>
            </a:p>
            <a:p>
              <a:pPr eaLnBrk="0" hangingPunct="0">
                <a:lnSpc>
                  <a:spcPct val="80000"/>
                </a:lnSpc>
                <a:spcBef>
                  <a:spcPct val="20000"/>
                </a:spcBef>
              </a:pPr>
              <a:r>
                <a:rPr lang="en-US" altLang="zh-CN"/>
                <a:t>having avg (</a:t>
              </a:r>
              <a:r>
                <a:rPr lang="en-US" altLang="zh-CN" i="1"/>
                <a:t>salary</a:t>
              </a:r>
              <a:r>
                <a:rPr lang="en-US" altLang="zh-CN"/>
                <a:t>) &gt; 42000;</a:t>
              </a:r>
              <a:endParaRPr lang="en-US" altLang="zh-CN"/>
            </a:p>
          </p:txBody>
        </p:sp>
        <p:sp>
          <p:nvSpPr>
            <p:cNvPr id="16394" name="Line 12"/>
            <p:cNvSpPr>
              <a:spLocks noChangeShapeType="1"/>
            </p:cNvSpPr>
            <p:nvPr/>
          </p:nvSpPr>
          <p:spPr bwMode="auto">
            <a:xfrm flipV="1">
              <a:off x="2910" y="1200"/>
              <a:ext cx="228"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5" name="Line 13"/>
            <p:cNvSpPr>
              <a:spLocks noChangeShapeType="1"/>
            </p:cNvSpPr>
            <p:nvPr/>
          </p:nvSpPr>
          <p:spPr bwMode="auto">
            <a:xfrm>
              <a:off x="3732" y="1446"/>
              <a:ext cx="636"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6" name="Line 14"/>
            <p:cNvSpPr>
              <a:spLocks noChangeShapeType="1"/>
            </p:cNvSpPr>
            <p:nvPr/>
          </p:nvSpPr>
          <p:spPr bwMode="auto">
            <a:xfrm flipV="1">
              <a:off x="2928" y="1662"/>
              <a:ext cx="240"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7" name="Line 15"/>
            <p:cNvSpPr>
              <a:spLocks noChangeShapeType="1"/>
            </p:cNvSpPr>
            <p:nvPr/>
          </p:nvSpPr>
          <p:spPr bwMode="auto">
            <a:xfrm flipV="1">
              <a:off x="3384" y="1662"/>
              <a:ext cx="342"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8" name="Line 16"/>
            <p:cNvSpPr>
              <a:spLocks noChangeShapeType="1"/>
            </p:cNvSpPr>
            <p:nvPr/>
          </p:nvSpPr>
          <p:spPr bwMode="auto">
            <a:xfrm flipV="1">
              <a:off x="3234" y="2130"/>
              <a:ext cx="240"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9" name="Line 17"/>
            <p:cNvSpPr>
              <a:spLocks noChangeShapeType="1"/>
            </p:cNvSpPr>
            <p:nvPr/>
          </p:nvSpPr>
          <p:spPr bwMode="auto">
            <a:xfrm flipV="1">
              <a:off x="3630" y="2460"/>
              <a:ext cx="660" cy="12"/>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400" name="Line 18"/>
            <p:cNvSpPr>
              <a:spLocks noChangeShapeType="1"/>
            </p:cNvSpPr>
            <p:nvPr/>
          </p:nvSpPr>
          <p:spPr bwMode="auto">
            <a:xfrm>
              <a:off x="4596" y="2472"/>
              <a:ext cx="264"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401" name="Line 21"/>
            <p:cNvSpPr>
              <a:spLocks noChangeShapeType="1"/>
            </p:cNvSpPr>
            <p:nvPr/>
          </p:nvSpPr>
          <p:spPr bwMode="auto">
            <a:xfrm flipV="1">
              <a:off x="2988" y="2460"/>
              <a:ext cx="336"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402" name="Line 23"/>
            <p:cNvSpPr>
              <a:spLocks noChangeShapeType="1"/>
            </p:cNvSpPr>
            <p:nvPr/>
          </p:nvSpPr>
          <p:spPr bwMode="auto">
            <a:xfrm flipV="1">
              <a:off x="2580" y="2724"/>
              <a:ext cx="930"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403" name="Line 24"/>
            <p:cNvSpPr>
              <a:spLocks noChangeShapeType="1"/>
            </p:cNvSpPr>
            <p:nvPr/>
          </p:nvSpPr>
          <p:spPr bwMode="auto">
            <a:xfrm>
              <a:off x="2574" y="3390"/>
              <a:ext cx="390"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16404" name="Rectangle 25"/>
          <p:cNvSpPr>
            <a:spLocks noChangeArrowheads="1"/>
          </p:cNvSpPr>
          <p:nvPr/>
        </p:nvSpPr>
        <p:spPr bwMode="auto">
          <a:xfrm>
            <a:off x="5915026" y="5791200"/>
            <a:ext cx="4108817"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chemeClr val="tx2"/>
                </a:solidFill>
              </a:rPr>
              <a:t>红色标注之处的作用，意义你清楚吗？</a:t>
            </a:r>
            <a:endParaRPr lang="zh-CN" altLang="en-US">
              <a:solidFill>
                <a:schemeClr val="tx2"/>
              </a:solidFill>
            </a:endParaRPr>
          </a:p>
        </p:txBody>
      </p:sp>
      <p:grpSp>
        <p:nvGrpSpPr>
          <p:cNvPr id="172123" name="Group 91"/>
          <p:cNvGrpSpPr/>
          <p:nvPr/>
        </p:nvGrpSpPr>
        <p:grpSpPr bwMode="auto">
          <a:xfrm>
            <a:off x="7397752" y="1781175"/>
            <a:ext cx="3567113" cy="3946526"/>
            <a:chOff x="3700" y="1122"/>
            <a:chExt cx="2247" cy="2486"/>
          </a:xfrm>
        </p:grpSpPr>
        <p:sp>
          <p:nvSpPr>
            <p:cNvPr id="16406" name="Rectangle 26"/>
            <p:cNvSpPr>
              <a:spLocks noChangeArrowheads="1"/>
            </p:cNvSpPr>
            <p:nvPr/>
          </p:nvSpPr>
          <p:spPr bwMode="auto">
            <a:xfrm>
              <a:off x="4247" y="1172"/>
              <a:ext cx="136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仅计算一个系的平均工资</a:t>
              </a:r>
              <a:endParaRPr lang="zh-CN" altLang="en-US" sz="1400">
                <a:solidFill>
                  <a:srgbClr val="0066FF"/>
                </a:solidFill>
              </a:endParaRPr>
            </a:p>
          </p:txBody>
        </p:sp>
        <p:sp>
          <p:nvSpPr>
            <p:cNvPr id="16407" name="Line 27"/>
            <p:cNvSpPr>
              <a:spLocks noChangeShapeType="1"/>
            </p:cNvSpPr>
            <p:nvPr/>
          </p:nvSpPr>
          <p:spPr bwMode="auto">
            <a:xfrm flipH="1">
              <a:off x="3846" y="1122"/>
              <a:ext cx="384" cy="0"/>
            </a:xfrm>
            <a:prstGeom prst="line">
              <a:avLst/>
            </a:prstGeom>
            <a:noFill/>
            <a:ln w="9525">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8" name="Rectangle 31"/>
            <p:cNvSpPr>
              <a:spLocks noChangeArrowheads="1"/>
            </p:cNvSpPr>
            <p:nvPr/>
          </p:nvSpPr>
          <p:spPr bwMode="auto">
            <a:xfrm>
              <a:off x="4236" y="1506"/>
              <a:ext cx="15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66FF"/>
                  </a:solidFill>
                </a:rPr>
                <a:t>计数前先去除重复元组</a:t>
              </a:r>
              <a:endParaRPr lang="zh-CN" altLang="en-US">
                <a:solidFill>
                  <a:srgbClr val="0066FF"/>
                </a:solidFill>
              </a:endParaRPr>
            </a:p>
          </p:txBody>
        </p:sp>
        <p:sp>
          <p:nvSpPr>
            <p:cNvPr id="16409" name="Rectangle 45"/>
            <p:cNvSpPr>
              <a:spLocks noChangeArrowheads="1"/>
            </p:cNvSpPr>
            <p:nvPr/>
          </p:nvSpPr>
          <p:spPr bwMode="auto">
            <a:xfrm>
              <a:off x="4428" y="1978"/>
              <a:ext cx="133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66FF"/>
                  </a:solidFill>
                </a:rPr>
                <a:t>*代表选择所有属性</a:t>
              </a:r>
              <a:endParaRPr lang="zh-CN" altLang="en-US">
                <a:solidFill>
                  <a:srgbClr val="0066FF"/>
                </a:solidFill>
              </a:endParaRPr>
            </a:p>
          </p:txBody>
        </p:sp>
        <p:sp>
          <p:nvSpPr>
            <p:cNvPr id="16410" name="Rectangle 72"/>
            <p:cNvSpPr>
              <a:spLocks noChangeArrowheads="1"/>
            </p:cNvSpPr>
            <p:nvPr/>
          </p:nvSpPr>
          <p:spPr bwMode="auto">
            <a:xfrm>
              <a:off x="3924" y="2476"/>
              <a:ext cx="20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66FF"/>
                  </a:solidFill>
                </a:rPr>
                <a:t>第</a:t>
              </a:r>
              <a:r>
                <a:rPr lang="en-US" altLang="zh-CN">
                  <a:solidFill>
                    <a:srgbClr val="0066FF"/>
                  </a:solidFill>
                </a:rPr>
                <a:t>1</a:t>
              </a:r>
              <a:r>
                <a:rPr lang="zh-CN" altLang="en-US">
                  <a:solidFill>
                    <a:srgbClr val="0066FF"/>
                  </a:solidFill>
                </a:rPr>
                <a:t>个为平均工资显示部门名</a:t>
              </a:r>
              <a:endParaRPr lang="zh-CN" altLang="en-US">
                <a:solidFill>
                  <a:srgbClr val="0066FF"/>
                </a:solidFill>
              </a:endParaRPr>
            </a:p>
            <a:p>
              <a:pPr eaLnBrk="0" hangingPunct="0">
                <a:lnSpc>
                  <a:spcPct val="80000"/>
                </a:lnSpc>
                <a:spcBef>
                  <a:spcPct val="20000"/>
                </a:spcBef>
              </a:pPr>
              <a:r>
                <a:rPr lang="zh-CN" altLang="en-US">
                  <a:solidFill>
                    <a:srgbClr val="0066FF"/>
                  </a:solidFill>
                </a:rPr>
                <a:t>第</a:t>
              </a:r>
              <a:r>
                <a:rPr lang="en-US" altLang="zh-CN">
                  <a:solidFill>
                    <a:srgbClr val="0066FF"/>
                  </a:solidFill>
                </a:rPr>
                <a:t>2</a:t>
              </a:r>
              <a:r>
                <a:rPr lang="zh-CN" altLang="en-US">
                  <a:solidFill>
                    <a:srgbClr val="0066FF"/>
                  </a:solidFill>
                </a:rPr>
                <a:t>个用于指定计算范围</a:t>
              </a:r>
              <a:r>
                <a:rPr lang="en-US" altLang="zh-CN">
                  <a:solidFill>
                    <a:srgbClr val="0066FF"/>
                  </a:solidFill>
                </a:rPr>
                <a:t>(</a:t>
              </a:r>
              <a:r>
                <a:rPr lang="zh-CN" altLang="en-US">
                  <a:solidFill>
                    <a:srgbClr val="0066FF"/>
                  </a:solidFill>
                </a:rPr>
                <a:t>分组</a:t>
              </a:r>
              <a:r>
                <a:rPr lang="en-US" altLang="zh-CN">
                  <a:solidFill>
                    <a:srgbClr val="0066FF"/>
                  </a:solidFill>
                </a:rPr>
                <a:t>)</a:t>
              </a:r>
              <a:endParaRPr lang="en-US" altLang="zh-CN">
                <a:solidFill>
                  <a:srgbClr val="0066FF"/>
                </a:solidFill>
              </a:endParaRPr>
            </a:p>
          </p:txBody>
        </p:sp>
        <p:sp>
          <p:nvSpPr>
            <p:cNvPr id="16411" name="Rectangle 89"/>
            <p:cNvSpPr>
              <a:spLocks noChangeArrowheads="1"/>
            </p:cNvSpPr>
            <p:nvPr/>
          </p:nvSpPr>
          <p:spPr bwMode="auto">
            <a:xfrm>
              <a:off x="3700" y="3406"/>
              <a:ext cx="223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66FF"/>
                  </a:solidFill>
                </a:rPr>
                <a:t>限定输出哪些平均工资</a:t>
              </a:r>
              <a:r>
                <a:rPr lang="en-US" altLang="zh-CN">
                  <a:solidFill>
                    <a:srgbClr val="0066FF"/>
                  </a:solidFill>
                </a:rPr>
                <a:t>(</a:t>
              </a:r>
              <a:r>
                <a:rPr lang="zh-CN" altLang="en-US">
                  <a:solidFill>
                    <a:srgbClr val="0066FF"/>
                  </a:solidFill>
                </a:rPr>
                <a:t>结果筛选</a:t>
              </a:r>
              <a:r>
                <a:rPr lang="en-US" altLang="zh-CN">
                  <a:solidFill>
                    <a:srgbClr val="0066FF"/>
                  </a:solidFill>
                </a:rPr>
                <a:t>)</a:t>
              </a:r>
              <a:endParaRPr lang="en-US" altLang="zh-CN">
                <a:solidFill>
                  <a:srgbClr val="0066FF"/>
                </a:solidFill>
              </a:endParaRPr>
            </a:p>
          </p:txBody>
        </p:sp>
      </p:grpSp>
      <p:grpSp>
        <p:nvGrpSpPr>
          <p:cNvPr id="172129" name="Group 97"/>
          <p:cNvGrpSpPr/>
          <p:nvPr/>
        </p:nvGrpSpPr>
        <p:grpSpPr bwMode="auto">
          <a:xfrm>
            <a:off x="6292851" y="795339"/>
            <a:ext cx="3795713" cy="1062037"/>
            <a:chOff x="3004" y="501"/>
            <a:chExt cx="2391" cy="669"/>
          </a:xfrm>
        </p:grpSpPr>
        <p:sp>
          <p:nvSpPr>
            <p:cNvPr id="16413" name="Rectangle 95"/>
            <p:cNvSpPr>
              <a:spLocks noChangeArrowheads="1"/>
            </p:cNvSpPr>
            <p:nvPr/>
          </p:nvSpPr>
          <p:spPr bwMode="auto">
            <a:xfrm>
              <a:off x="3004" y="501"/>
              <a:ext cx="23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latin typeface="Times New Roman" panose="02020603050405020304" pitchFamily="18" charset="0"/>
                </a:rPr>
                <a:t>g</a:t>
              </a:r>
              <a:r>
                <a:rPr lang="en-US" altLang="zh-CN" baseline="-25000">
                  <a:latin typeface="Times New Roman" panose="02020603050405020304" pitchFamily="18" charset="0"/>
                </a:rPr>
                <a:t>avg (</a:t>
              </a:r>
              <a:r>
                <a:rPr lang="en-US" altLang="zh-CN" i="1" baseline="-25000">
                  <a:latin typeface="Times New Roman" panose="02020603050405020304" pitchFamily="18" charset="0"/>
                </a:rPr>
                <a:t>salary</a:t>
              </a:r>
              <a:r>
                <a:rPr lang="en-US" altLang="zh-CN" baseline="-25000">
                  <a:latin typeface="Times New Roman" panose="02020603050405020304" pitchFamily="18" charset="0"/>
                </a:rPr>
                <a:t>)</a:t>
              </a:r>
              <a:r>
                <a:rPr lang="en-US" altLang="zh-CN">
                  <a:latin typeface="Times New Roman" panose="02020603050405020304" pitchFamily="18" charset="0"/>
                </a:rPr>
                <a:t>(</a:t>
              </a:r>
              <a:r>
                <a:rPr lang="el-GR" altLang="zh-CN">
                  <a:latin typeface="Times New Roman" panose="02020603050405020304" pitchFamily="18" charset="0"/>
                </a:rPr>
                <a:t>σ</a:t>
              </a:r>
              <a:r>
                <a:rPr lang="en-US" altLang="zh-CN" i="1" baseline="-25000">
                  <a:latin typeface="Times New Roman" panose="02020603050405020304" pitchFamily="18" charset="0"/>
                </a:rPr>
                <a:t>dept_name</a:t>
              </a:r>
              <a:r>
                <a:rPr lang="en-US" altLang="zh-CN" baseline="-25000">
                  <a:latin typeface="Times New Roman" panose="02020603050405020304" pitchFamily="18" charset="0"/>
                </a:rPr>
                <a:t>='Comp. Sci.'</a:t>
              </a:r>
              <a:r>
                <a:rPr lang="en-US" altLang="zh-CN">
                  <a:latin typeface="Times New Roman" panose="02020603050405020304" pitchFamily="18" charset="0"/>
                </a:rPr>
                <a:t>(instuctor))</a:t>
              </a:r>
              <a:endParaRPr lang="el-GR" altLang="zh-CN">
                <a:latin typeface="Times New Roman" panose="02020603050405020304" pitchFamily="18" charset="0"/>
              </a:endParaRPr>
            </a:p>
          </p:txBody>
        </p:sp>
        <p:sp>
          <p:nvSpPr>
            <p:cNvPr id="16414" name="Line 96"/>
            <p:cNvSpPr>
              <a:spLocks noChangeShapeType="1"/>
            </p:cNvSpPr>
            <p:nvPr/>
          </p:nvSpPr>
          <p:spPr bwMode="auto">
            <a:xfrm flipV="1">
              <a:off x="4032" y="780"/>
              <a:ext cx="294" cy="390"/>
            </a:xfrm>
            <a:prstGeom prst="line">
              <a:avLst/>
            </a:prstGeom>
            <a:noFill/>
            <a:ln w="571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p:cNvSpPr/>
          <p:nvPr/>
        </p:nvSpPr>
        <p:spPr>
          <a:xfrm>
            <a:off x="5603876" y="5491164"/>
            <a:ext cx="772969" cy="317203"/>
          </a:xfrm>
          <a:prstGeom prst="rect">
            <a:avLst/>
          </a:prstGeom>
        </p:spPr>
        <p:txBody>
          <a:bodyPr wrap="none">
            <a:spAutoFit/>
          </a:bodyPr>
          <a:lstStyle/>
          <a:p>
            <a:pPr eaLnBrk="0" hangingPunct="0">
              <a:lnSpc>
                <a:spcPct val="80000"/>
              </a:lnSpc>
              <a:spcBef>
                <a:spcPct val="20000"/>
              </a:spcBef>
              <a:defRPr/>
            </a:pPr>
            <a:r>
              <a:rPr lang="zh-CN" altLang="en-US" dirty="0">
                <a:solidFill>
                  <a:schemeClr val="accent4"/>
                </a:solidFill>
                <a:latin typeface="Tahoma" panose="020B0604030504040204" pitchFamily="2" charset="0"/>
                <a:cs typeface="宋体" panose="02010600030101010101" pitchFamily="2" charset="-122"/>
              </a:rPr>
              <a:t>案例</a:t>
            </a:r>
            <a:r>
              <a:rPr lang="en-US" altLang="zh-CN" dirty="0">
                <a:solidFill>
                  <a:schemeClr val="accent4"/>
                </a:solidFill>
                <a:latin typeface="Tahoma" panose="020B0604030504040204" pitchFamily="2" charset="0"/>
                <a:cs typeface="宋体" panose="02010600030101010101" pitchFamily="2" charset="-122"/>
              </a:rPr>
              <a:t>4</a:t>
            </a:r>
            <a:endParaRPr lang="zh-CN" altLang="en-US" dirty="0">
              <a:solidFill>
                <a:schemeClr val="accent4"/>
              </a:solidFill>
              <a:latin typeface="Tahoma" panose="020B0604030504040204" pitchFamily="2" charset="0"/>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2123"/>
                                        </p:tgtEl>
                                        <p:attrNameLst>
                                          <p:attrName>style.visibility</p:attrName>
                                        </p:attrNameLst>
                                      </p:cBhvr>
                                      <p:to>
                                        <p:strVal val="visible"/>
                                      </p:to>
                                    </p:set>
                                    <p:animEffect transition="in" filter="blinds(horizontal)">
                                      <p:cBhvr>
                                        <p:cTn id="7" dur="500"/>
                                        <p:tgtEl>
                                          <p:spTgt spid="172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2129"/>
                                        </p:tgtEl>
                                        <p:attrNameLst>
                                          <p:attrName>style.visibility</p:attrName>
                                        </p:attrNameLst>
                                      </p:cBhvr>
                                      <p:to>
                                        <p:strVal val="visible"/>
                                      </p:to>
                                    </p:set>
                                    <p:animEffect transition="in" filter="blinds(horizontal)">
                                      <p:cBhvr>
                                        <p:cTn id="12" dur="500"/>
                                        <p:tgtEl>
                                          <p:spTgt spid="1721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blinds(horizontal)">
                                      <p:cBhvr>
                                        <p:cTn id="17" dur="500"/>
                                        <p:tgtEl>
                                          <p:spTgt spid="92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p:cNvSpPr>
            <a:spLocks noGrp="1" noChangeArrowheads="1"/>
          </p:cNvSpPr>
          <p:nvPr>
            <p:ph type="sldNum" sz="quarter" idx="12"/>
          </p:nvPr>
        </p:nvSpPr>
        <p:spPr>
          <a:xfrm>
            <a:off x="8154988" y="60721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4690B15-B6FF-42F3-847C-C46DF26F15E6}" type="slidenum">
              <a:rPr lang="zh-CN" altLang="en-US" smtClean="0"/>
            </a:fld>
            <a:endParaRPr lang="zh-CN" altLang="en-US"/>
          </a:p>
        </p:txBody>
      </p:sp>
      <p:sp>
        <p:nvSpPr>
          <p:cNvPr id="17410" name="Rectangle 2"/>
          <p:cNvSpPr>
            <a:spLocks noGrp="1" noChangeArrowheads="1"/>
          </p:cNvSpPr>
          <p:nvPr>
            <p:ph type="title"/>
          </p:nvPr>
        </p:nvSpPr>
        <p:spPr>
          <a:xfrm>
            <a:off x="1895475" y="47625"/>
            <a:ext cx="7772400" cy="611188"/>
          </a:xfrm>
        </p:spPr>
        <p:txBody>
          <a:bodyPr/>
          <a:lstStyle/>
          <a:p>
            <a:pPr algn="l"/>
            <a:r>
              <a:rPr lang="en-US" altLang="zh-CN" sz="2400" b="1">
                <a:latin typeface="黑体" panose="02010609060101010101" pitchFamily="49" charset="-122"/>
                <a:ea typeface="黑体" panose="02010609060101010101" pitchFamily="49" charset="-122"/>
              </a:rPr>
              <a:t>3.2 </a:t>
            </a:r>
            <a:r>
              <a:rPr lang="zh-CN" altLang="en-US" sz="2800" b="1">
                <a:latin typeface="黑体" panose="02010609060101010101" pitchFamily="49" charset="-122"/>
                <a:ea typeface="黑体" panose="02010609060101010101" pitchFamily="49" charset="-122"/>
              </a:rPr>
              <a:t>嵌套子查询</a:t>
            </a:r>
            <a:endParaRPr lang="zh-CN" altLang="en-US" sz="2400" b="1">
              <a:latin typeface="黑体" panose="02010609060101010101" pitchFamily="49" charset="-122"/>
              <a:ea typeface="黑体" panose="02010609060101010101" pitchFamily="49" charset="-122"/>
            </a:endParaRPr>
          </a:p>
        </p:txBody>
      </p:sp>
      <p:sp>
        <p:nvSpPr>
          <p:cNvPr id="17411" name="Rectangle 4"/>
          <p:cNvSpPr>
            <a:spLocks noChangeArrowheads="1"/>
          </p:cNvSpPr>
          <p:nvPr/>
        </p:nvSpPr>
        <p:spPr bwMode="auto">
          <a:xfrm>
            <a:off x="6413501" y="127000"/>
            <a:ext cx="39036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三 </a:t>
            </a:r>
            <a:r>
              <a:rPr lang="en-US" altLang="zh-CN" sz="2000">
                <a:solidFill>
                  <a:srgbClr val="006600"/>
                </a:solidFill>
                <a:latin typeface="黑体" panose="02010609060101010101" pitchFamily="49" charset="-122"/>
                <a:ea typeface="黑体" panose="02010609060101010101" pitchFamily="49" charset="-122"/>
              </a:rPr>
              <a:t>SQL</a:t>
            </a:r>
            <a:r>
              <a:rPr lang="zh-CN" altLang="en-US" sz="2000">
                <a:solidFill>
                  <a:srgbClr val="006600"/>
                </a:solidFill>
                <a:latin typeface="黑体" panose="02010609060101010101" pitchFamily="49" charset="-122"/>
                <a:ea typeface="黑体" panose="02010609060101010101" pitchFamily="49" charset="-122"/>
              </a:rPr>
              <a:t>的数据查询能力</a:t>
            </a:r>
            <a:endParaRPr lang="zh-CN" altLang="en-US" sz="2000">
              <a:solidFill>
                <a:srgbClr val="006600"/>
              </a:solidFill>
              <a:latin typeface="黑体" panose="02010609060101010101" pitchFamily="49" charset="-122"/>
              <a:ea typeface="黑体" panose="02010609060101010101" pitchFamily="49" charset="-122"/>
            </a:endParaRPr>
          </a:p>
        </p:txBody>
      </p:sp>
      <p:sp>
        <p:nvSpPr>
          <p:cNvPr id="17412" name="AutoShape 5"/>
          <p:cNvSpPr>
            <a:spLocks noChangeArrowheads="1"/>
          </p:cNvSpPr>
          <p:nvPr/>
        </p:nvSpPr>
        <p:spPr bwMode="auto">
          <a:xfrm>
            <a:off x="1817689" y="1144589"/>
            <a:ext cx="2230437" cy="865187"/>
          </a:xfrm>
          <a:prstGeom prst="cloudCallout">
            <a:avLst>
              <a:gd name="adj1" fmla="val -46153"/>
              <a:gd name="adj2" fmla="val 79306"/>
            </a:avLst>
          </a:prstGeom>
          <a:solidFill>
            <a:schemeClr val="accent1"/>
          </a:solidFill>
          <a:ln w="9525">
            <a:solidFill>
              <a:schemeClr val="tx1"/>
            </a:solidFill>
            <a:round/>
          </a:ln>
        </p:spPr>
        <p:txBody>
          <a:bodyPr lIns="0" tIns="0" rIns="0" bIns="0"/>
          <a:lstStyle/>
          <a:p>
            <a:pPr algn="ctr" eaLnBrk="0" hangingPunct="0"/>
            <a:r>
              <a:rPr lang="zh-CN" altLang="en-US"/>
              <a:t>什么是</a:t>
            </a:r>
            <a:r>
              <a:rPr lang="en-US" altLang="zh-CN"/>
              <a:t>SQL</a:t>
            </a:r>
            <a:r>
              <a:rPr lang="zh-CN" altLang="en-US"/>
              <a:t>嵌套子查询？  </a:t>
            </a:r>
            <a:endParaRPr lang="zh-CN" altLang="en-US"/>
          </a:p>
        </p:txBody>
      </p:sp>
      <p:grpSp>
        <p:nvGrpSpPr>
          <p:cNvPr id="17413" name="Group 17"/>
          <p:cNvGrpSpPr/>
          <p:nvPr/>
        </p:nvGrpSpPr>
        <p:grpSpPr bwMode="auto">
          <a:xfrm>
            <a:off x="4556125" y="1038226"/>
            <a:ext cx="5519738" cy="4981575"/>
            <a:chOff x="1861" y="861"/>
            <a:chExt cx="3477" cy="3138"/>
          </a:xfrm>
        </p:grpSpPr>
        <p:sp>
          <p:nvSpPr>
            <p:cNvPr id="17414" name="Rectangle 6"/>
            <p:cNvSpPr>
              <a:spLocks noChangeArrowheads="1"/>
            </p:cNvSpPr>
            <p:nvPr/>
          </p:nvSpPr>
          <p:spPr bwMode="auto">
            <a:xfrm>
              <a:off x="1861" y="861"/>
              <a:ext cx="3470" cy="1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200"/>
                <a:t>(</a:t>
              </a:r>
              <a:r>
                <a:rPr lang="en-US" altLang="zh-CN" sz="1400"/>
                <a:t>P.49&amp;P.24)</a:t>
              </a:r>
              <a:r>
                <a:rPr lang="zh-CN" altLang="en-US" sz="1400"/>
                <a:t>找出在</a:t>
              </a:r>
              <a:r>
                <a:rPr lang="en-US" altLang="zh-CN" sz="1400"/>
                <a:t>2009</a:t>
              </a:r>
              <a:r>
                <a:rPr lang="zh-CN" altLang="en-US" sz="1400"/>
                <a:t>年秋季，但不在</a:t>
              </a:r>
              <a:r>
                <a:rPr lang="en-US" altLang="zh-CN" sz="1400"/>
                <a:t>2010</a:t>
              </a:r>
              <a:r>
                <a:rPr lang="zh-CN" altLang="en-US" sz="1400"/>
                <a:t>年春季同时开课的所有课程</a:t>
              </a:r>
              <a:endParaRPr lang="zh-CN" altLang="en-US" sz="1200"/>
            </a:p>
            <a:p>
              <a:pPr eaLnBrk="0" hangingPunct="0">
                <a:lnSpc>
                  <a:spcPct val="80000"/>
                </a:lnSpc>
                <a:spcBef>
                  <a:spcPct val="20000"/>
                </a:spcBef>
              </a:pPr>
              <a:r>
                <a:rPr lang="en-US" altLang="zh-CN" sz="1400"/>
                <a:t>select distinct </a:t>
              </a:r>
              <a:r>
                <a:rPr lang="en-US" altLang="zh-CN" sz="1400" i="1"/>
                <a:t>course_id</a:t>
              </a:r>
              <a:endParaRPr lang="en-US" altLang="zh-CN" sz="1400"/>
            </a:p>
            <a:p>
              <a:pPr eaLnBrk="0" hangingPunct="0">
                <a:lnSpc>
                  <a:spcPct val="80000"/>
                </a:lnSpc>
                <a:spcBef>
                  <a:spcPct val="20000"/>
                </a:spcBef>
              </a:pPr>
              <a:r>
                <a:rPr lang="en-US" altLang="zh-CN" sz="1400"/>
                <a:t>from </a:t>
              </a:r>
              <a:r>
                <a:rPr lang="en-US" altLang="zh-CN" sz="1400" i="1"/>
                <a:t>section</a:t>
              </a:r>
              <a:endParaRPr lang="en-US" altLang="zh-CN" sz="1400"/>
            </a:p>
            <a:p>
              <a:pPr eaLnBrk="0" hangingPunct="0">
                <a:lnSpc>
                  <a:spcPct val="80000"/>
                </a:lnSpc>
                <a:spcBef>
                  <a:spcPct val="20000"/>
                </a:spcBef>
              </a:pPr>
              <a:r>
                <a:rPr lang="en-US" altLang="zh-CN" sz="1400"/>
                <a:t>where </a:t>
              </a:r>
              <a:r>
                <a:rPr lang="en-US" altLang="zh-CN" sz="1400" i="1"/>
                <a:t>semester </a:t>
              </a:r>
              <a:r>
                <a:rPr lang="en-US" altLang="zh-CN" sz="1400"/>
                <a:t>= </a:t>
              </a:r>
              <a:r>
                <a:rPr lang="en-US" altLang="zh-CN" sz="1400">
                  <a:latin typeface="宋体" panose="02010600030101010101" pitchFamily="2" charset="-122"/>
                </a:rPr>
                <a:t>’</a:t>
              </a:r>
              <a:r>
                <a:rPr lang="en-US" altLang="zh-CN" sz="1400"/>
                <a:t>Fall</a:t>
              </a:r>
              <a:r>
                <a:rPr lang="en-US" altLang="zh-CN" sz="1400">
                  <a:latin typeface="宋体" panose="02010600030101010101" pitchFamily="2" charset="-122"/>
                </a:rPr>
                <a:t>’</a:t>
              </a:r>
              <a:r>
                <a:rPr lang="en-US" altLang="zh-CN" sz="1400"/>
                <a:t> and </a:t>
              </a:r>
              <a:r>
                <a:rPr lang="en-US" altLang="zh-CN" sz="1400" i="1"/>
                <a:t>year</a:t>
              </a:r>
              <a:r>
                <a:rPr lang="en-US" altLang="zh-CN" sz="1400"/>
                <a:t>= 2009 and </a:t>
              </a:r>
              <a:br>
                <a:rPr lang="en-US" altLang="zh-CN" sz="1400"/>
              </a:br>
              <a:r>
                <a:rPr lang="en-US" altLang="zh-CN" sz="1400"/>
                <a:t>    </a:t>
              </a:r>
              <a:r>
                <a:rPr lang="en-US" altLang="zh-CN" sz="1400" i="1"/>
                <a:t>course_id  </a:t>
              </a:r>
              <a:r>
                <a:rPr lang="en-US" altLang="zh-CN" sz="1400"/>
                <a:t>not </a:t>
              </a:r>
              <a:r>
                <a:rPr lang="en-US" altLang="zh-CN" sz="1400">
                  <a:solidFill>
                    <a:schemeClr val="tx2"/>
                  </a:solidFill>
                </a:rPr>
                <a:t>in</a:t>
              </a:r>
              <a:r>
                <a:rPr lang="en-US" altLang="zh-CN" sz="1400">
                  <a:solidFill>
                    <a:srgbClr val="0066FF"/>
                  </a:solidFill>
                </a:rPr>
                <a:t> (select </a:t>
              </a:r>
              <a:r>
                <a:rPr lang="en-US" altLang="zh-CN" sz="1400" i="1">
                  <a:solidFill>
                    <a:srgbClr val="0066FF"/>
                  </a:solidFill>
                </a:rPr>
                <a:t>course_id</a:t>
              </a:r>
              <a:r>
                <a:rPr lang="en-US" altLang="zh-CN" sz="1400">
                  <a:solidFill>
                    <a:srgbClr val="0066FF"/>
                  </a:solidFill>
                </a:rPr>
                <a:t> </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a:t>
              </a:r>
              <a:r>
                <a:rPr lang="en-US" altLang="zh-CN" sz="1400" i="1">
                  <a:solidFill>
                    <a:srgbClr val="0066FF"/>
                  </a:solidFill>
                </a:rPr>
                <a:t>section</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where </a:t>
              </a:r>
              <a:r>
                <a:rPr lang="en-US" altLang="zh-CN" sz="1400" i="1">
                  <a:solidFill>
                    <a:srgbClr val="0066FF"/>
                  </a:solidFill>
                </a:rPr>
                <a:t>semester </a:t>
              </a:r>
              <a:r>
                <a:rPr lang="en-US" altLang="zh-CN" sz="1400">
                  <a:solidFill>
                    <a:srgbClr val="0066FF"/>
                  </a:solidFill>
                </a:rPr>
                <a:t>= </a:t>
              </a:r>
              <a:r>
                <a:rPr lang="en-US" altLang="zh-CN" sz="1400">
                  <a:solidFill>
                    <a:srgbClr val="0066FF"/>
                  </a:solidFill>
                  <a:latin typeface="宋体" panose="02010600030101010101" pitchFamily="2" charset="-122"/>
                </a:rPr>
                <a:t>’</a:t>
              </a:r>
              <a:r>
                <a:rPr lang="en-US" altLang="zh-CN" sz="1400">
                  <a:solidFill>
                    <a:srgbClr val="0066FF"/>
                  </a:solidFill>
                </a:rPr>
                <a:t>Spring</a:t>
              </a:r>
              <a:r>
                <a:rPr lang="en-US" altLang="zh-CN" sz="1400">
                  <a:solidFill>
                    <a:srgbClr val="0066FF"/>
                  </a:solidFill>
                  <a:latin typeface="宋体" panose="02010600030101010101" pitchFamily="2" charset="-122"/>
                </a:rPr>
                <a:t>’</a:t>
              </a:r>
              <a:r>
                <a:rPr lang="en-US" altLang="zh-CN" sz="1400">
                  <a:solidFill>
                    <a:srgbClr val="0066FF"/>
                  </a:solidFill>
                </a:rPr>
                <a:t> and </a:t>
              </a:r>
              <a:r>
                <a:rPr lang="en-US" altLang="zh-CN" sz="1400" i="1">
                  <a:solidFill>
                    <a:srgbClr val="0066FF"/>
                  </a:solidFill>
                </a:rPr>
                <a:t>year</a:t>
              </a:r>
              <a:r>
                <a:rPr lang="en-US" altLang="zh-CN" sz="1400">
                  <a:solidFill>
                    <a:srgbClr val="0066FF"/>
                  </a:solidFill>
                </a:rPr>
                <a:t>= 2010</a:t>
              </a:r>
              <a:r>
                <a:rPr lang="en-US" altLang="zh-CN" sz="1400"/>
                <a:t>);</a:t>
              </a:r>
              <a:endParaRPr lang="en-US" altLang="zh-CN" sz="1400"/>
            </a:p>
          </p:txBody>
        </p:sp>
        <p:sp>
          <p:nvSpPr>
            <p:cNvPr id="17415" name="Rectangle 7"/>
            <p:cNvSpPr>
              <a:spLocks noChangeArrowheads="1"/>
            </p:cNvSpPr>
            <p:nvPr/>
          </p:nvSpPr>
          <p:spPr bwMode="auto">
            <a:xfrm>
              <a:off x="1868" y="1925"/>
              <a:ext cx="3470" cy="87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a:t>(p.50)</a:t>
              </a:r>
              <a:r>
                <a:rPr lang="zh-CN" altLang="en-US" sz="1400"/>
                <a:t>查出这些老师的姓名，他的工资要比</a:t>
              </a:r>
              <a:r>
                <a:rPr lang="en-US" altLang="zh-CN">
                  <a:solidFill>
                    <a:srgbClr val="0066FF"/>
                  </a:solidFill>
                </a:rPr>
                <a:t>Biology</a:t>
              </a:r>
              <a:r>
                <a:rPr lang="zh-CN" altLang="en-US" sz="1400"/>
                <a:t>系</a:t>
              </a:r>
              <a:r>
                <a:rPr lang="zh-CN" altLang="en-US" sz="1400">
                  <a:solidFill>
                    <a:srgbClr val="0066FF"/>
                  </a:solidFill>
                </a:rPr>
                <a:t>某教师</a:t>
              </a:r>
              <a:r>
                <a:rPr lang="zh-CN" altLang="en-US" sz="1400"/>
                <a:t>工资高</a:t>
              </a:r>
              <a:endParaRPr lang="zh-CN" altLang="en-US" sz="1400"/>
            </a:p>
            <a:p>
              <a:pPr eaLnBrk="0" hangingPunct="0">
                <a:lnSpc>
                  <a:spcPct val="80000"/>
                </a:lnSpc>
                <a:spcBef>
                  <a:spcPct val="20000"/>
                </a:spcBef>
              </a:pPr>
              <a:r>
                <a:rPr lang="en-US" altLang="zh-CN" sz="1400"/>
                <a:t>select </a:t>
              </a:r>
              <a:r>
                <a:rPr lang="en-US" altLang="zh-CN" sz="1400" i="1"/>
                <a:t>name</a:t>
              </a:r>
              <a:endParaRPr lang="en-US" altLang="zh-CN" sz="1400"/>
            </a:p>
            <a:p>
              <a:pPr eaLnBrk="0" hangingPunct="0">
                <a:lnSpc>
                  <a:spcPct val="80000"/>
                </a:lnSpc>
                <a:spcBef>
                  <a:spcPct val="20000"/>
                </a:spcBef>
              </a:pPr>
              <a:r>
                <a:rPr lang="en-US" altLang="zh-CN" sz="1400"/>
                <a:t>from </a:t>
              </a:r>
              <a:r>
                <a:rPr lang="en-US" altLang="zh-CN" sz="1400" i="1"/>
                <a:t>instructor</a:t>
              </a:r>
              <a:endParaRPr lang="en-US" altLang="zh-CN" sz="1400"/>
            </a:p>
            <a:p>
              <a:pPr eaLnBrk="0" hangingPunct="0">
                <a:lnSpc>
                  <a:spcPct val="80000"/>
                </a:lnSpc>
                <a:spcBef>
                  <a:spcPct val="20000"/>
                </a:spcBef>
              </a:pPr>
              <a:r>
                <a:rPr lang="en-US" altLang="zh-CN" sz="1400"/>
                <a:t>where </a:t>
              </a:r>
              <a:r>
                <a:rPr lang="en-US" altLang="zh-CN" sz="1400" i="1"/>
                <a:t>salary </a:t>
              </a:r>
              <a:r>
                <a:rPr lang="en-US" altLang="zh-CN" sz="1400"/>
                <a:t>&gt; </a:t>
              </a:r>
              <a:r>
                <a:rPr lang="en-US" altLang="zh-CN" sz="1400">
                  <a:solidFill>
                    <a:schemeClr val="tx2"/>
                  </a:solidFill>
                </a:rPr>
                <a:t>some</a:t>
              </a:r>
              <a:r>
                <a:rPr lang="en-US" altLang="zh-CN" sz="1400"/>
                <a:t> (</a:t>
              </a:r>
              <a:r>
                <a:rPr lang="en-US" altLang="zh-CN" sz="1400">
                  <a:solidFill>
                    <a:srgbClr val="0066FF"/>
                  </a:solidFill>
                </a:rPr>
                <a:t>select </a:t>
              </a:r>
              <a:r>
                <a:rPr lang="en-US" altLang="zh-CN" sz="1400" i="1">
                  <a:solidFill>
                    <a:srgbClr val="0066FF"/>
                  </a:solidFill>
                </a:rPr>
                <a:t>salary</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a:t>
              </a:r>
              <a:r>
                <a:rPr lang="en-US" altLang="zh-CN" sz="1400" i="1">
                  <a:solidFill>
                    <a:srgbClr val="0066FF"/>
                  </a:solidFill>
                </a:rPr>
                <a:t>instructor</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where </a:t>
              </a:r>
              <a:r>
                <a:rPr lang="en-US" altLang="zh-CN" sz="1400" i="1">
                  <a:solidFill>
                    <a:srgbClr val="0066FF"/>
                  </a:solidFill>
                </a:rPr>
                <a:t>dept_name </a:t>
              </a:r>
              <a:r>
                <a:rPr lang="en-US" altLang="zh-CN" sz="1400">
                  <a:solidFill>
                    <a:srgbClr val="0066FF"/>
                  </a:solidFill>
                </a:rPr>
                <a:t>='Biology'</a:t>
              </a:r>
              <a:r>
                <a:rPr lang="en-US" altLang="zh-CN" sz="1400"/>
                <a:t>);</a:t>
              </a:r>
              <a:endParaRPr lang="en-US" altLang="zh-CN" sz="1400"/>
            </a:p>
          </p:txBody>
        </p:sp>
        <p:sp>
          <p:nvSpPr>
            <p:cNvPr id="17416" name="Rectangle 11"/>
            <p:cNvSpPr>
              <a:spLocks noChangeArrowheads="1"/>
            </p:cNvSpPr>
            <p:nvPr/>
          </p:nvSpPr>
          <p:spPr bwMode="auto">
            <a:xfrm>
              <a:off x="1874" y="2890"/>
              <a:ext cx="3455" cy="110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a:t>(P.50&amp;P.24)</a:t>
              </a:r>
              <a:r>
                <a:rPr lang="zh-CN" altLang="en-US" sz="1400"/>
                <a:t>找出在</a:t>
              </a:r>
              <a:r>
                <a:rPr lang="en-US" altLang="zh-CN" sz="1400"/>
                <a:t>2009</a:t>
              </a:r>
              <a:r>
                <a:rPr lang="zh-CN" altLang="en-US" sz="1400"/>
                <a:t>年秋季和</a:t>
              </a:r>
              <a:r>
                <a:rPr lang="en-US" altLang="zh-CN" sz="1400"/>
                <a:t>2010</a:t>
              </a:r>
              <a:r>
                <a:rPr lang="zh-CN" altLang="en-US" sz="1400"/>
                <a:t>年春季同时开课的所有课程</a:t>
              </a:r>
              <a:endParaRPr lang="zh-CN" altLang="en-US" sz="1400"/>
            </a:p>
            <a:p>
              <a:pPr eaLnBrk="0" hangingPunct="0">
                <a:lnSpc>
                  <a:spcPct val="80000"/>
                </a:lnSpc>
                <a:spcBef>
                  <a:spcPct val="20000"/>
                </a:spcBef>
              </a:pPr>
              <a:r>
                <a:rPr lang="en-US" altLang="zh-CN" sz="1400"/>
                <a:t>select course_id</a:t>
              </a:r>
              <a:endParaRPr lang="en-US" altLang="zh-CN" sz="1400"/>
            </a:p>
            <a:p>
              <a:pPr eaLnBrk="0" hangingPunct="0">
                <a:lnSpc>
                  <a:spcPct val="80000"/>
                </a:lnSpc>
                <a:spcBef>
                  <a:spcPct val="20000"/>
                </a:spcBef>
              </a:pPr>
              <a:r>
                <a:rPr lang="en-US" altLang="zh-CN" sz="1400"/>
                <a:t>from </a:t>
              </a:r>
              <a:r>
                <a:rPr lang="en-US" altLang="zh-CN" sz="1400" i="1"/>
                <a:t>section as </a:t>
              </a:r>
              <a:r>
                <a:rPr lang="en-US" altLang="zh-CN" sz="1400" i="1">
                  <a:solidFill>
                    <a:schemeClr val="tx2"/>
                  </a:solidFill>
                </a:rPr>
                <a:t>S</a:t>
              </a:r>
              <a:endParaRPr lang="en-US" altLang="zh-CN" sz="1400">
                <a:solidFill>
                  <a:schemeClr val="tx2"/>
                </a:solidFill>
              </a:endParaRPr>
            </a:p>
            <a:p>
              <a:pPr eaLnBrk="0" hangingPunct="0">
                <a:lnSpc>
                  <a:spcPct val="80000"/>
                </a:lnSpc>
                <a:spcBef>
                  <a:spcPct val="20000"/>
                </a:spcBef>
              </a:pPr>
              <a:r>
                <a:rPr lang="en-US" altLang="zh-CN" sz="1400"/>
                <a:t>where semester=</a:t>
              </a:r>
              <a:r>
                <a:rPr lang="en-US" altLang="zh-CN" sz="1400">
                  <a:latin typeface="宋体" panose="02010600030101010101" pitchFamily="2" charset="-122"/>
                </a:rPr>
                <a:t>‘</a:t>
              </a:r>
              <a:r>
                <a:rPr lang="en-US" altLang="zh-CN" sz="1400"/>
                <a:t>Fall'  and year=2009 and</a:t>
              </a:r>
              <a:endParaRPr lang="en-US" altLang="zh-CN" sz="1400"/>
            </a:p>
            <a:p>
              <a:pPr eaLnBrk="0" hangingPunct="0">
                <a:lnSpc>
                  <a:spcPct val="80000"/>
                </a:lnSpc>
                <a:spcBef>
                  <a:spcPct val="20000"/>
                </a:spcBef>
              </a:pPr>
              <a:r>
                <a:rPr lang="en-US" altLang="zh-CN" sz="1400">
                  <a:solidFill>
                    <a:schemeClr val="tx2"/>
                  </a:solidFill>
                </a:rPr>
                <a:t>exist </a:t>
              </a:r>
              <a:r>
                <a:rPr lang="en-US" altLang="zh-CN" sz="1400"/>
                <a:t>(</a:t>
              </a:r>
              <a:r>
                <a:rPr lang="en-US" altLang="zh-CN" sz="1400">
                  <a:solidFill>
                    <a:srgbClr val="0066FF"/>
                  </a:solidFill>
                </a:rPr>
                <a:t>select *</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section as </a:t>
              </a:r>
              <a:r>
                <a:rPr lang="en-US" altLang="zh-CN" sz="1400">
                  <a:solidFill>
                    <a:schemeClr val="tx2"/>
                  </a:solidFill>
                </a:rPr>
                <a:t>T</a:t>
              </a:r>
              <a:endParaRPr lang="en-US" altLang="zh-CN" sz="1400">
                <a:solidFill>
                  <a:schemeClr val="tx2"/>
                </a:solidFill>
              </a:endParaRPr>
            </a:p>
            <a:p>
              <a:pPr eaLnBrk="0" hangingPunct="0">
                <a:lnSpc>
                  <a:spcPct val="80000"/>
                </a:lnSpc>
                <a:spcBef>
                  <a:spcPct val="20000"/>
                </a:spcBef>
              </a:pPr>
              <a:r>
                <a:rPr lang="en-US" altLang="zh-CN" sz="1400">
                  <a:solidFill>
                    <a:srgbClr val="0066FF"/>
                  </a:solidFill>
                </a:rPr>
                <a:t>                 where semester='Sring' amd year=2010 and</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a:t>
              </a:r>
              <a:r>
                <a:rPr lang="en-US" altLang="zh-CN" sz="1400">
                  <a:solidFill>
                    <a:schemeClr val="tx2"/>
                  </a:solidFill>
                </a:rPr>
                <a:t>S</a:t>
              </a:r>
              <a:r>
                <a:rPr lang="en-US" altLang="zh-CN" sz="1400">
                  <a:solidFill>
                    <a:srgbClr val="0066FF"/>
                  </a:solidFill>
                </a:rPr>
                <a:t>.course_id=</a:t>
              </a:r>
              <a:r>
                <a:rPr lang="en-US" altLang="zh-CN" sz="1400">
                  <a:solidFill>
                    <a:schemeClr val="tx2"/>
                  </a:solidFill>
                </a:rPr>
                <a:t>T</a:t>
              </a:r>
              <a:r>
                <a:rPr lang="en-US" altLang="zh-CN" sz="1400">
                  <a:solidFill>
                    <a:srgbClr val="0066FF"/>
                  </a:solidFill>
                </a:rPr>
                <a:t>.course_id</a:t>
              </a:r>
              <a:r>
                <a:rPr lang="en-US" altLang="zh-CN" sz="1400"/>
                <a:t>);</a:t>
              </a:r>
              <a:endParaRPr lang="en-US" altLang="zh-CN" sz="1400"/>
            </a:p>
          </p:txBody>
        </p:sp>
      </p:grpSp>
      <p:grpSp>
        <p:nvGrpSpPr>
          <p:cNvPr id="174094" name="Group 14"/>
          <p:cNvGrpSpPr/>
          <p:nvPr/>
        </p:nvGrpSpPr>
        <p:grpSpPr bwMode="auto">
          <a:xfrm>
            <a:off x="8572501" y="1927226"/>
            <a:ext cx="1387475" cy="3441701"/>
            <a:chOff x="4391" y="1421"/>
            <a:chExt cx="874" cy="2168"/>
          </a:xfrm>
        </p:grpSpPr>
        <p:sp>
          <p:nvSpPr>
            <p:cNvPr id="17418" name="Rectangle 9"/>
            <p:cNvSpPr>
              <a:spLocks noChangeArrowheads="1"/>
            </p:cNvSpPr>
            <p:nvPr/>
          </p:nvSpPr>
          <p:spPr bwMode="auto">
            <a:xfrm>
              <a:off x="4391" y="1421"/>
              <a:ext cx="86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集合成员资格</a:t>
              </a:r>
              <a:r>
                <a:rPr lang="en-US" altLang="zh-CN" sz="1400">
                  <a:solidFill>
                    <a:schemeClr val="tx2"/>
                  </a:solidFill>
                </a:rPr>
                <a:t>)</a:t>
              </a:r>
              <a:endParaRPr lang="en-US" altLang="zh-CN" sz="1400">
                <a:solidFill>
                  <a:schemeClr val="tx2"/>
                </a:solidFill>
              </a:endParaRPr>
            </a:p>
          </p:txBody>
        </p:sp>
        <p:sp>
          <p:nvSpPr>
            <p:cNvPr id="17419" name="Rectangle 10"/>
            <p:cNvSpPr>
              <a:spLocks noChangeArrowheads="1"/>
            </p:cNvSpPr>
            <p:nvPr/>
          </p:nvSpPr>
          <p:spPr bwMode="auto">
            <a:xfrm>
              <a:off x="4499" y="2357"/>
              <a:ext cx="74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集合的比较</a:t>
              </a:r>
              <a:r>
                <a:rPr lang="en-US" altLang="zh-CN" sz="1400">
                  <a:solidFill>
                    <a:schemeClr val="tx2"/>
                  </a:solidFill>
                </a:rPr>
                <a:t>)</a:t>
              </a:r>
              <a:endParaRPr lang="en-US" altLang="zh-CN" sz="1400">
                <a:solidFill>
                  <a:schemeClr val="tx2"/>
                </a:solidFill>
              </a:endParaRPr>
            </a:p>
          </p:txBody>
        </p:sp>
        <p:sp>
          <p:nvSpPr>
            <p:cNvPr id="17420" name="Rectangle 12"/>
            <p:cNvSpPr>
              <a:spLocks noChangeArrowheads="1"/>
            </p:cNvSpPr>
            <p:nvPr/>
          </p:nvSpPr>
          <p:spPr bwMode="auto">
            <a:xfrm>
              <a:off x="4517" y="3419"/>
              <a:ext cx="74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空关系测试</a:t>
              </a:r>
              <a:r>
                <a:rPr lang="en-US" altLang="zh-CN" sz="1400">
                  <a:solidFill>
                    <a:schemeClr val="tx2"/>
                  </a:solidFill>
                </a:rPr>
                <a:t>)</a:t>
              </a:r>
              <a:endParaRPr lang="en-US" altLang="zh-CN" sz="1400">
                <a:solidFill>
                  <a:schemeClr val="tx2"/>
                </a:solidFill>
              </a:endParaRPr>
            </a:p>
          </p:txBody>
        </p:sp>
      </p:grpSp>
      <p:sp>
        <p:nvSpPr>
          <p:cNvPr id="174095" name="Rectangle 15"/>
          <p:cNvSpPr>
            <a:spLocks noChangeArrowheads="1"/>
          </p:cNvSpPr>
          <p:nvPr/>
        </p:nvSpPr>
        <p:spPr bwMode="auto">
          <a:xfrm>
            <a:off x="2001838" y="4419600"/>
            <a:ext cx="2297112" cy="1098550"/>
          </a:xfrm>
          <a:prstGeom prst="rect">
            <a:avLst/>
          </a:prstGeom>
          <a:noFill/>
          <a:ln w="9525">
            <a:solidFill>
              <a:srgbClr val="009999"/>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a:solidFill>
                  <a:srgbClr val="892D5B"/>
                </a:solidFill>
                <a:latin typeface="宋体" panose="02010600030101010101" pitchFamily="2" charset="-122"/>
              </a:rPr>
              <a:t>嵌套子句可以多种</a:t>
            </a:r>
            <a:endParaRPr lang="zh-CN" altLang="en-US">
              <a:solidFill>
                <a:srgbClr val="892D5B"/>
              </a:solidFill>
              <a:latin typeface="宋体" panose="02010600030101010101" pitchFamily="2" charset="-122"/>
            </a:endParaRPr>
          </a:p>
          <a:p>
            <a:pPr eaLnBrk="0" hangingPunct="0">
              <a:lnSpc>
                <a:spcPct val="80000"/>
              </a:lnSpc>
              <a:spcBef>
                <a:spcPct val="20000"/>
              </a:spcBef>
            </a:pPr>
            <a:r>
              <a:rPr lang="zh-CN" altLang="en-US">
                <a:solidFill>
                  <a:srgbClr val="892D5B"/>
                </a:solidFill>
                <a:latin typeface="宋体" panose="02010600030101010101" pitchFamily="2" charset="-122"/>
              </a:rPr>
              <a:t>方式用在</a:t>
            </a:r>
            <a:r>
              <a:rPr lang="en-US" altLang="zh-CN">
                <a:solidFill>
                  <a:srgbClr val="892D5B"/>
                </a:solidFill>
                <a:latin typeface="宋体" panose="02010600030101010101" pitchFamily="2" charset="-122"/>
              </a:rPr>
              <a:t>where</a:t>
            </a:r>
            <a:r>
              <a:rPr lang="zh-CN" altLang="en-US">
                <a:solidFill>
                  <a:srgbClr val="892D5B"/>
                </a:solidFill>
                <a:latin typeface="宋体" panose="02010600030101010101" pitchFamily="2" charset="-122"/>
              </a:rPr>
              <a:t>中</a:t>
            </a:r>
            <a:r>
              <a:rPr lang="en-US" altLang="zh-CN">
                <a:solidFill>
                  <a:srgbClr val="892D5B"/>
                </a:solidFill>
                <a:latin typeface="宋体" panose="02010600030101010101" pitchFamily="2" charset="-122"/>
              </a:rPr>
              <a:t>!</a:t>
            </a:r>
            <a:endParaRPr lang="en-US" altLang="zh-CN">
              <a:solidFill>
                <a:srgbClr val="892D5B"/>
              </a:solidFill>
              <a:latin typeface="宋体" panose="02010600030101010101" pitchFamily="2" charset="-122"/>
            </a:endParaRPr>
          </a:p>
          <a:p>
            <a:pPr eaLnBrk="0" hangingPunct="0">
              <a:lnSpc>
                <a:spcPct val="80000"/>
              </a:lnSpc>
              <a:spcBef>
                <a:spcPct val="20000"/>
              </a:spcBef>
            </a:pPr>
            <a:r>
              <a:rPr lang="zh-CN" altLang="en-US">
                <a:solidFill>
                  <a:srgbClr val="892D5B"/>
                </a:solidFill>
                <a:latin typeface="宋体" panose="02010600030101010101" pitchFamily="2" charset="-122"/>
              </a:rPr>
              <a:t>并显著增强了</a:t>
            </a:r>
            <a:r>
              <a:rPr lang="en-US" altLang="zh-CN">
                <a:solidFill>
                  <a:srgbClr val="892D5B"/>
                </a:solidFill>
                <a:latin typeface="宋体" panose="02010600030101010101" pitchFamily="2" charset="-122"/>
              </a:rPr>
              <a:t>SQL</a:t>
            </a:r>
            <a:r>
              <a:rPr lang="zh-CN" altLang="en-US">
                <a:solidFill>
                  <a:srgbClr val="892D5B"/>
                </a:solidFill>
                <a:latin typeface="宋体" panose="02010600030101010101" pitchFamily="2" charset="-122"/>
              </a:rPr>
              <a:t>的查询能力！</a:t>
            </a:r>
            <a:endParaRPr lang="en-US" altLang="zh-CN">
              <a:solidFill>
                <a:srgbClr val="892D5B"/>
              </a:solidFill>
              <a:latin typeface="宋体" panose="02010600030101010101" pitchFamily="2" charset="-122"/>
            </a:endParaRPr>
          </a:p>
        </p:txBody>
      </p:sp>
      <p:sp>
        <p:nvSpPr>
          <p:cNvPr id="17422" name="AutoShape 5"/>
          <p:cNvSpPr>
            <a:spLocks noChangeArrowheads="1"/>
          </p:cNvSpPr>
          <p:nvPr/>
        </p:nvSpPr>
        <p:spPr bwMode="auto">
          <a:xfrm>
            <a:off x="1766888" y="2540000"/>
            <a:ext cx="2265362" cy="1079500"/>
          </a:xfrm>
          <a:prstGeom prst="cloudCallout">
            <a:avLst>
              <a:gd name="adj1" fmla="val -46153"/>
              <a:gd name="adj2" fmla="val 79306"/>
            </a:avLst>
          </a:prstGeom>
          <a:solidFill>
            <a:schemeClr val="accent1"/>
          </a:solidFill>
          <a:ln w="9525">
            <a:solidFill>
              <a:schemeClr val="tx1"/>
            </a:solidFill>
            <a:round/>
          </a:ln>
        </p:spPr>
        <p:txBody>
          <a:bodyPr lIns="0" tIns="0" rIns="0" bIns="0"/>
          <a:lstStyle/>
          <a:p>
            <a:pPr algn="ctr" eaLnBrk="0" hangingPunct="0"/>
            <a:r>
              <a:rPr lang="zh-CN" altLang="en-US"/>
              <a:t>嵌套子查询、允许嵌在何处及作用？  </a:t>
            </a:r>
            <a:endParaRPr lang="zh-CN" altLang="en-US"/>
          </a:p>
        </p:txBody>
      </p:sp>
      <p:sp>
        <p:nvSpPr>
          <p:cNvPr id="17423" name="矩形 1"/>
          <p:cNvSpPr>
            <a:spLocks noChangeArrowheads="1"/>
          </p:cNvSpPr>
          <p:nvPr/>
        </p:nvSpPr>
        <p:spPr bwMode="auto">
          <a:xfrm>
            <a:off x="3706814" y="2339975"/>
            <a:ext cx="93487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.a</a:t>
            </a:r>
            <a:endParaRPr lang="zh-CN" altLang="en-US"/>
          </a:p>
        </p:txBody>
      </p:sp>
      <p:sp>
        <p:nvSpPr>
          <p:cNvPr id="17424" name="矩形 17"/>
          <p:cNvSpPr>
            <a:spLocks noChangeArrowheads="1"/>
          </p:cNvSpPr>
          <p:nvPr/>
        </p:nvSpPr>
        <p:spPr bwMode="auto">
          <a:xfrm>
            <a:off x="3671889" y="3762375"/>
            <a:ext cx="952505"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.b</a:t>
            </a:r>
            <a:endParaRPr lang="zh-CN" altLang="en-US"/>
          </a:p>
        </p:txBody>
      </p:sp>
      <p:sp>
        <p:nvSpPr>
          <p:cNvPr id="17425" name="矩形 18"/>
          <p:cNvSpPr>
            <a:spLocks noChangeArrowheads="1"/>
          </p:cNvSpPr>
          <p:nvPr/>
        </p:nvSpPr>
        <p:spPr bwMode="auto">
          <a:xfrm>
            <a:off x="3651251" y="5670550"/>
            <a:ext cx="92365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095"/>
                                        </p:tgtEl>
                                        <p:attrNameLst>
                                          <p:attrName>style.visibility</p:attrName>
                                        </p:attrNameLst>
                                      </p:cBhvr>
                                      <p:to>
                                        <p:strVal val="visible"/>
                                      </p:to>
                                    </p:set>
                                    <p:anim calcmode="lin" valueType="num">
                                      <p:cBhvr additive="base">
                                        <p:cTn id="7" dur="500" fill="hold"/>
                                        <p:tgtEl>
                                          <p:spTgt spid="174095"/>
                                        </p:tgtEl>
                                        <p:attrNameLst>
                                          <p:attrName>ppt_x</p:attrName>
                                        </p:attrNameLst>
                                      </p:cBhvr>
                                      <p:tavLst>
                                        <p:tav tm="0">
                                          <p:val>
                                            <p:strVal val="#ppt_x"/>
                                          </p:val>
                                        </p:tav>
                                        <p:tav tm="100000">
                                          <p:val>
                                            <p:strVal val="#ppt_x"/>
                                          </p:val>
                                        </p:tav>
                                      </p:tavLst>
                                    </p:anim>
                                    <p:anim calcmode="lin" valueType="num">
                                      <p:cBhvr additive="base">
                                        <p:cTn id="8" dur="500" fill="hold"/>
                                        <p:tgtEl>
                                          <p:spTgt spid="1740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094"/>
                                        </p:tgtEl>
                                        <p:attrNameLst>
                                          <p:attrName>style.visibility</p:attrName>
                                        </p:attrNameLst>
                                      </p:cBhvr>
                                      <p:to>
                                        <p:strVal val="visible"/>
                                      </p:to>
                                    </p:set>
                                    <p:anim calcmode="lin" valueType="num">
                                      <p:cBhvr additive="base">
                                        <p:cTn id="11" dur="500" fill="hold"/>
                                        <p:tgtEl>
                                          <p:spTgt spid="174094"/>
                                        </p:tgtEl>
                                        <p:attrNameLst>
                                          <p:attrName>ppt_x</p:attrName>
                                        </p:attrNameLst>
                                      </p:cBhvr>
                                      <p:tavLst>
                                        <p:tav tm="0">
                                          <p:val>
                                            <p:strVal val="#ppt_x"/>
                                          </p:val>
                                        </p:tav>
                                        <p:tav tm="100000">
                                          <p:val>
                                            <p:strVal val="#ppt_x"/>
                                          </p:val>
                                        </p:tav>
                                      </p:tavLst>
                                    </p:anim>
                                    <p:anim calcmode="lin" valueType="num">
                                      <p:cBhvr additive="base">
                                        <p:cTn id="12" dur="500" fill="hold"/>
                                        <p:tgtEl>
                                          <p:spTgt spid="1740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C081126-3D54-4166-B2D7-DD115E08DA2F}" type="slidenum">
              <a:rPr lang="zh-CN" altLang="en-US" smtClean="0"/>
            </a:fld>
            <a:endParaRPr lang="zh-CN" altLang="en-US"/>
          </a:p>
        </p:txBody>
      </p:sp>
      <p:sp>
        <p:nvSpPr>
          <p:cNvPr id="18434" name="Rectangle 2"/>
          <p:cNvSpPr>
            <a:spLocks noGrp="1" noChangeArrowheads="1"/>
          </p:cNvSpPr>
          <p:nvPr>
            <p:ph type="title"/>
          </p:nvPr>
        </p:nvSpPr>
        <p:spPr>
          <a:xfrm>
            <a:off x="1828800" y="63501"/>
            <a:ext cx="6629400" cy="608013"/>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嵌套子查询</a:t>
            </a:r>
            <a:r>
              <a:rPr lang="en-US" altLang="zh-CN" sz="2000" b="1">
                <a:latin typeface="黑体" panose="02010609060101010101" pitchFamily="49" charset="-122"/>
                <a:ea typeface="黑体" panose="02010609060101010101" pitchFamily="49" charset="-122"/>
              </a:rPr>
              <a:t>(</a:t>
            </a:r>
            <a:r>
              <a:rPr lang="zh-CN" altLang="en-US" sz="2000" b="1">
                <a:latin typeface="黑体" panose="02010609060101010101" pitchFamily="49" charset="-122"/>
                <a:ea typeface="黑体" panose="02010609060101010101" pitchFamily="49" charset="-122"/>
              </a:rPr>
              <a:t>续</a:t>
            </a:r>
            <a:r>
              <a:rPr lang="en-US" altLang="zh-CN" sz="2000" b="1">
                <a:latin typeface="黑体" panose="02010609060101010101" pitchFamily="49" charset="-122"/>
                <a:ea typeface="黑体" panose="02010609060101010101" pitchFamily="49" charset="-122"/>
              </a:rPr>
              <a:t>)</a:t>
            </a:r>
            <a:endParaRPr lang="en-US" altLang="zh-CN" sz="2000" b="1">
              <a:latin typeface="黑体" panose="02010609060101010101" pitchFamily="49" charset="-122"/>
              <a:ea typeface="黑体" panose="02010609060101010101" pitchFamily="49" charset="-122"/>
            </a:endParaRPr>
          </a:p>
        </p:txBody>
      </p:sp>
      <p:sp>
        <p:nvSpPr>
          <p:cNvPr id="18435" name="AutoShape 5"/>
          <p:cNvSpPr>
            <a:spLocks noChangeArrowheads="1"/>
          </p:cNvSpPr>
          <p:nvPr/>
        </p:nvSpPr>
        <p:spPr bwMode="auto">
          <a:xfrm>
            <a:off x="1739901" y="1254126"/>
            <a:ext cx="2214563" cy="817563"/>
          </a:xfrm>
          <a:prstGeom prst="cloudCallout">
            <a:avLst>
              <a:gd name="adj1" fmla="val -46153"/>
              <a:gd name="adj2" fmla="val 89509"/>
            </a:avLst>
          </a:prstGeom>
          <a:solidFill>
            <a:schemeClr val="accent1"/>
          </a:solidFill>
          <a:ln w="9525">
            <a:solidFill>
              <a:schemeClr val="tx1"/>
            </a:solidFill>
            <a:round/>
          </a:ln>
        </p:spPr>
        <p:txBody>
          <a:bodyPr lIns="0" tIns="0" rIns="0" bIns="0"/>
          <a:lstStyle/>
          <a:p>
            <a:pPr algn="ctr" eaLnBrk="0" hangingPunct="0"/>
            <a:r>
              <a:rPr lang="zh-CN" altLang="en-US"/>
              <a:t>嵌套子查询还允许嵌在何处？  </a:t>
            </a:r>
            <a:endParaRPr lang="zh-CN" altLang="en-US"/>
          </a:p>
        </p:txBody>
      </p:sp>
      <p:grpSp>
        <p:nvGrpSpPr>
          <p:cNvPr id="18436" name="Group 16"/>
          <p:cNvGrpSpPr/>
          <p:nvPr/>
        </p:nvGrpSpPr>
        <p:grpSpPr bwMode="auto">
          <a:xfrm>
            <a:off x="4318001" y="1011238"/>
            <a:ext cx="5783263" cy="5407024"/>
            <a:chOff x="1922" y="845"/>
            <a:chExt cx="3643" cy="3406"/>
          </a:xfrm>
        </p:grpSpPr>
        <p:sp>
          <p:nvSpPr>
            <p:cNvPr id="18437" name="Rectangle 6"/>
            <p:cNvSpPr>
              <a:spLocks noChangeArrowheads="1"/>
            </p:cNvSpPr>
            <p:nvPr/>
          </p:nvSpPr>
          <p:spPr bwMode="auto">
            <a:xfrm>
              <a:off x="1922" y="845"/>
              <a:ext cx="3628" cy="978"/>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sz="1400"/>
                <a:t>(p.50)</a:t>
              </a:r>
              <a:r>
                <a:rPr lang="zh-CN" altLang="en-US" sz="1400"/>
                <a:t>找出平均工资最高的系</a:t>
              </a:r>
              <a:endParaRPr lang="zh-CN" altLang="en-US" sz="1400"/>
            </a:p>
            <a:p>
              <a:pPr eaLnBrk="0" hangingPunct="0">
                <a:lnSpc>
                  <a:spcPct val="80000"/>
                </a:lnSpc>
                <a:spcBef>
                  <a:spcPct val="20000"/>
                </a:spcBef>
              </a:pPr>
              <a:r>
                <a:rPr lang="en-US" altLang="zh-CN" sz="1400"/>
                <a:t>select name</a:t>
              </a:r>
              <a:endParaRPr lang="en-US" altLang="zh-CN" sz="1400"/>
            </a:p>
            <a:p>
              <a:pPr eaLnBrk="0" hangingPunct="0">
                <a:lnSpc>
                  <a:spcPct val="80000"/>
                </a:lnSpc>
                <a:spcBef>
                  <a:spcPct val="20000"/>
                </a:spcBef>
              </a:pPr>
              <a:r>
                <a:rPr lang="en-US" altLang="zh-CN" sz="1400"/>
                <a:t>from instructor</a:t>
              </a:r>
              <a:endParaRPr lang="en-US" altLang="zh-CN" sz="1400"/>
            </a:p>
            <a:p>
              <a:pPr eaLnBrk="0" hangingPunct="0">
                <a:lnSpc>
                  <a:spcPct val="80000"/>
                </a:lnSpc>
                <a:spcBef>
                  <a:spcPct val="20000"/>
                </a:spcBef>
              </a:pPr>
              <a:r>
                <a:rPr lang="en-US" altLang="zh-CN" sz="1400"/>
                <a:t>group by depat_name</a:t>
              </a:r>
              <a:endParaRPr lang="en-US" altLang="zh-CN" sz="1400"/>
            </a:p>
            <a:p>
              <a:pPr eaLnBrk="0" hangingPunct="0">
                <a:lnSpc>
                  <a:spcPct val="80000"/>
                </a:lnSpc>
                <a:spcBef>
                  <a:spcPct val="20000"/>
                </a:spcBef>
              </a:pPr>
              <a:r>
                <a:rPr lang="en-US" altLang="zh-CN" sz="1400"/>
                <a:t>having avg(salary)&gt;= </a:t>
              </a:r>
              <a:r>
                <a:rPr lang="en-US" altLang="zh-CN" sz="1400">
                  <a:solidFill>
                    <a:schemeClr val="tx2"/>
                  </a:solidFill>
                </a:rPr>
                <a:t>all</a:t>
              </a:r>
              <a:r>
                <a:rPr lang="en-US" altLang="zh-CN" sz="1400"/>
                <a:t>(</a:t>
              </a:r>
              <a:r>
                <a:rPr lang="en-US" altLang="zh-CN" sz="1400">
                  <a:solidFill>
                    <a:srgbClr val="0066FF"/>
                  </a:solidFill>
                </a:rPr>
                <a:t>select avg(salary)</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instuctor</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group by depat_name</a:t>
              </a:r>
              <a:r>
                <a:rPr lang="en-US" altLang="zh-CN" sz="1400"/>
                <a:t>);</a:t>
              </a:r>
              <a:endParaRPr lang="zh-CN" altLang="en-US" sz="1400"/>
            </a:p>
          </p:txBody>
        </p:sp>
        <p:sp>
          <p:nvSpPr>
            <p:cNvPr id="18438" name="Rectangle 7"/>
            <p:cNvSpPr>
              <a:spLocks noChangeArrowheads="1"/>
            </p:cNvSpPr>
            <p:nvPr/>
          </p:nvSpPr>
          <p:spPr bwMode="auto">
            <a:xfrm>
              <a:off x="4482" y="1315"/>
              <a:ext cx="74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集合的比较</a:t>
              </a:r>
              <a:r>
                <a:rPr lang="en-US" altLang="zh-CN" sz="1400">
                  <a:solidFill>
                    <a:schemeClr val="tx2"/>
                  </a:solidFill>
                </a:rPr>
                <a:t>)</a:t>
              </a:r>
              <a:endParaRPr lang="en-US" altLang="zh-CN" sz="1400">
                <a:solidFill>
                  <a:schemeClr val="tx2"/>
                </a:solidFill>
              </a:endParaRPr>
            </a:p>
          </p:txBody>
        </p:sp>
        <p:sp>
          <p:nvSpPr>
            <p:cNvPr id="18439" name="Rectangle 10"/>
            <p:cNvSpPr>
              <a:spLocks noChangeArrowheads="1"/>
            </p:cNvSpPr>
            <p:nvPr/>
          </p:nvSpPr>
          <p:spPr bwMode="auto">
            <a:xfrm>
              <a:off x="1922" y="2249"/>
              <a:ext cx="3643" cy="841"/>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sz="1400"/>
                <a:t>(p.52)</a:t>
              </a:r>
              <a:r>
                <a:rPr lang="zh-CN" altLang="en-US" sz="1400"/>
                <a:t>找出</a:t>
              </a:r>
              <a:r>
                <a:rPr lang="en-US" altLang="zh-CN" sz="1400">
                  <a:latin typeface="宋体" panose="02010600030101010101" pitchFamily="2" charset="-122"/>
                </a:rPr>
                <a:t>‘</a:t>
              </a:r>
              <a:r>
                <a:rPr lang="zh-CN" altLang="en-US" sz="1400"/>
                <a:t>系平均工资超过</a:t>
              </a:r>
              <a:r>
                <a:rPr lang="en-US" altLang="zh-CN" sz="1400"/>
                <a:t>42000</a:t>
              </a:r>
              <a:r>
                <a:rPr lang="zh-CN" altLang="en-US" sz="1400"/>
                <a:t>美元的</a:t>
              </a:r>
              <a:r>
                <a:rPr lang="zh-CN" altLang="en-US" sz="1400">
                  <a:solidFill>
                    <a:srgbClr val="0066FF"/>
                  </a:solidFill>
                </a:rPr>
                <a:t>那些系</a:t>
              </a:r>
              <a:r>
                <a:rPr lang="en-US" altLang="zh-CN" sz="1400"/>
                <a:t>'</a:t>
              </a:r>
              <a:r>
                <a:rPr lang="zh-CN" altLang="en-US" sz="1400"/>
                <a:t>的教师平均工资</a:t>
              </a:r>
              <a:endParaRPr lang="zh-CN" altLang="en-US" sz="1400"/>
            </a:p>
            <a:p>
              <a:pPr eaLnBrk="0" hangingPunct="0">
                <a:lnSpc>
                  <a:spcPct val="80000"/>
                </a:lnSpc>
                <a:spcBef>
                  <a:spcPct val="20000"/>
                </a:spcBef>
              </a:pPr>
              <a:r>
                <a:rPr lang="en-US" altLang="zh-CN" sz="1400"/>
                <a:t>select dept_name, avg_salary</a:t>
              </a:r>
              <a:endParaRPr lang="en-US" altLang="zh-CN" sz="1400"/>
            </a:p>
            <a:p>
              <a:pPr eaLnBrk="0" hangingPunct="0">
                <a:lnSpc>
                  <a:spcPct val="80000"/>
                </a:lnSpc>
                <a:spcBef>
                  <a:spcPct val="20000"/>
                </a:spcBef>
              </a:pPr>
              <a:r>
                <a:rPr lang="en-US" altLang="zh-CN" sz="1400"/>
                <a:t>from (</a:t>
              </a:r>
              <a:r>
                <a:rPr lang="en-US" altLang="zh-CN" sz="1400">
                  <a:solidFill>
                    <a:srgbClr val="0066FF"/>
                  </a:solidFill>
                </a:rPr>
                <a:t>select dept_name, avg(salary) </a:t>
              </a:r>
              <a:r>
                <a:rPr lang="en-US" altLang="zh-CN" sz="1400">
                  <a:solidFill>
                    <a:schemeClr val="tx2"/>
                  </a:solidFill>
                </a:rPr>
                <a:t>as</a:t>
              </a:r>
              <a:r>
                <a:rPr lang="en-US" altLang="zh-CN" sz="1400">
                  <a:solidFill>
                    <a:srgbClr val="0066FF"/>
                  </a:solidFill>
                </a:rPr>
                <a:t> avg_slary</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instructor</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group by depat_name</a:t>
              </a:r>
              <a:r>
                <a:rPr lang="en-US" altLang="zh-CN" sz="1400"/>
                <a:t>)   </a:t>
              </a:r>
              <a:r>
                <a:rPr lang="en-US" altLang="zh-CN" sz="1400">
                  <a:solidFill>
                    <a:schemeClr val="tx2"/>
                  </a:solidFill>
                </a:rPr>
                <a:t>as B</a:t>
              </a:r>
              <a:endParaRPr lang="en-US" altLang="zh-CN" sz="1400">
                <a:solidFill>
                  <a:schemeClr val="tx2"/>
                </a:solidFill>
              </a:endParaRPr>
            </a:p>
            <a:p>
              <a:pPr eaLnBrk="0" hangingPunct="0">
                <a:lnSpc>
                  <a:spcPct val="80000"/>
                </a:lnSpc>
                <a:spcBef>
                  <a:spcPct val="20000"/>
                </a:spcBef>
              </a:pPr>
              <a:r>
                <a:rPr lang="en-US" altLang="zh-CN" sz="1400"/>
                <a:t>where avg_salary &gt;42000;</a:t>
              </a:r>
              <a:endParaRPr lang="zh-CN" altLang="en-US" sz="1400"/>
            </a:p>
          </p:txBody>
        </p:sp>
        <p:sp>
          <p:nvSpPr>
            <p:cNvPr id="18440" name="Rectangle 11"/>
            <p:cNvSpPr>
              <a:spLocks noChangeArrowheads="1"/>
            </p:cNvSpPr>
            <p:nvPr/>
          </p:nvSpPr>
          <p:spPr bwMode="auto">
            <a:xfrm>
              <a:off x="4485" y="2761"/>
              <a:ext cx="74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属性的别名</a:t>
              </a:r>
              <a:r>
                <a:rPr lang="en-US" altLang="zh-CN" sz="1400">
                  <a:solidFill>
                    <a:schemeClr val="tx2"/>
                  </a:solidFill>
                </a:rPr>
                <a:t>)</a:t>
              </a:r>
              <a:endParaRPr lang="en-US" altLang="zh-CN" sz="1400">
                <a:solidFill>
                  <a:schemeClr val="tx2"/>
                </a:solidFill>
              </a:endParaRPr>
            </a:p>
          </p:txBody>
        </p:sp>
        <p:sp>
          <p:nvSpPr>
            <p:cNvPr id="18441" name="Rectangle 14"/>
            <p:cNvSpPr>
              <a:spLocks noChangeArrowheads="1"/>
            </p:cNvSpPr>
            <p:nvPr/>
          </p:nvSpPr>
          <p:spPr bwMode="auto">
            <a:xfrm>
              <a:off x="1922" y="3267"/>
              <a:ext cx="3131" cy="984"/>
            </a:xfrm>
            <a:prstGeom prst="rect">
              <a:avLst/>
            </a:prstGeom>
            <a:noFill/>
            <a:ln w="9525">
              <a:solidFill>
                <a:srgbClr val="0066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en-US" altLang="zh-CN" sz="1400"/>
                <a:t>(p.54)</a:t>
              </a:r>
              <a:r>
                <a:rPr lang="zh-CN" altLang="en-US" sz="1400"/>
                <a:t>列出所有系以及它们拥有的教师数</a:t>
              </a:r>
              <a:endParaRPr lang="zh-CN" altLang="en-US" sz="1400"/>
            </a:p>
            <a:p>
              <a:pPr eaLnBrk="0" hangingPunct="0">
                <a:lnSpc>
                  <a:spcPct val="80000"/>
                </a:lnSpc>
                <a:spcBef>
                  <a:spcPct val="20000"/>
                </a:spcBef>
              </a:pPr>
              <a:r>
                <a:rPr lang="en-US" altLang="zh-CN" sz="1400"/>
                <a:t>select dept_name,</a:t>
              </a:r>
              <a:endParaRPr lang="en-US" altLang="zh-CN" sz="1400"/>
            </a:p>
            <a:p>
              <a:pPr eaLnBrk="0" hangingPunct="0">
                <a:lnSpc>
                  <a:spcPct val="80000"/>
                </a:lnSpc>
                <a:spcBef>
                  <a:spcPct val="20000"/>
                </a:spcBef>
              </a:pPr>
              <a:r>
                <a:rPr lang="en-US" altLang="zh-CN" sz="1400"/>
                <a:t>           (</a:t>
              </a:r>
              <a:r>
                <a:rPr lang="en-US" altLang="zh-CN" sz="1400">
                  <a:solidFill>
                    <a:srgbClr val="0066FF"/>
                  </a:solidFill>
                </a:rPr>
                <a:t>select count(*)</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from instructor</a:t>
              </a:r>
              <a:endParaRPr lang="en-US" altLang="zh-CN" sz="1400">
                <a:solidFill>
                  <a:srgbClr val="0066FF"/>
                </a:solidFill>
              </a:endParaRPr>
            </a:p>
            <a:p>
              <a:pPr eaLnBrk="0" hangingPunct="0">
                <a:lnSpc>
                  <a:spcPct val="80000"/>
                </a:lnSpc>
                <a:spcBef>
                  <a:spcPct val="20000"/>
                </a:spcBef>
              </a:pPr>
              <a:r>
                <a:rPr lang="en-US" altLang="zh-CN" sz="1400">
                  <a:solidFill>
                    <a:srgbClr val="0066FF"/>
                  </a:solidFill>
                </a:rPr>
                <a:t>             where department.dept_name=instructor.dept_name</a:t>
              </a:r>
              <a:r>
                <a:rPr lang="en-US" altLang="zh-CN" sz="1400"/>
                <a:t>)</a:t>
              </a:r>
              <a:endParaRPr lang="en-US" altLang="zh-CN" sz="1400"/>
            </a:p>
            <a:p>
              <a:pPr eaLnBrk="0" hangingPunct="0">
                <a:lnSpc>
                  <a:spcPct val="80000"/>
                </a:lnSpc>
                <a:spcBef>
                  <a:spcPct val="20000"/>
                </a:spcBef>
              </a:pPr>
              <a:r>
                <a:rPr lang="en-US" altLang="zh-CN" sz="1400"/>
                <a:t>             </a:t>
              </a:r>
              <a:r>
                <a:rPr lang="en-US" altLang="zh-CN" sz="1400">
                  <a:solidFill>
                    <a:schemeClr val="tx2"/>
                  </a:solidFill>
                </a:rPr>
                <a:t>as</a:t>
              </a:r>
              <a:r>
                <a:rPr lang="en-US" altLang="zh-CN" sz="1400"/>
                <a:t> num_instructors</a:t>
              </a:r>
              <a:endParaRPr lang="en-US" altLang="zh-CN" sz="1400"/>
            </a:p>
            <a:p>
              <a:pPr eaLnBrk="0" hangingPunct="0">
                <a:lnSpc>
                  <a:spcPct val="80000"/>
                </a:lnSpc>
                <a:spcBef>
                  <a:spcPct val="20000"/>
                </a:spcBef>
              </a:pPr>
              <a:r>
                <a:rPr lang="en-US" altLang="zh-CN" sz="1400"/>
                <a:t>from department;</a:t>
              </a:r>
              <a:endParaRPr lang="zh-CN" altLang="en-US" sz="1400"/>
            </a:p>
          </p:txBody>
        </p:sp>
        <p:sp>
          <p:nvSpPr>
            <p:cNvPr id="18442" name="Rectangle 15"/>
            <p:cNvSpPr>
              <a:spLocks noChangeArrowheads="1"/>
            </p:cNvSpPr>
            <p:nvPr/>
          </p:nvSpPr>
          <p:spPr bwMode="auto">
            <a:xfrm>
              <a:off x="4572" y="3349"/>
              <a:ext cx="635"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400">
                  <a:solidFill>
                    <a:schemeClr val="tx2"/>
                  </a:solidFill>
                </a:rPr>
                <a:t>(</a:t>
              </a:r>
              <a:r>
                <a:rPr lang="zh-CN" altLang="en-US" sz="1400">
                  <a:solidFill>
                    <a:schemeClr val="tx2"/>
                  </a:solidFill>
                </a:rPr>
                <a:t>表的别名</a:t>
              </a:r>
              <a:r>
                <a:rPr lang="en-US" altLang="zh-CN" sz="1400">
                  <a:solidFill>
                    <a:schemeClr val="tx2"/>
                  </a:solidFill>
                </a:rPr>
                <a:t>)</a:t>
              </a:r>
              <a:endParaRPr lang="en-US" altLang="zh-CN" sz="1400">
                <a:solidFill>
                  <a:schemeClr val="tx2"/>
                </a:solidFill>
              </a:endParaRPr>
            </a:p>
          </p:txBody>
        </p:sp>
      </p:grpSp>
      <p:grpSp>
        <p:nvGrpSpPr>
          <p:cNvPr id="24593" name="Group 20"/>
          <p:cNvGrpSpPr/>
          <p:nvPr/>
        </p:nvGrpSpPr>
        <p:grpSpPr bwMode="auto">
          <a:xfrm>
            <a:off x="1855789" y="4373562"/>
            <a:ext cx="2492375" cy="1549399"/>
            <a:chOff x="209" y="3180"/>
            <a:chExt cx="1570" cy="976"/>
          </a:xfrm>
        </p:grpSpPr>
        <p:sp>
          <p:nvSpPr>
            <p:cNvPr id="18444" name="Rectangle 17"/>
            <p:cNvSpPr>
              <a:spLocks noChangeArrowheads="1"/>
            </p:cNvSpPr>
            <p:nvPr/>
          </p:nvSpPr>
          <p:spPr bwMode="auto">
            <a:xfrm>
              <a:off x="256" y="3180"/>
              <a:ext cx="1425" cy="37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rgbClr val="464660"/>
                  </a:solidFill>
                </a:rPr>
                <a:t>一个查询语句的作用</a:t>
              </a:r>
              <a:endParaRPr lang="zh-CN" altLang="en-US">
                <a:solidFill>
                  <a:srgbClr val="464660"/>
                </a:solidFill>
              </a:endParaRPr>
            </a:p>
            <a:p>
              <a:pPr eaLnBrk="0" hangingPunct="0">
                <a:lnSpc>
                  <a:spcPct val="80000"/>
                </a:lnSpc>
                <a:spcBef>
                  <a:spcPct val="20000"/>
                </a:spcBef>
              </a:pPr>
              <a:r>
                <a:rPr lang="zh-CN" altLang="en-US">
                  <a:solidFill>
                    <a:srgbClr val="464660"/>
                  </a:solidFill>
                </a:rPr>
                <a:t>相当于编写一段程序</a:t>
              </a:r>
              <a:endParaRPr lang="zh-CN" altLang="en-US">
                <a:solidFill>
                  <a:srgbClr val="464660"/>
                </a:solidFill>
              </a:endParaRPr>
            </a:p>
          </p:txBody>
        </p:sp>
        <p:sp>
          <p:nvSpPr>
            <p:cNvPr id="18445" name="Rectangle 19"/>
            <p:cNvSpPr>
              <a:spLocks noChangeArrowheads="1"/>
            </p:cNvSpPr>
            <p:nvPr/>
          </p:nvSpPr>
          <p:spPr bwMode="auto">
            <a:xfrm>
              <a:off x="209" y="3780"/>
              <a:ext cx="1570" cy="37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rgbClr val="464660"/>
                  </a:solidFill>
                </a:rPr>
                <a:t>综可上述，可用看出：</a:t>
              </a:r>
              <a:endParaRPr lang="en-US" altLang="zh-CN">
                <a:solidFill>
                  <a:srgbClr val="464660"/>
                </a:solidFill>
              </a:endParaRPr>
            </a:p>
            <a:p>
              <a:pPr eaLnBrk="0" hangingPunct="0">
                <a:lnSpc>
                  <a:spcPct val="80000"/>
                </a:lnSpc>
                <a:spcBef>
                  <a:spcPct val="20000"/>
                </a:spcBef>
              </a:pPr>
              <a:r>
                <a:rPr lang="en-US" altLang="zh-CN">
                  <a:solidFill>
                    <a:srgbClr val="464660"/>
                  </a:solidFill>
                </a:rPr>
                <a:t>SQL</a:t>
              </a:r>
              <a:r>
                <a:rPr lang="zh-CN" altLang="en-US">
                  <a:solidFill>
                    <a:srgbClr val="464660"/>
                  </a:solidFill>
                </a:rPr>
                <a:t>查询能力的确强！</a:t>
              </a:r>
              <a:endParaRPr lang="zh-CN" altLang="en-US">
                <a:solidFill>
                  <a:srgbClr val="464660"/>
                </a:solidFill>
              </a:endParaRPr>
            </a:p>
          </p:txBody>
        </p:sp>
      </p:grpSp>
      <p:grpSp>
        <p:nvGrpSpPr>
          <p:cNvPr id="175130" name="Group 26"/>
          <p:cNvGrpSpPr/>
          <p:nvPr/>
        </p:nvGrpSpPr>
        <p:grpSpPr bwMode="auto">
          <a:xfrm>
            <a:off x="6203950" y="747714"/>
            <a:ext cx="4311650" cy="6218237"/>
            <a:chOff x="2810" y="471"/>
            <a:chExt cx="2716" cy="3917"/>
          </a:xfrm>
        </p:grpSpPr>
        <p:sp>
          <p:nvSpPr>
            <p:cNvPr id="18447" name="Rectangle 22"/>
            <p:cNvSpPr>
              <a:spLocks noChangeArrowheads="1"/>
            </p:cNvSpPr>
            <p:nvPr/>
          </p:nvSpPr>
          <p:spPr bwMode="auto">
            <a:xfrm>
              <a:off x="2810" y="471"/>
              <a:ext cx="268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用在</a:t>
              </a:r>
              <a:r>
                <a:rPr lang="en-US" altLang="zh-CN">
                  <a:solidFill>
                    <a:srgbClr val="892D5B"/>
                  </a:solidFill>
                </a:rPr>
                <a:t>having</a:t>
              </a:r>
              <a:r>
                <a:rPr lang="zh-CN" altLang="en-US">
                  <a:solidFill>
                    <a:srgbClr val="892D5B"/>
                  </a:solidFill>
                </a:rPr>
                <a:t>子句中</a:t>
              </a:r>
              <a:r>
                <a:rPr lang="en-US" altLang="zh-CN">
                  <a:solidFill>
                    <a:srgbClr val="892D5B"/>
                  </a:solidFill>
                </a:rPr>
                <a:t>-</a:t>
              </a:r>
              <a:r>
                <a:rPr lang="zh-CN" altLang="en-US">
                  <a:solidFill>
                    <a:srgbClr val="892D5B"/>
                  </a:solidFill>
                </a:rPr>
                <a:t>输出结果筛选</a:t>
              </a:r>
              <a:endParaRPr lang="zh-CN" altLang="en-US">
                <a:solidFill>
                  <a:srgbClr val="892D5B"/>
                </a:solidFill>
              </a:endParaRPr>
            </a:p>
          </p:txBody>
        </p:sp>
        <p:sp>
          <p:nvSpPr>
            <p:cNvPr id="18448" name="Rectangle 23"/>
            <p:cNvSpPr>
              <a:spLocks noChangeArrowheads="1"/>
            </p:cNvSpPr>
            <p:nvPr/>
          </p:nvSpPr>
          <p:spPr bwMode="auto">
            <a:xfrm>
              <a:off x="3148" y="2877"/>
              <a:ext cx="23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用在</a:t>
              </a:r>
              <a:r>
                <a:rPr lang="en-US" altLang="zh-CN">
                  <a:solidFill>
                    <a:srgbClr val="892D5B"/>
                  </a:solidFill>
                </a:rPr>
                <a:t>from</a:t>
              </a:r>
              <a:r>
                <a:rPr lang="zh-CN" altLang="en-US">
                  <a:solidFill>
                    <a:srgbClr val="892D5B"/>
                  </a:solidFill>
                </a:rPr>
                <a:t>子句中</a:t>
              </a:r>
              <a:r>
                <a:rPr lang="en-US" altLang="zh-CN">
                  <a:solidFill>
                    <a:srgbClr val="892D5B"/>
                  </a:solidFill>
                </a:rPr>
                <a:t>-</a:t>
              </a:r>
              <a:r>
                <a:rPr lang="zh-CN" altLang="en-US">
                  <a:solidFill>
                    <a:srgbClr val="892D5B"/>
                  </a:solidFill>
                </a:rPr>
                <a:t>生成中间关系</a:t>
              </a:r>
              <a:endParaRPr lang="zh-CN" altLang="en-US">
                <a:solidFill>
                  <a:srgbClr val="892D5B"/>
                </a:solidFill>
              </a:endParaRPr>
            </a:p>
          </p:txBody>
        </p:sp>
        <p:sp>
          <p:nvSpPr>
            <p:cNvPr id="18449" name="Rectangle 24"/>
            <p:cNvSpPr>
              <a:spLocks noChangeArrowheads="1"/>
            </p:cNvSpPr>
            <p:nvPr/>
          </p:nvSpPr>
          <p:spPr bwMode="auto">
            <a:xfrm>
              <a:off x="2905" y="4047"/>
              <a:ext cx="262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0" hangingPunct="0">
                <a:lnSpc>
                  <a:spcPct val="80000"/>
                </a:lnSpc>
                <a:spcBef>
                  <a:spcPct val="20000"/>
                </a:spcBef>
              </a:pPr>
              <a:r>
                <a:rPr lang="zh-CN" altLang="en-US">
                  <a:solidFill>
                    <a:srgbClr val="892D5B"/>
                  </a:solidFill>
                </a:rPr>
                <a:t>嵌套子句可用在</a:t>
              </a:r>
              <a:r>
                <a:rPr lang="en-US" altLang="zh-CN">
                  <a:solidFill>
                    <a:srgbClr val="892D5B"/>
                  </a:solidFill>
                </a:rPr>
                <a:t>select</a:t>
              </a:r>
              <a:r>
                <a:rPr lang="zh-CN" altLang="en-US">
                  <a:solidFill>
                    <a:srgbClr val="892D5B"/>
                  </a:solidFill>
                </a:rPr>
                <a:t>子句中</a:t>
              </a:r>
              <a:r>
                <a:rPr lang="en-US" altLang="zh-CN">
                  <a:solidFill>
                    <a:srgbClr val="892D5B"/>
                  </a:solidFill>
                </a:rPr>
                <a:t>-</a:t>
              </a:r>
              <a:r>
                <a:rPr lang="zh-CN" altLang="en-US">
                  <a:solidFill>
                    <a:srgbClr val="892D5B"/>
                  </a:solidFill>
                </a:rPr>
                <a:t>生成标量值</a:t>
              </a:r>
              <a:endParaRPr lang="zh-CN" altLang="en-US">
                <a:solidFill>
                  <a:srgbClr val="892D5B"/>
                </a:solidFill>
              </a:endParaRPr>
            </a:p>
          </p:txBody>
        </p:sp>
      </p:grpSp>
      <p:grpSp>
        <p:nvGrpSpPr>
          <p:cNvPr id="175140" name="Group 36"/>
          <p:cNvGrpSpPr/>
          <p:nvPr/>
        </p:nvGrpSpPr>
        <p:grpSpPr bwMode="auto">
          <a:xfrm>
            <a:off x="1685925" y="2595563"/>
            <a:ext cx="7043738" cy="1198562"/>
            <a:chOff x="168" y="1635"/>
            <a:chExt cx="4437" cy="755"/>
          </a:xfrm>
        </p:grpSpPr>
        <p:sp>
          <p:nvSpPr>
            <p:cNvPr id="18451" name="Rectangle 31"/>
            <p:cNvSpPr>
              <a:spLocks noChangeArrowheads="1"/>
            </p:cNvSpPr>
            <p:nvPr/>
          </p:nvSpPr>
          <p:spPr bwMode="auto">
            <a:xfrm>
              <a:off x="168" y="1802"/>
              <a:ext cx="443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6600"/>
                  </a:solidFill>
                  <a:latin typeface="Times New Roman" panose="02020603050405020304" pitchFamily="18" charset="0"/>
                </a:rPr>
                <a:t>嵌套子查询</a:t>
              </a:r>
              <a:r>
                <a:rPr lang="en-US" altLang="zh-CN">
                  <a:solidFill>
                    <a:srgbClr val="006600"/>
                  </a:solidFill>
                  <a:latin typeface="Times New Roman" panose="02020603050405020304" pitchFamily="18" charset="0"/>
                </a:rPr>
                <a:t>:</a:t>
              </a:r>
              <a:r>
                <a:rPr lang="en-US" altLang="zh-CN">
                  <a:solidFill>
                    <a:schemeClr val="tx2"/>
                  </a:solidFill>
                  <a:latin typeface="Times New Roman" panose="02020603050405020304" pitchFamily="18" charset="0"/>
                </a:rPr>
                <a:t>A</a:t>
              </a:r>
              <a:r>
                <a:rPr lang="en-US" altLang="zh-CN">
                  <a:solidFill>
                    <a:schemeClr val="tx2"/>
                  </a:solidFill>
                  <a:latin typeface="Times New Roman" panose="02020603050405020304" pitchFamily="18" charset="0"/>
                  <a:sym typeface="Wingdings" panose="05000000000000000000" pitchFamily="2" charset="2"/>
                </a:rPr>
                <a:t>=</a:t>
              </a:r>
              <a:r>
                <a:rPr lang="el-GR" altLang="zh-CN">
                  <a:solidFill>
                    <a:srgbClr val="006600"/>
                  </a:solidFill>
                  <a:latin typeface="宋体" panose="02010600030101010101" pitchFamily="2" charset="-122"/>
                </a:rPr>
                <a:t>ρ</a:t>
              </a:r>
              <a:r>
                <a:rPr lang="en-US" altLang="zh-CN" baseline="-25000">
                  <a:solidFill>
                    <a:srgbClr val="006600"/>
                  </a:solidFill>
                  <a:latin typeface="宋体" panose="02010600030101010101" pitchFamily="2" charset="-122"/>
                </a:rPr>
                <a:t>B(</a:t>
              </a:r>
              <a:r>
                <a:rPr lang="en-US" altLang="zh-CN" baseline="-25000">
                  <a:solidFill>
                    <a:srgbClr val="006600"/>
                  </a:solidFill>
                </a:rPr>
                <a:t>dept_name, avg_slary</a:t>
              </a:r>
              <a:r>
                <a:rPr lang="en-US" altLang="zh-CN" baseline="-25000">
                  <a:solidFill>
                    <a:srgbClr val="006600"/>
                  </a:solidFill>
                  <a:latin typeface="宋体" panose="02010600030101010101" pitchFamily="2" charset="-122"/>
                </a:rPr>
                <a:t>)</a:t>
              </a:r>
              <a:r>
                <a:rPr lang="en-US" altLang="zh-CN">
                  <a:solidFill>
                    <a:srgbClr val="006600"/>
                  </a:solidFill>
                  <a:latin typeface="宋体" panose="02010600030101010101" pitchFamily="2" charset="-122"/>
                </a:rPr>
                <a:t>(</a:t>
              </a:r>
              <a:r>
                <a:rPr lang="en-US" altLang="zh-CN" baseline="-25000">
                  <a:solidFill>
                    <a:srgbClr val="006600"/>
                  </a:solidFill>
                  <a:latin typeface="Times New Roman" panose="02020603050405020304" pitchFamily="18" charset="0"/>
                </a:rPr>
                <a:t>dept_name</a:t>
              </a:r>
              <a:r>
                <a:rPr lang="en-US" altLang="zh-CN">
                  <a:solidFill>
                    <a:srgbClr val="006600"/>
                  </a:solidFill>
                  <a:latin typeface="Times New Roman" panose="02020603050405020304" pitchFamily="18" charset="0"/>
                </a:rPr>
                <a:t>g</a:t>
              </a:r>
              <a:r>
                <a:rPr lang="en-US" altLang="zh-CN" baseline="-25000">
                  <a:solidFill>
                    <a:srgbClr val="006600"/>
                  </a:solidFill>
                </a:rPr>
                <a:t>dept_name,</a:t>
              </a:r>
              <a:r>
                <a:rPr lang="en-US" altLang="zh-CN" baseline="-25000">
                  <a:solidFill>
                    <a:srgbClr val="006600"/>
                  </a:solidFill>
                  <a:latin typeface="Times New Roman" panose="02020603050405020304" pitchFamily="18" charset="0"/>
                </a:rPr>
                <a:t>avg (</a:t>
              </a:r>
              <a:r>
                <a:rPr lang="en-US" altLang="zh-CN" i="1" baseline="-25000">
                  <a:solidFill>
                    <a:srgbClr val="006600"/>
                  </a:solidFill>
                  <a:latin typeface="Times New Roman" panose="02020603050405020304" pitchFamily="18" charset="0"/>
                </a:rPr>
                <a:t>salary</a:t>
              </a:r>
              <a:r>
                <a:rPr lang="en-US" altLang="zh-CN" baseline="-25000">
                  <a:solidFill>
                    <a:srgbClr val="006600"/>
                  </a:solidFill>
                  <a:latin typeface="Times New Roman" panose="02020603050405020304" pitchFamily="18" charset="0"/>
                </a:rPr>
                <a:t>)</a:t>
              </a:r>
              <a:r>
                <a:rPr lang="en-US" altLang="zh-CN">
                  <a:solidFill>
                    <a:srgbClr val="006600"/>
                  </a:solidFill>
                  <a:latin typeface="Times New Roman" panose="02020603050405020304" pitchFamily="18" charset="0"/>
                </a:rPr>
                <a:t>(instuctor))</a:t>
              </a:r>
              <a:endParaRPr lang="el-GR" altLang="zh-CN">
                <a:solidFill>
                  <a:srgbClr val="006600"/>
                </a:solidFill>
                <a:latin typeface="Times New Roman" panose="02020603050405020304" pitchFamily="18" charset="0"/>
              </a:endParaRPr>
            </a:p>
          </p:txBody>
        </p:sp>
        <p:sp>
          <p:nvSpPr>
            <p:cNvPr id="18452" name="Line 32"/>
            <p:cNvSpPr>
              <a:spLocks noChangeShapeType="1"/>
            </p:cNvSpPr>
            <p:nvPr/>
          </p:nvSpPr>
          <p:spPr bwMode="auto">
            <a:xfrm flipH="1" flipV="1">
              <a:off x="1236" y="2046"/>
              <a:ext cx="973" cy="344"/>
            </a:xfrm>
            <a:prstGeom prst="line">
              <a:avLst/>
            </a:prstGeom>
            <a:noFill/>
            <a:ln w="190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3" name="Rectangle 33"/>
            <p:cNvSpPr>
              <a:spLocks noChangeArrowheads="1"/>
            </p:cNvSpPr>
            <p:nvPr/>
          </p:nvSpPr>
          <p:spPr bwMode="auto">
            <a:xfrm>
              <a:off x="186" y="1635"/>
              <a:ext cx="305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solidFill>
                    <a:srgbClr val="008000"/>
                  </a:solidFill>
                  <a:latin typeface="Times New Roman" panose="02020603050405020304" pitchFamily="18" charset="0"/>
                </a:rPr>
                <a:t>外部查询：</a:t>
              </a:r>
              <a:r>
                <a:rPr lang="el-GR" altLang="zh-CN">
                  <a:solidFill>
                    <a:srgbClr val="008000"/>
                  </a:solidFill>
                  <a:latin typeface="Times New Roman" panose="02020603050405020304" pitchFamily="18" charset="0"/>
                </a:rPr>
                <a:t>Π</a:t>
              </a:r>
              <a:r>
                <a:rPr lang="en-US" altLang="zh-CN" i="1" baseline="-25000">
                  <a:solidFill>
                    <a:srgbClr val="008000"/>
                  </a:solidFill>
                  <a:latin typeface="Times New Roman" panose="02020603050405020304" pitchFamily="18" charset="0"/>
                </a:rPr>
                <a:t>dept_name, </a:t>
              </a:r>
              <a:r>
                <a:rPr lang="en-US" altLang="zh-CN" baseline="-25000">
                  <a:solidFill>
                    <a:srgbClr val="008000"/>
                  </a:solidFill>
                  <a:latin typeface="Times New Roman" panose="02020603050405020304" pitchFamily="18" charset="0"/>
                </a:rPr>
                <a:t>, avg_salary</a:t>
              </a:r>
              <a:r>
                <a:rPr lang="en-US" altLang="zh-CN">
                  <a:solidFill>
                    <a:srgbClr val="008000"/>
                  </a:solidFill>
                  <a:latin typeface="Times New Roman" panose="02020603050405020304" pitchFamily="18" charset="0"/>
                </a:rPr>
                <a:t>(</a:t>
              </a:r>
              <a:r>
                <a:rPr lang="el-GR" altLang="zh-CN">
                  <a:solidFill>
                    <a:srgbClr val="008000"/>
                  </a:solidFill>
                  <a:latin typeface="Times New Roman" panose="02020603050405020304" pitchFamily="18" charset="0"/>
                </a:rPr>
                <a:t>σ</a:t>
              </a:r>
              <a:r>
                <a:rPr lang="en-US" altLang="zh-CN" baseline="-25000">
                  <a:solidFill>
                    <a:srgbClr val="008000"/>
                  </a:solidFill>
                  <a:latin typeface="Times New Roman" panose="02020603050405020304" pitchFamily="18" charset="0"/>
                </a:rPr>
                <a:t>avg_salary&gt;42000</a:t>
              </a:r>
              <a:r>
                <a:rPr lang="en-US" altLang="zh-CN">
                  <a:solidFill>
                    <a:srgbClr val="008000"/>
                  </a:solidFill>
                  <a:latin typeface="Times New Roman" panose="02020603050405020304" pitchFamily="18" charset="0"/>
                </a:rPr>
                <a:t>(</a:t>
              </a:r>
              <a:r>
                <a:rPr lang="en-US" altLang="zh-CN">
                  <a:solidFill>
                    <a:schemeClr val="tx2"/>
                  </a:solidFill>
                  <a:latin typeface="Times New Roman" panose="02020603050405020304" pitchFamily="18" charset="0"/>
                </a:rPr>
                <a:t>A</a:t>
              </a:r>
              <a:r>
                <a:rPr lang="en-US" altLang="zh-CN">
                  <a:solidFill>
                    <a:srgbClr val="008000"/>
                  </a:solidFill>
                  <a:latin typeface="Times New Roman" panose="02020603050405020304" pitchFamily="18" charset="0"/>
                </a:rPr>
                <a:t>))</a:t>
              </a:r>
              <a:endParaRPr lang="el-GR" altLang="zh-CN">
                <a:solidFill>
                  <a:srgbClr val="008000"/>
                </a:solidFill>
                <a:latin typeface="Times New Roman" panose="02020603050405020304" pitchFamily="18" charset="0"/>
              </a:endParaRPr>
            </a:p>
          </p:txBody>
        </p:sp>
        <p:sp>
          <p:nvSpPr>
            <p:cNvPr id="18454" name="Line 35"/>
            <p:cNvSpPr>
              <a:spLocks noChangeShapeType="1"/>
            </p:cNvSpPr>
            <p:nvPr/>
          </p:nvSpPr>
          <p:spPr bwMode="auto">
            <a:xfrm flipH="1" flipV="1">
              <a:off x="1745" y="1867"/>
              <a:ext cx="237" cy="326"/>
            </a:xfrm>
            <a:prstGeom prst="line">
              <a:avLst/>
            </a:prstGeom>
            <a:noFill/>
            <a:ln w="19050">
              <a:solidFill>
                <a:srgbClr val="0099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55" name="Rectangle 4"/>
          <p:cNvSpPr>
            <a:spLocks noChangeArrowheads="1"/>
          </p:cNvSpPr>
          <p:nvPr/>
        </p:nvSpPr>
        <p:spPr bwMode="auto">
          <a:xfrm>
            <a:off x="6335713" y="142875"/>
            <a:ext cx="390366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6600"/>
                </a:solidFill>
                <a:latin typeface="黑体" panose="02010609060101010101" pitchFamily="49" charset="-122"/>
                <a:ea typeface="黑体" panose="02010609060101010101" pitchFamily="49" charset="-122"/>
              </a:rPr>
              <a:t>三 </a:t>
            </a:r>
            <a:r>
              <a:rPr lang="en-US" altLang="zh-CN" sz="2000">
                <a:solidFill>
                  <a:srgbClr val="006600"/>
                </a:solidFill>
                <a:latin typeface="黑体" panose="02010609060101010101" pitchFamily="49" charset="-122"/>
                <a:ea typeface="黑体" panose="02010609060101010101" pitchFamily="49" charset="-122"/>
              </a:rPr>
              <a:t>SQL</a:t>
            </a:r>
            <a:r>
              <a:rPr lang="zh-CN" altLang="en-US" sz="2000">
                <a:solidFill>
                  <a:srgbClr val="006600"/>
                </a:solidFill>
                <a:latin typeface="黑体" panose="02010609060101010101" pitchFamily="49" charset="-122"/>
                <a:ea typeface="黑体" panose="02010609060101010101" pitchFamily="49" charset="-122"/>
              </a:rPr>
              <a:t>的数据查询能力</a:t>
            </a:r>
            <a:endParaRPr lang="zh-CN" altLang="en-US" sz="2000">
              <a:solidFill>
                <a:srgbClr val="006600"/>
              </a:solidFill>
              <a:latin typeface="黑体" panose="02010609060101010101" pitchFamily="49" charset="-122"/>
              <a:ea typeface="黑体" panose="02010609060101010101" pitchFamily="49" charset="-122"/>
            </a:endParaRPr>
          </a:p>
        </p:txBody>
      </p:sp>
      <p:sp>
        <p:nvSpPr>
          <p:cNvPr id="18456" name="矩形 24"/>
          <p:cNvSpPr>
            <a:spLocks noChangeArrowheads="1"/>
          </p:cNvSpPr>
          <p:nvPr/>
        </p:nvSpPr>
        <p:spPr bwMode="auto">
          <a:xfrm>
            <a:off x="3424239" y="2292350"/>
            <a:ext cx="952505"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.d</a:t>
            </a:r>
            <a:endParaRPr lang="zh-CN" altLang="en-US"/>
          </a:p>
        </p:txBody>
      </p:sp>
      <p:sp>
        <p:nvSpPr>
          <p:cNvPr id="18457" name="矩形 25"/>
          <p:cNvSpPr>
            <a:spLocks noChangeArrowheads="1"/>
          </p:cNvSpPr>
          <p:nvPr/>
        </p:nvSpPr>
        <p:spPr bwMode="auto">
          <a:xfrm>
            <a:off x="3405189" y="3856038"/>
            <a:ext cx="938077"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.e</a:t>
            </a:r>
            <a:endParaRPr lang="zh-CN" altLang="en-US"/>
          </a:p>
        </p:txBody>
      </p:sp>
      <p:sp>
        <p:nvSpPr>
          <p:cNvPr id="18458" name="矩形 26"/>
          <p:cNvSpPr>
            <a:spLocks noChangeArrowheads="1"/>
          </p:cNvSpPr>
          <p:nvPr/>
        </p:nvSpPr>
        <p:spPr bwMode="auto">
          <a:xfrm>
            <a:off x="3384551" y="6030913"/>
            <a:ext cx="88678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r>
              <a:rPr lang="en-US" altLang="zh-CN"/>
              <a:t>.f</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130"/>
                                        </p:tgtEl>
                                        <p:attrNameLst>
                                          <p:attrName>style.visibility</p:attrName>
                                        </p:attrNameLst>
                                      </p:cBhvr>
                                      <p:to>
                                        <p:strVal val="visible"/>
                                      </p:to>
                                    </p:set>
                                    <p:anim calcmode="lin" valueType="num">
                                      <p:cBhvr additive="base">
                                        <p:cTn id="7" dur="500" fill="hold"/>
                                        <p:tgtEl>
                                          <p:spTgt spid="175130"/>
                                        </p:tgtEl>
                                        <p:attrNameLst>
                                          <p:attrName>ppt_x</p:attrName>
                                        </p:attrNameLst>
                                      </p:cBhvr>
                                      <p:tavLst>
                                        <p:tav tm="0">
                                          <p:val>
                                            <p:strVal val="#ppt_x"/>
                                          </p:val>
                                        </p:tav>
                                        <p:tav tm="100000">
                                          <p:val>
                                            <p:strVal val="#ppt_x"/>
                                          </p:val>
                                        </p:tav>
                                      </p:tavLst>
                                    </p:anim>
                                    <p:anim calcmode="lin" valueType="num">
                                      <p:cBhvr additive="base">
                                        <p:cTn id="8" dur="500" fill="hold"/>
                                        <p:tgtEl>
                                          <p:spTgt spid="175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5140"/>
                                        </p:tgtEl>
                                        <p:attrNameLst>
                                          <p:attrName>style.visibility</p:attrName>
                                        </p:attrNameLst>
                                      </p:cBhvr>
                                      <p:to>
                                        <p:strVal val="visible"/>
                                      </p:to>
                                    </p:set>
                                    <p:anim calcmode="lin" valueType="num">
                                      <p:cBhvr additive="base">
                                        <p:cTn id="13" dur="500" fill="hold"/>
                                        <p:tgtEl>
                                          <p:spTgt spid="175140"/>
                                        </p:tgtEl>
                                        <p:attrNameLst>
                                          <p:attrName>ppt_x</p:attrName>
                                        </p:attrNameLst>
                                      </p:cBhvr>
                                      <p:tavLst>
                                        <p:tav tm="0">
                                          <p:val>
                                            <p:strVal val="#ppt_x"/>
                                          </p:val>
                                        </p:tav>
                                        <p:tav tm="100000">
                                          <p:val>
                                            <p:strVal val="#ppt_x"/>
                                          </p:val>
                                        </p:tav>
                                      </p:tavLst>
                                    </p:anim>
                                    <p:anim calcmode="lin" valueType="num">
                                      <p:cBhvr additive="base">
                                        <p:cTn id="14" dur="500" fill="hold"/>
                                        <p:tgtEl>
                                          <p:spTgt spid="1751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4593"/>
                                        </p:tgtEl>
                                        <p:attrNameLst>
                                          <p:attrName>style.visibility</p:attrName>
                                        </p:attrNameLst>
                                      </p:cBhvr>
                                      <p:to>
                                        <p:strVal val="visible"/>
                                      </p:to>
                                    </p:set>
                                    <p:animEffect transition="in" filter="blinds(horizontal)">
                                      <p:cBhvr>
                                        <p:cTn id="19" dur="500"/>
                                        <p:tgtEl>
                                          <p:spTgt spid="24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5D41B53-E1AA-4813-A2B9-02A875023720}" type="slidenum">
              <a:rPr lang="zh-CN" altLang="en-US" smtClean="0"/>
            </a:fld>
            <a:endParaRPr lang="zh-CN" altLang="en-US"/>
          </a:p>
        </p:txBody>
      </p:sp>
      <p:sp>
        <p:nvSpPr>
          <p:cNvPr id="19458" name="Rectangle 2"/>
          <p:cNvSpPr>
            <a:spLocks noGrp="1" noChangeArrowheads="1"/>
          </p:cNvSpPr>
          <p:nvPr>
            <p:ph type="title"/>
          </p:nvPr>
        </p:nvSpPr>
        <p:spPr>
          <a:xfrm>
            <a:off x="2057400" y="104776"/>
            <a:ext cx="7772400" cy="504825"/>
          </a:xfrm>
        </p:spPr>
        <p:txBody>
          <a:bodyPr/>
          <a:lstStyle/>
          <a:p>
            <a:pPr algn="l"/>
            <a:r>
              <a:rPr lang="zh-CN" altLang="en-US" sz="2800" b="1">
                <a:latin typeface="黑体" panose="02010609060101010101" pitchFamily="49" charset="-122"/>
                <a:ea typeface="黑体" panose="02010609060101010101" pitchFamily="49" charset="-122"/>
              </a:rPr>
              <a:t>四 </a:t>
            </a:r>
            <a:r>
              <a:rPr lang="en-US" altLang="zh-CN" sz="2800" b="1">
                <a:latin typeface="黑体" panose="02010609060101010101" pitchFamily="49" charset="-122"/>
                <a:ea typeface="黑体" panose="02010609060101010101" pitchFamily="49" charset="-122"/>
              </a:rPr>
              <a:t>SQL</a:t>
            </a:r>
            <a:r>
              <a:rPr lang="zh-CN" altLang="en-US" sz="2800" b="1">
                <a:latin typeface="黑体" panose="02010609060101010101" pitchFamily="49" charset="-122"/>
                <a:ea typeface="黑体" panose="02010609060101010101" pitchFamily="49" charset="-122"/>
              </a:rPr>
              <a:t>数据操纵语言</a:t>
            </a:r>
            <a:r>
              <a:rPr lang="en-US" altLang="zh-CN" sz="2800" b="1">
                <a:latin typeface="黑体" panose="02010609060101010101" pitchFamily="49" charset="-122"/>
                <a:ea typeface="黑体" panose="02010609060101010101" pitchFamily="49" charset="-122"/>
              </a:rPr>
              <a:t>DML</a:t>
            </a:r>
            <a:endParaRPr lang="en-US" altLang="zh-CN" sz="2800" b="1">
              <a:latin typeface="黑体" panose="02010609060101010101" pitchFamily="49" charset="-122"/>
              <a:ea typeface="黑体" panose="02010609060101010101" pitchFamily="49" charset="-122"/>
            </a:endParaRPr>
          </a:p>
        </p:txBody>
      </p:sp>
      <p:sp>
        <p:nvSpPr>
          <p:cNvPr id="19459" name="Rectangle 5"/>
          <p:cNvSpPr>
            <a:spLocks noChangeArrowheads="1"/>
          </p:cNvSpPr>
          <p:nvPr/>
        </p:nvSpPr>
        <p:spPr bwMode="auto">
          <a:xfrm>
            <a:off x="5135563" y="900113"/>
            <a:ext cx="4913312" cy="14605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a:t>(P.54)</a:t>
            </a:r>
            <a:endParaRPr lang="en-US" altLang="zh-CN" sz="1400"/>
          </a:p>
          <a:p>
            <a:pPr eaLnBrk="0" hangingPunct="0">
              <a:lnSpc>
                <a:spcPct val="80000"/>
              </a:lnSpc>
              <a:spcBef>
                <a:spcPct val="20000"/>
              </a:spcBef>
            </a:pPr>
            <a:r>
              <a:rPr lang="en-US" altLang="zh-CN" sz="1400"/>
              <a:t>delete from </a:t>
            </a:r>
            <a:r>
              <a:rPr lang="en-US" altLang="zh-CN" sz="1400" i="1"/>
              <a:t>instructor</a:t>
            </a:r>
            <a:br>
              <a:rPr lang="en-US" altLang="zh-CN" sz="1400" i="1"/>
            </a:br>
            <a:r>
              <a:rPr lang="en-US" altLang="zh-CN" sz="1400"/>
              <a:t>where </a:t>
            </a:r>
            <a:r>
              <a:rPr lang="en-US" altLang="zh-CN" sz="1400" i="1"/>
              <a:t>dept_name</a:t>
            </a:r>
            <a:r>
              <a:rPr lang="en-US" altLang="zh-CN" sz="1400"/>
              <a:t>= </a:t>
            </a:r>
            <a:r>
              <a:rPr lang="en-US" altLang="zh-CN" sz="1400">
                <a:latin typeface="宋体" panose="02010600030101010101" pitchFamily="2" charset="-122"/>
              </a:rPr>
              <a:t>’</a:t>
            </a:r>
            <a:r>
              <a:rPr lang="en-US" altLang="zh-CN" sz="1400"/>
              <a:t>Finance</a:t>
            </a:r>
            <a:r>
              <a:rPr lang="en-US" altLang="zh-CN" sz="1400">
                <a:latin typeface="宋体" panose="02010600030101010101" pitchFamily="2" charset="-122"/>
              </a:rPr>
              <a:t>’</a:t>
            </a:r>
            <a:r>
              <a:rPr lang="en-US" altLang="zh-CN" sz="1400"/>
              <a:t>;</a:t>
            </a:r>
            <a:endParaRPr lang="en-US" altLang="zh-CN" sz="1400"/>
          </a:p>
          <a:p>
            <a:pPr eaLnBrk="0" hangingPunct="0">
              <a:lnSpc>
                <a:spcPct val="80000"/>
              </a:lnSpc>
              <a:spcBef>
                <a:spcPct val="60000"/>
              </a:spcBef>
            </a:pPr>
            <a:r>
              <a:rPr lang="en-US" altLang="zh-CN" sz="1400"/>
              <a:t>delete from </a:t>
            </a:r>
            <a:r>
              <a:rPr lang="en-US" altLang="zh-CN" sz="1400" i="1"/>
              <a:t>instructor</a:t>
            </a:r>
            <a:br>
              <a:rPr lang="en-US" altLang="zh-CN" sz="1400" i="1"/>
            </a:br>
            <a:r>
              <a:rPr lang="en-US" altLang="zh-CN" sz="1400"/>
              <a:t>where </a:t>
            </a:r>
            <a:r>
              <a:rPr lang="en-US" altLang="zh-CN" sz="1400" i="1"/>
              <a:t>dept_name </a:t>
            </a:r>
            <a:r>
              <a:rPr lang="en-US" altLang="zh-CN" sz="1400"/>
              <a:t>in (select </a:t>
            </a:r>
            <a:r>
              <a:rPr lang="en-US" altLang="zh-CN" sz="1400" i="1"/>
              <a:t>dept_name</a:t>
            </a:r>
            <a:br>
              <a:rPr lang="en-US" altLang="zh-CN" sz="1400" i="1"/>
            </a:br>
            <a:r>
              <a:rPr lang="en-US" altLang="zh-CN" sz="1400" i="1"/>
              <a:t>                                    </a:t>
            </a:r>
            <a:r>
              <a:rPr lang="en-US" altLang="zh-CN" sz="1400"/>
              <a:t>from </a:t>
            </a:r>
            <a:r>
              <a:rPr lang="en-US" altLang="zh-CN" sz="1400" i="1"/>
              <a:t>department</a:t>
            </a:r>
            <a:br>
              <a:rPr lang="en-US" altLang="zh-CN" sz="1400" i="1"/>
            </a:br>
            <a:r>
              <a:rPr lang="en-US" altLang="zh-CN" sz="1400" i="1"/>
              <a:t>                                    </a:t>
            </a:r>
            <a:r>
              <a:rPr lang="en-US" altLang="zh-CN" sz="1400"/>
              <a:t>where </a:t>
            </a:r>
            <a:r>
              <a:rPr lang="en-US" altLang="zh-CN" sz="1400" i="1"/>
              <a:t>building </a:t>
            </a:r>
            <a:r>
              <a:rPr lang="en-US" altLang="zh-CN" sz="1400"/>
              <a:t>= </a:t>
            </a:r>
            <a:r>
              <a:rPr lang="en-US" altLang="zh-CN" sz="1400">
                <a:latin typeface="宋体" panose="02010600030101010101" pitchFamily="2" charset="-122"/>
              </a:rPr>
              <a:t>’</a:t>
            </a:r>
            <a:r>
              <a:rPr lang="en-US" altLang="zh-CN" sz="1400"/>
              <a:t>Watson</a:t>
            </a:r>
            <a:r>
              <a:rPr lang="en-US" altLang="zh-CN" sz="1400">
                <a:latin typeface="宋体" panose="02010600030101010101" pitchFamily="2" charset="-122"/>
              </a:rPr>
              <a:t>’</a:t>
            </a:r>
            <a:r>
              <a:rPr lang="en-US" altLang="zh-CN" sz="1400"/>
              <a:t>);</a:t>
            </a:r>
            <a:endParaRPr lang="en-US" altLang="zh-CN" sz="1400"/>
          </a:p>
        </p:txBody>
      </p:sp>
      <p:sp>
        <p:nvSpPr>
          <p:cNvPr id="19460" name="Rectangle 7"/>
          <p:cNvSpPr>
            <a:spLocks noChangeArrowheads="1"/>
          </p:cNvSpPr>
          <p:nvPr/>
        </p:nvSpPr>
        <p:spPr bwMode="auto">
          <a:xfrm>
            <a:off x="4267200" y="2503330"/>
            <a:ext cx="5085046" cy="198945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lnSpc>
                <a:spcPct val="80000"/>
              </a:lnSpc>
              <a:spcBef>
                <a:spcPct val="20000"/>
              </a:spcBef>
            </a:pPr>
            <a:r>
              <a:rPr lang="en-US" altLang="zh-CN" sz="1400"/>
              <a:t>P.57~58</a:t>
            </a:r>
            <a:endParaRPr lang="en-US" altLang="zh-CN" sz="1400"/>
          </a:p>
          <a:p>
            <a:pPr eaLnBrk="0" hangingPunct="0">
              <a:lnSpc>
                <a:spcPct val="80000"/>
              </a:lnSpc>
              <a:spcBef>
                <a:spcPct val="20000"/>
              </a:spcBef>
            </a:pPr>
            <a:r>
              <a:rPr lang="en-US" altLang="zh-CN" sz="1400"/>
              <a:t>insert into </a:t>
            </a:r>
            <a:r>
              <a:rPr lang="en-US" altLang="zh-CN" sz="1400" i="1"/>
              <a:t>course </a:t>
            </a:r>
            <a:r>
              <a:rPr lang="en-US" altLang="zh-CN" sz="1400"/>
              <a:t>(</a:t>
            </a:r>
            <a:r>
              <a:rPr lang="en-US" altLang="zh-CN" sz="1400" i="1"/>
              <a:t>course_id</a:t>
            </a:r>
            <a:r>
              <a:rPr lang="en-US" altLang="zh-CN" sz="1400"/>
              <a:t>, </a:t>
            </a:r>
            <a:r>
              <a:rPr lang="en-US" altLang="zh-CN" sz="1400" i="1"/>
              <a:t>title</a:t>
            </a:r>
            <a:r>
              <a:rPr lang="en-US" altLang="zh-CN" sz="1400"/>
              <a:t>, </a:t>
            </a:r>
            <a:r>
              <a:rPr lang="en-US" altLang="zh-CN" sz="1400" i="1"/>
              <a:t>dept_name</a:t>
            </a:r>
            <a:r>
              <a:rPr lang="en-US" altLang="zh-CN" sz="1400"/>
              <a:t>, </a:t>
            </a:r>
            <a:r>
              <a:rPr lang="en-US" altLang="zh-CN" sz="1400" i="1"/>
              <a:t>credits</a:t>
            </a:r>
            <a:r>
              <a:rPr lang="en-US" altLang="zh-CN" sz="1400"/>
              <a:t>)</a:t>
            </a:r>
            <a:br>
              <a:rPr lang="en-US" altLang="zh-CN" sz="1400"/>
            </a:br>
            <a:r>
              <a:rPr lang="en-US" altLang="zh-CN" sz="1400"/>
              <a:t>values (</a:t>
            </a:r>
            <a:r>
              <a:rPr lang="en-US" altLang="zh-CN" sz="1400">
                <a:latin typeface="宋体" panose="02010600030101010101" pitchFamily="2" charset="-122"/>
              </a:rPr>
              <a:t>’</a:t>
            </a:r>
            <a:r>
              <a:rPr lang="en-US" altLang="zh-CN" sz="1400"/>
              <a:t>CS-437</a:t>
            </a:r>
            <a:r>
              <a:rPr lang="en-US" altLang="zh-CN" sz="1400">
                <a:latin typeface="宋体" panose="02010600030101010101" pitchFamily="2" charset="-122"/>
              </a:rPr>
              <a:t>’</a:t>
            </a:r>
            <a:r>
              <a:rPr lang="en-US" altLang="zh-CN" sz="1400"/>
              <a:t>, </a:t>
            </a:r>
            <a:r>
              <a:rPr lang="en-US" altLang="zh-CN" sz="1400">
                <a:latin typeface="宋体" panose="02010600030101010101" pitchFamily="2" charset="-122"/>
              </a:rPr>
              <a:t>’</a:t>
            </a:r>
            <a:r>
              <a:rPr lang="en-US" altLang="zh-CN" sz="1400"/>
              <a:t>Database Systems</a:t>
            </a:r>
            <a:r>
              <a:rPr lang="en-US" altLang="zh-CN" sz="1400">
                <a:latin typeface="宋体" panose="02010600030101010101" pitchFamily="2" charset="-122"/>
              </a:rPr>
              <a:t>’</a:t>
            </a:r>
            <a:r>
              <a:rPr lang="en-US" altLang="zh-CN" sz="1400"/>
              <a:t>, </a:t>
            </a:r>
            <a:r>
              <a:rPr lang="en-US" altLang="zh-CN" sz="1400">
                <a:latin typeface="宋体" panose="02010600030101010101" pitchFamily="2" charset="-122"/>
              </a:rPr>
              <a:t>’</a:t>
            </a:r>
            <a:r>
              <a:rPr lang="en-US" altLang="zh-CN" sz="1400"/>
              <a:t>Comp. Sci.</a:t>
            </a:r>
            <a:r>
              <a:rPr lang="en-US" altLang="zh-CN" sz="1400">
                <a:latin typeface="宋体" panose="02010600030101010101" pitchFamily="2" charset="-122"/>
              </a:rPr>
              <a:t>’</a:t>
            </a:r>
            <a:r>
              <a:rPr lang="en-US" altLang="zh-CN" sz="1400"/>
              <a:t>, 4);</a:t>
            </a:r>
            <a:endParaRPr lang="en-US" altLang="zh-CN" sz="1400"/>
          </a:p>
          <a:p>
            <a:pPr eaLnBrk="0" hangingPunct="0">
              <a:lnSpc>
                <a:spcPct val="80000"/>
              </a:lnSpc>
              <a:spcBef>
                <a:spcPct val="60000"/>
              </a:spcBef>
            </a:pPr>
            <a:r>
              <a:rPr lang="en-US" altLang="zh-CN" sz="1400"/>
              <a:t>insert into </a:t>
            </a:r>
            <a:r>
              <a:rPr lang="en-US" altLang="zh-CN" sz="1400" i="1"/>
              <a:t>student</a:t>
            </a:r>
            <a:br>
              <a:rPr lang="en-US" altLang="zh-CN" sz="1400" i="1"/>
            </a:br>
            <a:r>
              <a:rPr lang="en-US" altLang="zh-CN" sz="1400"/>
              <a:t>values (</a:t>
            </a:r>
            <a:r>
              <a:rPr lang="en-US" altLang="zh-CN" sz="1400">
                <a:latin typeface="宋体" panose="02010600030101010101" pitchFamily="2" charset="-122"/>
              </a:rPr>
              <a:t>’</a:t>
            </a:r>
            <a:r>
              <a:rPr lang="en-US" altLang="zh-CN" sz="1400"/>
              <a:t>3003</a:t>
            </a:r>
            <a:r>
              <a:rPr lang="en-US" altLang="zh-CN" sz="1400">
                <a:latin typeface="宋体" panose="02010600030101010101" pitchFamily="2" charset="-122"/>
              </a:rPr>
              <a:t>’</a:t>
            </a:r>
            <a:r>
              <a:rPr lang="en-US" altLang="zh-CN" sz="1400"/>
              <a:t>, </a:t>
            </a:r>
            <a:r>
              <a:rPr lang="en-US" altLang="zh-CN" sz="1400">
                <a:latin typeface="宋体" panose="02010600030101010101" pitchFamily="2" charset="-122"/>
              </a:rPr>
              <a:t>’</a:t>
            </a:r>
            <a:r>
              <a:rPr lang="en-US" altLang="zh-CN" sz="1400"/>
              <a:t>Green</a:t>
            </a:r>
            <a:r>
              <a:rPr lang="en-US" altLang="zh-CN" sz="1400">
                <a:latin typeface="宋体" panose="02010600030101010101" pitchFamily="2" charset="-122"/>
              </a:rPr>
              <a:t>’</a:t>
            </a:r>
            <a:r>
              <a:rPr lang="en-US" altLang="zh-CN" sz="1400"/>
              <a:t>, </a:t>
            </a:r>
            <a:r>
              <a:rPr lang="en-US" altLang="zh-CN" sz="1400">
                <a:latin typeface="宋体" panose="02010600030101010101" pitchFamily="2" charset="-122"/>
              </a:rPr>
              <a:t>’</a:t>
            </a:r>
            <a:r>
              <a:rPr lang="en-US" altLang="zh-CN" sz="1400"/>
              <a:t>Finance</a:t>
            </a:r>
            <a:r>
              <a:rPr lang="en-US" altLang="zh-CN" sz="1400">
                <a:latin typeface="宋体" panose="02010600030101010101" pitchFamily="2" charset="-122"/>
              </a:rPr>
              <a:t>’</a:t>
            </a:r>
            <a:r>
              <a:rPr lang="en-US" altLang="zh-CN" sz="1400"/>
              <a:t>, </a:t>
            </a:r>
            <a:r>
              <a:rPr lang="en-US" altLang="zh-CN" sz="1400" i="1"/>
              <a:t>null</a:t>
            </a:r>
            <a:r>
              <a:rPr lang="en-US" altLang="zh-CN" sz="1400"/>
              <a:t>);</a:t>
            </a:r>
            <a:endParaRPr lang="en-US" altLang="zh-CN" sz="1400"/>
          </a:p>
          <a:p>
            <a:pPr eaLnBrk="0" hangingPunct="0">
              <a:lnSpc>
                <a:spcPct val="80000"/>
              </a:lnSpc>
              <a:spcBef>
                <a:spcPct val="60000"/>
              </a:spcBef>
            </a:pPr>
            <a:r>
              <a:rPr lang="en-US" altLang="zh-CN" sz="1400"/>
              <a:t>insert into instuctor</a:t>
            </a:r>
            <a:br>
              <a:rPr lang="en-US" altLang="zh-CN" sz="1400" i="1"/>
            </a:br>
            <a:r>
              <a:rPr lang="en-US" altLang="zh-CN" sz="1400" i="1"/>
              <a:t>	</a:t>
            </a:r>
            <a:r>
              <a:rPr lang="en-US" altLang="zh-CN" sz="1400"/>
              <a:t>select </a:t>
            </a:r>
            <a:r>
              <a:rPr lang="en-US" altLang="zh-CN" sz="1400" i="1"/>
              <a:t>ID, name, dept_name, 18000</a:t>
            </a:r>
            <a:br>
              <a:rPr lang="en-US" altLang="zh-CN" sz="1400" i="1"/>
            </a:br>
            <a:r>
              <a:rPr lang="en-US" altLang="zh-CN" sz="1400" i="1"/>
              <a:t>    </a:t>
            </a:r>
            <a:r>
              <a:rPr lang="en-US" altLang="zh-CN" sz="1400"/>
              <a:t>from </a:t>
            </a:r>
            <a:r>
              <a:rPr lang="en-US" altLang="zh-CN" sz="1400" i="1"/>
              <a:t>  student</a:t>
            </a:r>
            <a:endParaRPr lang="en-US" altLang="zh-CN" sz="1400"/>
          </a:p>
          <a:p>
            <a:pPr eaLnBrk="0" hangingPunct="0">
              <a:lnSpc>
                <a:spcPct val="80000"/>
              </a:lnSpc>
              <a:spcBef>
                <a:spcPct val="20000"/>
              </a:spcBef>
            </a:pPr>
            <a:r>
              <a:rPr lang="en-US" altLang="zh-CN" sz="1400" i="1"/>
              <a:t>	where dept_name = </a:t>
            </a:r>
            <a:r>
              <a:rPr lang="en-US" altLang="zh-CN" sz="1400" i="1">
                <a:latin typeface="宋体" panose="02010600030101010101" pitchFamily="2" charset="-122"/>
              </a:rPr>
              <a:t>‘</a:t>
            </a:r>
            <a:r>
              <a:rPr lang="en-US" altLang="zh-CN" sz="1400" i="1"/>
              <a:t>Music</a:t>
            </a:r>
            <a:r>
              <a:rPr lang="en-US" altLang="zh-CN" sz="1400" i="1">
                <a:latin typeface="宋体" panose="02010600030101010101" pitchFamily="2" charset="-122"/>
              </a:rPr>
              <a:t>’</a:t>
            </a:r>
            <a:r>
              <a:rPr lang="en-US" altLang="zh-CN" sz="1400" i="1"/>
              <a:t> and tot_cred &gt; 144;</a:t>
            </a:r>
            <a:endParaRPr lang="en-US" altLang="zh-CN" sz="1400" i="1"/>
          </a:p>
        </p:txBody>
      </p:sp>
      <p:sp>
        <p:nvSpPr>
          <p:cNvPr id="19461" name="Rectangle 9"/>
          <p:cNvSpPr>
            <a:spLocks noChangeArrowheads="1"/>
          </p:cNvSpPr>
          <p:nvPr/>
        </p:nvSpPr>
        <p:spPr bwMode="auto">
          <a:xfrm>
            <a:off x="5554663" y="4615711"/>
            <a:ext cx="4481512" cy="182075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lnSpc>
                <a:spcPct val="80000"/>
              </a:lnSpc>
              <a:spcBef>
                <a:spcPct val="20000"/>
              </a:spcBef>
            </a:pPr>
            <a:r>
              <a:rPr lang="en-US" altLang="zh-CN" sz="1400"/>
              <a:t>P.58~58</a:t>
            </a:r>
            <a:endParaRPr lang="en-US" altLang="zh-CN" sz="1400"/>
          </a:p>
          <a:p>
            <a:pPr eaLnBrk="0" hangingPunct="0">
              <a:lnSpc>
                <a:spcPct val="80000"/>
              </a:lnSpc>
              <a:spcBef>
                <a:spcPct val="20000"/>
              </a:spcBef>
            </a:pPr>
            <a:r>
              <a:rPr lang="en-US" altLang="zh-CN" sz="1400"/>
              <a:t>update </a:t>
            </a:r>
            <a:r>
              <a:rPr lang="en-US" altLang="zh-CN" sz="1400" i="1"/>
              <a:t>instructor</a:t>
            </a:r>
            <a:br>
              <a:rPr lang="en-US" altLang="zh-CN" sz="1400" i="1"/>
            </a:br>
            <a:r>
              <a:rPr lang="en-US" altLang="zh-CN" sz="1400"/>
              <a:t>set </a:t>
            </a:r>
            <a:r>
              <a:rPr lang="en-US" altLang="zh-CN" sz="1400" i="1"/>
              <a:t>salary </a:t>
            </a:r>
            <a:r>
              <a:rPr lang="en-US" altLang="zh-CN" sz="1400"/>
              <a:t>= </a:t>
            </a:r>
            <a:r>
              <a:rPr lang="en-US" altLang="zh-CN" sz="1400" i="1"/>
              <a:t>salary </a:t>
            </a:r>
            <a:r>
              <a:rPr lang="en-US" altLang="zh-CN" sz="1400"/>
              <a:t>* 1.03</a:t>
            </a:r>
            <a:br>
              <a:rPr lang="en-US" altLang="zh-CN" sz="1400"/>
            </a:br>
            <a:r>
              <a:rPr lang="en-US" altLang="zh-CN" sz="1400"/>
              <a:t>where </a:t>
            </a:r>
            <a:r>
              <a:rPr lang="en-US" altLang="zh-CN" sz="1400" i="1"/>
              <a:t>salary </a:t>
            </a:r>
            <a:r>
              <a:rPr lang="en-US" altLang="zh-CN" sz="1400"/>
              <a:t>&gt; 100000;</a:t>
            </a:r>
            <a:endParaRPr lang="en-US" altLang="zh-CN" sz="1400"/>
          </a:p>
          <a:p>
            <a:pPr eaLnBrk="0" hangingPunct="0">
              <a:lnSpc>
                <a:spcPct val="80000"/>
              </a:lnSpc>
              <a:spcBef>
                <a:spcPct val="60000"/>
              </a:spcBef>
            </a:pPr>
            <a:r>
              <a:rPr lang="en-US" altLang="zh-CN" sz="1400"/>
              <a:t>update </a:t>
            </a:r>
            <a:r>
              <a:rPr lang="en-US" altLang="zh-CN" sz="1400" i="1"/>
              <a:t>instructor</a:t>
            </a:r>
            <a:br>
              <a:rPr lang="en-US" altLang="zh-CN" sz="1400" i="1"/>
            </a:br>
            <a:r>
              <a:rPr lang="en-US" altLang="zh-CN" sz="1400"/>
              <a:t>set </a:t>
            </a:r>
            <a:r>
              <a:rPr lang="en-US" altLang="zh-CN" sz="1400" i="1"/>
              <a:t>salary </a:t>
            </a:r>
            <a:r>
              <a:rPr lang="en-US" altLang="zh-CN" sz="1400"/>
              <a:t>= case</a:t>
            </a:r>
            <a:br>
              <a:rPr lang="en-US" altLang="zh-CN" sz="1400"/>
            </a:br>
            <a:r>
              <a:rPr lang="en-US" altLang="zh-CN" sz="1400"/>
              <a:t>       when </a:t>
            </a:r>
            <a:r>
              <a:rPr lang="en-US" altLang="zh-CN" sz="1400" i="1"/>
              <a:t>salary </a:t>
            </a:r>
            <a:r>
              <a:rPr lang="en-US" altLang="zh-CN" sz="1400"/>
              <a:t>&lt;= 100000 then </a:t>
            </a:r>
            <a:r>
              <a:rPr lang="en-US" altLang="zh-CN" sz="1400" i="1"/>
              <a:t>salary </a:t>
            </a:r>
            <a:r>
              <a:rPr lang="en-US" altLang="zh-CN" sz="1400"/>
              <a:t>* 1.05</a:t>
            </a:r>
            <a:br>
              <a:rPr lang="en-US" altLang="zh-CN" sz="1400"/>
            </a:br>
            <a:r>
              <a:rPr lang="en-US" altLang="zh-CN" sz="1400"/>
              <a:t>       else </a:t>
            </a:r>
            <a:r>
              <a:rPr lang="en-US" altLang="zh-CN" sz="1400" i="1"/>
              <a:t>salary </a:t>
            </a:r>
            <a:r>
              <a:rPr lang="en-US" altLang="zh-CN" sz="1400"/>
              <a:t>* 1.03</a:t>
            </a:r>
            <a:br>
              <a:rPr lang="en-US" altLang="zh-CN" sz="1400"/>
            </a:br>
            <a:r>
              <a:rPr lang="en-US" altLang="zh-CN" sz="1400"/>
              <a:t>       end;</a:t>
            </a:r>
            <a:endParaRPr lang="zh-CN" altLang="en-US" sz="1400"/>
          </a:p>
        </p:txBody>
      </p:sp>
      <p:sp>
        <p:nvSpPr>
          <p:cNvPr id="176134" name="Rectangle 6"/>
          <p:cNvSpPr>
            <a:spLocks noChangeArrowheads="1"/>
          </p:cNvSpPr>
          <p:nvPr/>
        </p:nvSpPr>
        <p:spPr bwMode="auto">
          <a:xfrm>
            <a:off x="3138489" y="1047750"/>
            <a:ext cx="2009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a:solidFill>
                  <a:srgbClr val="0000FF"/>
                </a:solidFill>
              </a:rPr>
              <a:t>删除数据</a:t>
            </a:r>
            <a:endParaRPr lang="zh-CN" altLang="en-US">
              <a:solidFill>
                <a:srgbClr val="0000FF"/>
              </a:solidFill>
            </a:endParaRPr>
          </a:p>
          <a:p>
            <a:pPr algn="ctr" eaLnBrk="0" hangingPunct="0"/>
            <a:r>
              <a:rPr lang="en-US" altLang="zh-CN">
                <a:solidFill>
                  <a:srgbClr val="0000FF"/>
                </a:solidFill>
              </a:rPr>
              <a:t>(</a:t>
            </a:r>
            <a:r>
              <a:rPr lang="zh-CN" altLang="en-US">
                <a:solidFill>
                  <a:srgbClr val="0000FF"/>
                </a:solidFill>
              </a:rPr>
              <a:t>可利用嵌套子句</a:t>
            </a:r>
            <a:r>
              <a:rPr lang="en-US" altLang="zh-CN">
                <a:solidFill>
                  <a:srgbClr val="0000FF"/>
                </a:solidFill>
              </a:rPr>
              <a:t>) </a:t>
            </a:r>
            <a:endParaRPr lang="en-US" altLang="zh-CN">
              <a:solidFill>
                <a:srgbClr val="0000FF"/>
              </a:solidFill>
            </a:endParaRPr>
          </a:p>
        </p:txBody>
      </p:sp>
      <p:sp>
        <p:nvSpPr>
          <p:cNvPr id="176136" name="Rectangle 8"/>
          <p:cNvSpPr>
            <a:spLocks noChangeArrowheads="1"/>
          </p:cNvSpPr>
          <p:nvPr/>
        </p:nvSpPr>
        <p:spPr bwMode="auto">
          <a:xfrm>
            <a:off x="2473325" y="2924175"/>
            <a:ext cx="17795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a:solidFill>
                  <a:srgbClr val="0000FF"/>
                </a:solidFill>
              </a:rPr>
              <a:t>插入数据</a:t>
            </a:r>
            <a:endParaRPr lang="zh-CN" altLang="en-US">
              <a:solidFill>
                <a:srgbClr val="0000FF"/>
              </a:solidFill>
            </a:endParaRPr>
          </a:p>
          <a:p>
            <a:pPr algn="ctr" eaLnBrk="0" hangingPunct="0"/>
            <a:r>
              <a:rPr lang="en-US" altLang="zh-CN">
                <a:solidFill>
                  <a:srgbClr val="0000FF"/>
                </a:solidFill>
              </a:rPr>
              <a:t>(</a:t>
            </a:r>
            <a:r>
              <a:rPr lang="zh-CN" altLang="en-US">
                <a:solidFill>
                  <a:srgbClr val="0000FF"/>
                </a:solidFill>
              </a:rPr>
              <a:t>三种常用方式</a:t>
            </a:r>
            <a:r>
              <a:rPr lang="en-US" altLang="zh-CN">
                <a:solidFill>
                  <a:srgbClr val="0000FF"/>
                </a:solidFill>
              </a:rPr>
              <a:t>) </a:t>
            </a:r>
            <a:endParaRPr lang="en-US" altLang="zh-CN">
              <a:solidFill>
                <a:srgbClr val="0000FF"/>
              </a:solidFill>
            </a:endParaRPr>
          </a:p>
        </p:txBody>
      </p:sp>
      <p:sp>
        <p:nvSpPr>
          <p:cNvPr id="176138" name="Rectangle 10"/>
          <p:cNvSpPr>
            <a:spLocks noChangeArrowheads="1"/>
          </p:cNvSpPr>
          <p:nvPr/>
        </p:nvSpPr>
        <p:spPr bwMode="auto">
          <a:xfrm>
            <a:off x="3701728" y="5248960"/>
            <a:ext cx="16754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hangingPunct="0"/>
            <a:r>
              <a:rPr lang="zh-CN" altLang="en-US">
                <a:solidFill>
                  <a:srgbClr val="0000FF"/>
                </a:solidFill>
              </a:rPr>
              <a:t>更新数据 </a:t>
            </a:r>
            <a:endParaRPr lang="zh-CN" altLang="en-US">
              <a:solidFill>
                <a:srgbClr val="0000FF"/>
              </a:solidFill>
            </a:endParaRPr>
          </a:p>
          <a:p>
            <a:pPr algn="ctr" eaLnBrk="0" hangingPunct="0"/>
            <a:r>
              <a:rPr lang="en-US" altLang="zh-CN">
                <a:solidFill>
                  <a:srgbClr val="0000FF"/>
                </a:solidFill>
              </a:rPr>
              <a:t>(</a:t>
            </a:r>
            <a:r>
              <a:rPr lang="zh-CN" altLang="en-US">
                <a:solidFill>
                  <a:srgbClr val="0000FF"/>
                </a:solidFill>
              </a:rPr>
              <a:t>可用</a:t>
            </a:r>
            <a:r>
              <a:rPr lang="en-US" altLang="zh-CN">
                <a:solidFill>
                  <a:srgbClr val="0000FF"/>
                </a:solidFill>
              </a:rPr>
              <a:t>case</a:t>
            </a:r>
            <a:r>
              <a:rPr lang="zh-CN" altLang="en-US">
                <a:solidFill>
                  <a:srgbClr val="0000FF"/>
                </a:solidFill>
              </a:rPr>
              <a:t>结构</a:t>
            </a:r>
            <a:r>
              <a:rPr lang="en-US" altLang="zh-CN">
                <a:solidFill>
                  <a:srgbClr val="0000FF"/>
                </a:solidFill>
              </a:rPr>
              <a:t>)</a:t>
            </a:r>
            <a:endParaRPr lang="en-US" altLang="zh-CN">
              <a:solidFill>
                <a:srgbClr val="0000FF"/>
              </a:solidFill>
            </a:endParaRPr>
          </a:p>
        </p:txBody>
      </p:sp>
      <p:sp>
        <p:nvSpPr>
          <p:cNvPr id="19465" name="AutoShape 12"/>
          <p:cNvSpPr>
            <a:spLocks noChangeArrowheads="1"/>
          </p:cNvSpPr>
          <p:nvPr/>
        </p:nvSpPr>
        <p:spPr bwMode="auto">
          <a:xfrm>
            <a:off x="1843088" y="1789113"/>
            <a:ext cx="2197100" cy="692150"/>
          </a:xfrm>
          <a:prstGeom prst="cloudCallout">
            <a:avLst>
              <a:gd name="adj1" fmla="val -49278"/>
              <a:gd name="adj2" fmla="val 91972"/>
            </a:avLst>
          </a:prstGeom>
          <a:solidFill>
            <a:schemeClr val="accent1"/>
          </a:solidFill>
          <a:ln w="9525">
            <a:solidFill>
              <a:schemeClr val="tx1"/>
            </a:solidFill>
            <a:round/>
          </a:ln>
        </p:spPr>
        <p:txBody>
          <a:bodyPr lIns="0" tIns="0" rIns="0" bIns="0"/>
          <a:lstStyle/>
          <a:p>
            <a:pPr algn="ctr" eaLnBrk="0" hangingPunct="0"/>
            <a:r>
              <a:rPr lang="zh-CN" altLang="en-US"/>
              <a:t>数据修改操作包含哪些方面？ </a:t>
            </a:r>
            <a:endParaRPr lang="zh-CN" altLang="en-US"/>
          </a:p>
        </p:txBody>
      </p:sp>
      <p:sp>
        <p:nvSpPr>
          <p:cNvPr id="19466" name="AutoShape 14"/>
          <p:cNvSpPr>
            <a:spLocks noChangeArrowheads="1"/>
          </p:cNvSpPr>
          <p:nvPr/>
        </p:nvSpPr>
        <p:spPr bwMode="auto">
          <a:xfrm>
            <a:off x="1882776" y="4514851"/>
            <a:ext cx="2290763" cy="739775"/>
          </a:xfrm>
          <a:prstGeom prst="cloudCallout">
            <a:avLst>
              <a:gd name="adj1" fmla="val -45449"/>
              <a:gd name="adj2" fmla="val 87981"/>
            </a:avLst>
          </a:prstGeom>
          <a:solidFill>
            <a:schemeClr val="accent1"/>
          </a:solidFill>
          <a:ln w="9525">
            <a:solidFill>
              <a:schemeClr val="tx1"/>
            </a:solidFill>
            <a:round/>
          </a:ln>
        </p:spPr>
        <p:txBody>
          <a:bodyPr lIns="0" tIns="0" rIns="0" bIns="0"/>
          <a:lstStyle/>
          <a:p>
            <a:pPr algn="ctr" eaLnBrk="0" hangingPunct="0"/>
            <a:r>
              <a:rPr lang="zh-CN" altLang="en-US"/>
              <a:t>这些示例起到什么作用</a:t>
            </a:r>
            <a:r>
              <a:rPr lang="en-US" altLang="zh-CN"/>
              <a:t>?</a:t>
            </a:r>
            <a:r>
              <a:rPr lang="zh-CN" altLang="en-US"/>
              <a:t>  </a:t>
            </a:r>
            <a:endParaRPr lang="zh-CN" altLang="en-US"/>
          </a:p>
        </p:txBody>
      </p:sp>
      <p:sp>
        <p:nvSpPr>
          <p:cNvPr id="19467" name="矩形 11"/>
          <p:cNvSpPr>
            <a:spLocks noChangeArrowheads="1"/>
          </p:cNvSpPr>
          <p:nvPr/>
        </p:nvSpPr>
        <p:spPr bwMode="auto">
          <a:xfrm>
            <a:off x="4262439" y="2073275"/>
            <a:ext cx="93487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6</a:t>
            </a:r>
            <a:r>
              <a:rPr lang="en-US" altLang="zh-CN"/>
              <a:t>.a</a:t>
            </a:r>
            <a:endParaRPr lang="zh-CN" altLang="en-US"/>
          </a:p>
        </p:txBody>
      </p:sp>
      <p:sp>
        <p:nvSpPr>
          <p:cNvPr id="19468" name="矩形 12"/>
          <p:cNvSpPr>
            <a:spLocks noChangeArrowheads="1"/>
          </p:cNvSpPr>
          <p:nvPr/>
        </p:nvSpPr>
        <p:spPr bwMode="auto">
          <a:xfrm>
            <a:off x="3379789" y="4138613"/>
            <a:ext cx="952505"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6</a:t>
            </a:r>
            <a:r>
              <a:rPr lang="en-US" altLang="zh-CN"/>
              <a:t>.b</a:t>
            </a:r>
            <a:endParaRPr lang="zh-CN" altLang="en-US"/>
          </a:p>
        </p:txBody>
      </p:sp>
      <p:sp>
        <p:nvSpPr>
          <p:cNvPr id="19469" name="矩形 13"/>
          <p:cNvSpPr>
            <a:spLocks noChangeArrowheads="1"/>
          </p:cNvSpPr>
          <p:nvPr/>
        </p:nvSpPr>
        <p:spPr bwMode="auto">
          <a:xfrm>
            <a:off x="4629151" y="6124575"/>
            <a:ext cx="92365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6</a:t>
            </a:r>
            <a:r>
              <a:rPr lang="en-US" altLang="zh-CN"/>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6"/>
                                        </p:tgtEl>
                                        <p:attrNameLst>
                                          <p:attrName>style.visibility</p:attrName>
                                        </p:attrNameLst>
                                      </p:cBhvr>
                                      <p:to>
                                        <p:strVal val="visible"/>
                                      </p:to>
                                    </p:set>
                                    <p:anim calcmode="lin" valueType="num">
                                      <p:cBhvr additive="base">
                                        <p:cTn id="7" dur="500" fill="hold"/>
                                        <p:tgtEl>
                                          <p:spTgt spid="176136"/>
                                        </p:tgtEl>
                                        <p:attrNameLst>
                                          <p:attrName>ppt_x</p:attrName>
                                        </p:attrNameLst>
                                      </p:cBhvr>
                                      <p:tavLst>
                                        <p:tav tm="0">
                                          <p:val>
                                            <p:strVal val="#ppt_x"/>
                                          </p:val>
                                        </p:tav>
                                        <p:tav tm="100000">
                                          <p:val>
                                            <p:strVal val="#ppt_x"/>
                                          </p:val>
                                        </p:tav>
                                      </p:tavLst>
                                    </p:anim>
                                    <p:anim calcmode="lin" valueType="num">
                                      <p:cBhvr additive="base">
                                        <p:cTn id="8" dur="500" fill="hold"/>
                                        <p:tgtEl>
                                          <p:spTgt spid="1761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34"/>
                                        </p:tgtEl>
                                        <p:attrNameLst>
                                          <p:attrName>style.visibility</p:attrName>
                                        </p:attrNameLst>
                                      </p:cBhvr>
                                      <p:to>
                                        <p:strVal val="visible"/>
                                      </p:to>
                                    </p:set>
                                    <p:anim calcmode="lin" valueType="num">
                                      <p:cBhvr additive="base">
                                        <p:cTn id="11" dur="500" fill="hold"/>
                                        <p:tgtEl>
                                          <p:spTgt spid="176134"/>
                                        </p:tgtEl>
                                        <p:attrNameLst>
                                          <p:attrName>ppt_x</p:attrName>
                                        </p:attrNameLst>
                                      </p:cBhvr>
                                      <p:tavLst>
                                        <p:tav tm="0">
                                          <p:val>
                                            <p:strVal val="#ppt_x"/>
                                          </p:val>
                                        </p:tav>
                                        <p:tav tm="100000">
                                          <p:val>
                                            <p:strVal val="#ppt_x"/>
                                          </p:val>
                                        </p:tav>
                                      </p:tavLst>
                                    </p:anim>
                                    <p:anim calcmode="lin" valueType="num">
                                      <p:cBhvr additive="base">
                                        <p:cTn id="12" dur="500" fill="hold"/>
                                        <p:tgtEl>
                                          <p:spTgt spid="1761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6138"/>
                                        </p:tgtEl>
                                        <p:attrNameLst>
                                          <p:attrName>style.visibility</p:attrName>
                                        </p:attrNameLst>
                                      </p:cBhvr>
                                      <p:to>
                                        <p:strVal val="visible"/>
                                      </p:to>
                                    </p:set>
                                    <p:anim calcmode="lin" valueType="num">
                                      <p:cBhvr additive="base">
                                        <p:cTn id="15" dur="500" fill="hold"/>
                                        <p:tgtEl>
                                          <p:spTgt spid="176138"/>
                                        </p:tgtEl>
                                        <p:attrNameLst>
                                          <p:attrName>ppt_x</p:attrName>
                                        </p:attrNameLst>
                                      </p:cBhvr>
                                      <p:tavLst>
                                        <p:tav tm="0">
                                          <p:val>
                                            <p:strVal val="#ppt_x"/>
                                          </p:val>
                                        </p:tav>
                                        <p:tav tm="100000">
                                          <p:val>
                                            <p:strVal val="#ppt_x"/>
                                          </p:val>
                                        </p:tav>
                                      </p:tavLst>
                                    </p:anim>
                                    <p:anim calcmode="lin" valueType="num">
                                      <p:cBhvr additive="base">
                                        <p:cTn id="16" dur="500" fill="hold"/>
                                        <p:tgtEl>
                                          <p:spTgt spid="176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p:bldP spid="176136" grpId="0"/>
      <p:bldP spid="1761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C161CB2-C1C6-42EB-A185-8AD554E2AE8B}" type="slidenum">
              <a:rPr lang="zh-CN" altLang="en-US" smtClean="0"/>
            </a:fld>
            <a:endParaRPr lang="zh-CN" altLang="en-US"/>
          </a:p>
        </p:txBody>
      </p:sp>
      <p:sp>
        <p:nvSpPr>
          <p:cNvPr id="20482" name="Rectangle 2"/>
          <p:cNvSpPr>
            <a:spLocks noGrp="1" noChangeArrowheads="1"/>
          </p:cNvSpPr>
          <p:nvPr>
            <p:ph type="title"/>
          </p:nvPr>
        </p:nvSpPr>
        <p:spPr>
          <a:xfrm>
            <a:off x="1906588" y="92075"/>
            <a:ext cx="7772400" cy="495300"/>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五 </a:t>
            </a:r>
            <a:r>
              <a:rPr lang="en-US" altLang="zh-CN" sz="3200" b="1">
                <a:latin typeface="黑体" panose="02010609060101010101" pitchFamily="49" charset="-122"/>
                <a:ea typeface="黑体" panose="02010609060101010101" pitchFamily="49" charset="-122"/>
              </a:rPr>
              <a:t>SQL</a:t>
            </a:r>
            <a:r>
              <a:rPr lang="zh-CN" altLang="en-US" sz="3200" b="1">
                <a:latin typeface="黑体" panose="02010609060101010101" pitchFamily="49" charset="-122"/>
                <a:ea typeface="黑体" panose="02010609060101010101" pitchFamily="49" charset="-122"/>
              </a:rPr>
              <a:t>支持的表间连接方式</a:t>
            </a:r>
            <a:endParaRPr lang="en-US" altLang="zh-CN" sz="2400" b="1">
              <a:latin typeface="黑体" panose="02010609060101010101" pitchFamily="49" charset="-122"/>
              <a:ea typeface="黑体" panose="02010609060101010101" pitchFamily="49" charset="-122"/>
            </a:endParaRPr>
          </a:p>
        </p:txBody>
      </p:sp>
      <p:sp>
        <p:nvSpPr>
          <p:cNvPr id="20483" name="AutoShape 4"/>
          <p:cNvSpPr>
            <a:spLocks noChangeArrowheads="1"/>
          </p:cNvSpPr>
          <p:nvPr/>
        </p:nvSpPr>
        <p:spPr bwMode="auto">
          <a:xfrm>
            <a:off x="2065338" y="4887913"/>
            <a:ext cx="2222500" cy="1052512"/>
          </a:xfrm>
          <a:prstGeom prst="cloudCallout">
            <a:avLst>
              <a:gd name="adj1" fmla="val -49352"/>
              <a:gd name="adj2" fmla="val 80602"/>
            </a:avLst>
          </a:prstGeom>
          <a:solidFill>
            <a:schemeClr val="accent1"/>
          </a:solidFill>
          <a:ln w="9525">
            <a:solidFill>
              <a:schemeClr val="tx1"/>
            </a:solidFill>
            <a:round/>
          </a:ln>
        </p:spPr>
        <p:txBody>
          <a:bodyPr lIns="0" tIns="0" rIns="0" bIns="0"/>
          <a:lstStyle/>
          <a:p>
            <a:pPr algn="ctr" eaLnBrk="0" hangingPunct="0"/>
            <a:r>
              <a:rPr lang="zh-CN" altLang="en-US"/>
              <a:t>＊</a:t>
            </a:r>
            <a:r>
              <a:rPr lang="en-US" altLang="zh-CN"/>
              <a:t>SQL</a:t>
            </a:r>
            <a:r>
              <a:rPr lang="zh-CN" altLang="en-US"/>
              <a:t>支持哪些类型的表间连接方式？  </a:t>
            </a:r>
            <a:endParaRPr lang="zh-CN" altLang="en-US"/>
          </a:p>
        </p:txBody>
      </p:sp>
      <p:sp>
        <p:nvSpPr>
          <p:cNvPr id="20484" name="Rectangle 6"/>
          <p:cNvSpPr>
            <a:spLocks noChangeArrowheads="1"/>
          </p:cNvSpPr>
          <p:nvPr/>
        </p:nvSpPr>
        <p:spPr bwMode="auto">
          <a:xfrm>
            <a:off x="4770438" y="5318423"/>
            <a:ext cx="48478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4</a:t>
            </a:r>
            <a:r>
              <a:rPr lang="zh-CN" altLang="en-US">
                <a:solidFill>
                  <a:srgbClr val="000000"/>
                </a:solidFill>
              </a:rPr>
              <a:t>）</a:t>
            </a:r>
            <a:endParaRPr lang="en-US" altLang="zh-CN">
              <a:solidFill>
                <a:srgbClr val="000000"/>
              </a:solidFill>
            </a:endParaRPr>
          </a:p>
          <a:p>
            <a:pPr eaLnBrk="0" hangingPunct="0"/>
            <a:r>
              <a:rPr lang="en-US" altLang="zh-CN">
                <a:solidFill>
                  <a:srgbClr val="000000"/>
                </a:solidFill>
              </a:rPr>
              <a:t>select *</a:t>
            </a:r>
            <a:endParaRPr lang="en-US" altLang="zh-CN">
              <a:solidFill>
                <a:srgbClr val="000000"/>
              </a:solidFill>
            </a:endParaRPr>
          </a:p>
          <a:p>
            <a:pPr eaLnBrk="0" hangingPunct="0"/>
            <a:r>
              <a:rPr lang="en-US" altLang="zh-CN">
                <a:solidFill>
                  <a:srgbClr val="000000"/>
                </a:solidFill>
              </a:rPr>
              <a:t>from student</a:t>
            </a:r>
            <a:r>
              <a:rPr lang="en-US" altLang="zh-CN">
                <a:solidFill>
                  <a:srgbClr val="0066FF"/>
                </a:solidFill>
              </a:rPr>
              <a:t> join</a:t>
            </a:r>
            <a:r>
              <a:rPr lang="en-US" altLang="zh-CN">
                <a:solidFill>
                  <a:srgbClr val="000000"/>
                </a:solidFill>
              </a:rPr>
              <a:t> takes </a:t>
            </a:r>
            <a:r>
              <a:rPr lang="en-US" altLang="zh-CN">
                <a:solidFill>
                  <a:srgbClr val="0066FF"/>
                </a:solidFill>
              </a:rPr>
              <a:t>on</a:t>
            </a:r>
            <a:r>
              <a:rPr lang="en-US" altLang="zh-CN">
                <a:solidFill>
                  <a:srgbClr val="000000"/>
                </a:solidFill>
              </a:rPr>
              <a:t> student.id=takes.id; </a:t>
            </a:r>
            <a:endParaRPr lang="en-US" altLang="zh-CN">
              <a:solidFill>
                <a:srgbClr val="000000"/>
              </a:solidFill>
            </a:endParaRPr>
          </a:p>
        </p:txBody>
      </p:sp>
      <p:sp>
        <p:nvSpPr>
          <p:cNvPr id="20485" name="Rectangle 7"/>
          <p:cNvSpPr>
            <a:spLocks noChangeArrowheads="1"/>
          </p:cNvSpPr>
          <p:nvPr/>
        </p:nvSpPr>
        <p:spPr bwMode="auto">
          <a:xfrm>
            <a:off x="4683126" y="4416722"/>
            <a:ext cx="2975495" cy="923330"/>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en-US" altLang="zh-CN">
                <a:solidFill>
                  <a:srgbClr val="000000"/>
                </a:solidFill>
              </a:rPr>
              <a:t>select *</a:t>
            </a:r>
            <a:endParaRPr lang="en-US" altLang="zh-CN">
              <a:solidFill>
                <a:srgbClr val="000000"/>
              </a:solidFill>
            </a:endParaRPr>
          </a:p>
          <a:p>
            <a:pPr eaLnBrk="0" hangingPunct="0"/>
            <a:r>
              <a:rPr lang="en-US" altLang="zh-CN">
                <a:solidFill>
                  <a:srgbClr val="000000"/>
                </a:solidFill>
              </a:rPr>
              <a:t>from student,</a:t>
            </a:r>
            <a:r>
              <a:rPr lang="zh-CN" altLang="en-US">
                <a:solidFill>
                  <a:srgbClr val="000000"/>
                </a:solidFill>
              </a:rPr>
              <a:t> </a:t>
            </a:r>
            <a:r>
              <a:rPr lang="en-US" altLang="zh-CN">
                <a:solidFill>
                  <a:srgbClr val="000000"/>
                </a:solidFill>
              </a:rPr>
              <a:t>takes</a:t>
            </a:r>
            <a:endParaRPr lang="en-US" altLang="zh-CN">
              <a:solidFill>
                <a:srgbClr val="000000"/>
              </a:solidFill>
            </a:endParaRPr>
          </a:p>
          <a:p>
            <a:pPr eaLnBrk="0" hangingPunct="0"/>
            <a:r>
              <a:rPr lang="en-US" altLang="zh-CN">
                <a:solidFill>
                  <a:srgbClr val="0066FF"/>
                </a:solidFill>
              </a:rPr>
              <a:t>where</a:t>
            </a:r>
            <a:r>
              <a:rPr lang="en-US" altLang="zh-CN">
                <a:solidFill>
                  <a:srgbClr val="000000"/>
                </a:solidFill>
              </a:rPr>
              <a:t> student.ID = takes.ID;</a:t>
            </a:r>
            <a:endParaRPr lang="en-US" altLang="zh-CN">
              <a:solidFill>
                <a:srgbClr val="000000"/>
              </a:solidFill>
            </a:endParaRPr>
          </a:p>
        </p:txBody>
      </p:sp>
      <p:sp>
        <p:nvSpPr>
          <p:cNvPr id="20486" name="Rectangle 8"/>
          <p:cNvSpPr>
            <a:spLocks noChangeArrowheads="1"/>
          </p:cNvSpPr>
          <p:nvPr/>
        </p:nvSpPr>
        <p:spPr bwMode="auto">
          <a:xfrm>
            <a:off x="4659314" y="1125450"/>
            <a:ext cx="3347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1</a:t>
            </a:r>
            <a:r>
              <a:rPr lang="zh-CN" altLang="en-US">
                <a:solidFill>
                  <a:srgbClr val="000000"/>
                </a:solidFill>
              </a:rPr>
              <a:t>）</a:t>
            </a:r>
            <a:endParaRPr lang="zh-CN" altLang="en-US">
              <a:solidFill>
                <a:srgbClr val="000000"/>
              </a:solidFill>
            </a:endParaRPr>
          </a:p>
          <a:p>
            <a:pPr eaLnBrk="0" hangingPunct="0"/>
            <a:r>
              <a:rPr lang="en-US" altLang="zh-CN">
                <a:solidFill>
                  <a:srgbClr val="000000"/>
                </a:solidFill>
              </a:rPr>
              <a:t>select name, course_id</a:t>
            </a:r>
            <a:endParaRPr lang="en-US" altLang="zh-CN">
              <a:solidFill>
                <a:srgbClr val="000000"/>
              </a:solidFill>
            </a:endParaRPr>
          </a:p>
          <a:p>
            <a:pPr eaLnBrk="0" hangingPunct="0"/>
            <a:r>
              <a:rPr lang="en-US" altLang="zh-CN">
                <a:solidFill>
                  <a:srgbClr val="000000"/>
                </a:solidFill>
              </a:rPr>
              <a:t>from instructor, teaches</a:t>
            </a:r>
            <a:endParaRPr lang="en-US" altLang="zh-CN">
              <a:solidFill>
                <a:srgbClr val="000000"/>
              </a:solidFill>
            </a:endParaRPr>
          </a:p>
          <a:p>
            <a:pPr eaLnBrk="0" hangingPunct="0"/>
            <a:r>
              <a:rPr lang="en-US" altLang="zh-CN">
                <a:solidFill>
                  <a:srgbClr val="0066FF"/>
                </a:solidFill>
              </a:rPr>
              <a:t>where</a:t>
            </a:r>
            <a:r>
              <a:rPr lang="en-US" altLang="zh-CN">
                <a:solidFill>
                  <a:srgbClr val="000000"/>
                </a:solidFill>
              </a:rPr>
              <a:t> instructor.ID= teaches.ID;</a:t>
            </a:r>
            <a:endParaRPr lang="en-US" altLang="zh-CN">
              <a:solidFill>
                <a:srgbClr val="000000"/>
              </a:solidFill>
            </a:endParaRPr>
          </a:p>
        </p:txBody>
      </p:sp>
      <p:sp>
        <p:nvSpPr>
          <p:cNvPr id="20487" name="Rectangle 9"/>
          <p:cNvSpPr>
            <a:spLocks noChangeArrowheads="1"/>
          </p:cNvSpPr>
          <p:nvPr/>
        </p:nvSpPr>
        <p:spPr bwMode="auto">
          <a:xfrm>
            <a:off x="4654550" y="2338686"/>
            <a:ext cx="3701654" cy="923330"/>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2</a:t>
            </a:r>
            <a:r>
              <a:rPr lang="zh-CN" altLang="en-US">
                <a:solidFill>
                  <a:srgbClr val="000000"/>
                </a:solidFill>
              </a:rPr>
              <a:t>）</a:t>
            </a:r>
            <a:endParaRPr lang="zh-CN" altLang="en-US">
              <a:solidFill>
                <a:srgbClr val="000000"/>
              </a:solidFill>
            </a:endParaRPr>
          </a:p>
          <a:p>
            <a:pPr eaLnBrk="0" hangingPunct="0"/>
            <a:r>
              <a:rPr lang="en-US" altLang="zh-CN">
                <a:solidFill>
                  <a:srgbClr val="000000"/>
                </a:solidFill>
              </a:rPr>
              <a:t>select name, course_id</a:t>
            </a:r>
            <a:endParaRPr lang="en-US" altLang="zh-CN">
              <a:solidFill>
                <a:srgbClr val="000000"/>
              </a:solidFill>
            </a:endParaRPr>
          </a:p>
          <a:p>
            <a:pPr eaLnBrk="0" hangingPunct="0"/>
            <a:r>
              <a:rPr lang="en-US" altLang="zh-CN">
                <a:solidFill>
                  <a:srgbClr val="000000"/>
                </a:solidFill>
              </a:rPr>
              <a:t>from instructor </a:t>
            </a:r>
            <a:r>
              <a:rPr lang="en-US" altLang="zh-CN">
                <a:solidFill>
                  <a:srgbClr val="0066FF"/>
                </a:solidFill>
              </a:rPr>
              <a:t>natural join</a:t>
            </a:r>
            <a:r>
              <a:rPr lang="en-US" altLang="zh-CN">
                <a:solidFill>
                  <a:srgbClr val="000000"/>
                </a:solidFill>
              </a:rPr>
              <a:t> teaches;</a:t>
            </a:r>
            <a:endParaRPr lang="en-US" altLang="zh-CN">
              <a:solidFill>
                <a:srgbClr val="000000"/>
              </a:solidFill>
            </a:endParaRPr>
          </a:p>
        </p:txBody>
      </p:sp>
      <p:sp>
        <p:nvSpPr>
          <p:cNvPr id="20488" name="Rectangle 10"/>
          <p:cNvSpPr>
            <a:spLocks noChangeArrowheads="1"/>
          </p:cNvSpPr>
          <p:nvPr/>
        </p:nvSpPr>
        <p:spPr bwMode="auto">
          <a:xfrm>
            <a:off x="4643438" y="3261431"/>
            <a:ext cx="38475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a:solidFill>
                  <a:srgbClr val="000000"/>
                </a:solidFill>
              </a:rPr>
              <a:t>（方式</a:t>
            </a:r>
            <a:r>
              <a:rPr lang="en-US" altLang="zh-CN">
                <a:solidFill>
                  <a:srgbClr val="000000"/>
                </a:solidFill>
              </a:rPr>
              <a:t>3</a:t>
            </a:r>
            <a:r>
              <a:rPr lang="zh-CN" altLang="en-US">
                <a:solidFill>
                  <a:srgbClr val="000000"/>
                </a:solidFill>
              </a:rPr>
              <a:t>）</a:t>
            </a:r>
            <a:endParaRPr lang="zh-CN" altLang="en-US">
              <a:solidFill>
                <a:srgbClr val="000000"/>
              </a:solidFill>
            </a:endParaRPr>
          </a:p>
          <a:p>
            <a:pPr eaLnBrk="0" hangingPunct="0"/>
            <a:r>
              <a:rPr lang="en-US" altLang="zh-CN">
                <a:solidFill>
                  <a:srgbClr val="000000"/>
                </a:solidFill>
              </a:rPr>
              <a:t>select name, title</a:t>
            </a:r>
            <a:endParaRPr lang="en-US" altLang="zh-CN">
              <a:solidFill>
                <a:srgbClr val="000000"/>
              </a:solidFill>
            </a:endParaRPr>
          </a:p>
          <a:p>
            <a:pPr eaLnBrk="0" hangingPunct="0"/>
            <a:r>
              <a:rPr lang="en-US" altLang="zh-CN">
                <a:solidFill>
                  <a:srgbClr val="000000"/>
                </a:solidFill>
              </a:rPr>
              <a:t>from (instructor natural join teaches) </a:t>
            </a:r>
            <a:endParaRPr lang="en-US" altLang="zh-CN">
              <a:solidFill>
                <a:srgbClr val="000000"/>
              </a:solidFill>
            </a:endParaRPr>
          </a:p>
          <a:p>
            <a:pPr eaLnBrk="0" hangingPunct="0"/>
            <a:r>
              <a:rPr lang="en-US" altLang="zh-CN">
                <a:solidFill>
                  <a:srgbClr val="0066FF"/>
                </a:solidFill>
              </a:rPr>
              <a:t>join</a:t>
            </a:r>
            <a:r>
              <a:rPr lang="en-US" altLang="zh-CN">
                <a:solidFill>
                  <a:srgbClr val="000000"/>
                </a:solidFill>
              </a:rPr>
              <a:t> course </a:t>
            </a:r>
            <a:r>
              <a:rPr lang="en-US" altLang="zh-CN">
                <a:solidFill>
                  <a:srgbClr val="0066FF"/>
                </a:solidFill>
              </a:rPr>
              <a:t>using</a:t>
            </a:r>
            <a:r>
              <a:rPr lang="en-US" altLang="zh-CN">
                <a:solidFill>
                  <a:srgbClr val="000000"/>
                </a:solidFill>
              </a:rPr>
              <a:t>(course_id);</a:t>
            </a:r>
            <a:endParaRPr lang="en-US" altLang="zh-CN">
              <a:solidFill>
                <a:srgbClr val="000000"/>
              </a:solidFill>
            </a:endParaRPr>
          </a:p>
        </p:txBody>
      </p:sp>
      <p:sp>
        <p:nvSpPr>
          <p:cNvPr id="20489" name="Rectangle 12"/>
          <p:cNvSpPr>
            <a:spLocks noChangeArrowheads="1"/>
          </p:cNvSpPr>
          <p:nvPr/>
        </p:nvSpPr>
        <p:spPr bwMode="auto">
          <a:xfrm>
            <a:off x="1892301" y="620713"/>
            <a:ext cx="5457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zh-CN" sz="2800">
                <a:solidFill>
                  <a:schemeClr val="tx2"/>
                </a:solidFill>
                <a:latin typeface="黑体" panose="02010609060101010101" pitchFamily="49" charset="-122"/>
                <a:ea typeface="黑体" panose="02010609060101010101" pitchFamily="49" charset="-122"/>
              </a:rPr>
              <a:t>5</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自然</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等值连接的不同方式</a:t>
            </a:r>
            <a:endParaRPr lang="en-US" altLang="zh-CN" sz="2800">
              <a:latin typeface="黑体" panose="02010609060101010101" pitchFamily="49" charset="-122"/>
              <a:ea typeface="黑体" panose="02010609060101010101" pitchFamily="49" charset="-122"/>
            </a:endParaRPr>
          </a:p>
        </p:txBody>
      </p:sp>
      <p:sp>
        <p:nvSpPr>
          <p:cNvPr id="20490" name="AutoShape 13"/>
          <p:cNvSpPr/>
          <p:nvPr/>
        </p:nvSpPr>
        <p:spPr bwMode="auto">
          <a:xfrm>
            <a:off x="4454525" y="1711326"/>
            <a:ext cx="127000" cy="1000125"/>
          </a:xfrm>
          <a:prstGeom prst="leftBrace">
            <a:avLst>
              <a:gd name="adj1" fmla="val 65625"/>
              <a:gd name="adj2" fmla="val 50000"/>
            </a:avLst>
          </a:pr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sp>
        <p:nvSpPr>
          <p:cNvPr id="20491" name="AutoShape 14"/>
          <p:cNvSpPr/>
          <p:nvPr/>
        </p:nvSpPr>
        <p:spPr bwMode="auto">
          <a:xfrm>
            <a:off x="4454525" y="3021014"/>
            <a:ext cx="127000" cy="1000125"/>
          </a:xfrm>
          <a:prstGeom prst="leftBrace">
            <a:avLst>
              <a:gd name="adj1" fmla="val 65625"/>
              <a:gd name="adj2" fmla="val 50000"/>
            </a:avLst>
          </a:pr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grpSp>
        <p:nvGrpSpPr>
          <p:cNvPr id="20492" name="Group 17"/>
          <p:cNvGrpSpPr/>
          <p:nvPr/>
        </p:nvGrpSpPr>
        <p:grpSpPr bwMode="auto">
          <a:xfrm>
            <a:off x="8120063" y="1844675"/>
            <a:ext cx="514350" cy="1962150"/>
            <a:chOff x="4320" y="1266"/>
            <a:chExt cx="324" cy="1236"/>
          </a:xfrm>
        </p:grpSpPr>
        <p:sp>
          <p:nvSpPr>
            <p:cNvPr id="20493" name="Line 15"/>
            <p:cNvSpPr>
              <a:spLocks noChangeShapeType="1"/>
            </p:cNvSpPr>
            <p:nvPr/>
          </p:nvSpPr>
          <p:spPr bwMode="auto">
            <a:xfrm>
              <a:off x="4320" y="1266"/>
              <a:ext cx="324" cy="570"/>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4" name="Line 16"/>
            <p:cNvSpPr>
              <a:spLocks noChangeShapeType="1"/>
            </p:cNvSpPr>
            <p:nvPr/>
          </p:nvSpPr>
          <p:spPr bwMode="auto">
            <a:xfrm flipV="1">
              <a:off x="4434" y="1836"/>
              <a:ext cx="210" cy="666"/>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95" name="Rectangle 21"/>
          <p:cNvSpPr>
            <a:spLocks noChangeArrowheads="1"/>
          </p:cNvSpPr>
          <p:nvPr/>
        </p:nvSpPr>
        <p:spPr bwMode="auto">
          <a:xfrm>
            <a:off x="3295651" y="1911350"/>
            <a:ext cx="1338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有何不同？</a:t>
            </a:r>
            <a:endParaRPr lang="zh-CN" altLang="en-US"/>
          </a:p>
        </p:txBody>
      </p:sp>
      <p:sp>
        <p:nvSpPr>
          <p:cNvPr id="20496" name="Rectangle 22"/>
          <p:cNvSpPr>
            <a:spLocks noChangeArrowheads="1"/>
          </p:cNvSpPr>
          <p:nvPr/>
        </p:nvSpPr>
        <p:spPr bwMode="auto">
          <a:xfrm>
            <a:off x="3286126" y="3463926"/>
            <a:ext cx="13382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有何不同？</a:t>
            </a:r>
            <a:endParaRPr lang="zh-CN" altLang="en-US"/>
          </a:p>
        </p:txBody>
      </p:sp>
      <p:sp>
        <p:nvSpPr>
          <p:cNvPr id="20497" name="AutoShape 23"/>
          <p:cNvSpPr/>
          <p:nvPr/>
        </p:nvSpPr>
        <p:spPr bwMode="auto">
          <a:xfrm flipH="1">
            <a:off x="7889875" y="4810126"/>
            <a:ext cx="101600" cy="1000125"/>
          </a:xfrm>
          <a:prstGeom prst="leftBrace">
            <a:avLst>
              <a:gd name="adj1" fmla="val 81758"/>
              <a:gd name="adj2" fmla="val 50000"/>
            </a:avLst>
          </a:prstGeom>
          <a:noFill/>
          <a:ln w="9525">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80000"/>
              </a:lnSpc>
              <a:spcBef>
                <a:spcPct val="20000"/>
              </a:spcBef>
            </a:pPr>
            <a:endParaRPr lang="zh-CN" altLang="en-US">
              <a:solidFill>
                <a:srgbClr val="0066FF"/>
              </a:solidFill>
            </a:endParaRPr>
          </a:p>
        </p:txBody>
      </p:sp>
      <p:sp>
        <p:nvSpPr>
          <p:cNvPr id="20498" name="Rectangle 24"/>
          <p:cNvSpPr>
            <a:spLocks noChangeArrowheads="1"/>
          </p:cNvSpPr>
          <p:nvPr/>
        </p:nvSpPr>
        <p:spPr bwMode="auto">
          <a:xfrm>
            <a:off x="7927976" y="5214938"/>
            <a:ext cx="133826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有何不同？</a:t>
            </a:r>
            <a:endParaRPr lang="zh-CN" altLang="en-US"/>
          </a:p>
        </p:txBody>
      </p:sp>
      <p:sp>
        <p:nvSpPr>
          <p:cNvPr id="20499" name="Rectangle 25"/>
          <p:cNvSpPr>
            <a:spLocks noChangeArrowheads="1"/>
          </p:cNvSpPr>
          <p:nvPr/>
        </p:nvSpPr>
        <p:spPr bwMode="auto">
          <a:xfrm>
            <a:off x="8580438" y="2628900"/>
            <a:ext cx="1339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有何不同？</a:t>
            </a:r>
            <a:endParaRPr lang="zh-CN" altLang="en-US"/>
          </a:p>
        </p:txBody>
      </p:sp>
      <p:sp>
        <p:nvSpPr>
          <p:cNvPr id="177179" name="Rectangle 27"/>
          <p:cNvSpPr>
            <a:spLocks noChangeArrowheads="1"/>
          </p:cNvSpPr>
          <p:nvPr/>
        </p:nvSpPr>
        <p:spPr bwMode="auto">
          <a:xfrm>
            <a:off x="8609014" y="2932114"/>
            <a:ext cx="1939925" cy="91757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虽然查询结果表相同</a:t>
            </a:r>
            <a:r>
              <a:rPr lang="en-US" altLang="zh-CN" sz="1400">
                <a:solidFill>
                  <a:schemeClr val="tx2"/>
                </a:solidFill>
              </a:rPr>
              <a:t>,</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where</a:t>
            </a:r>
            <a:r>
              <a:rPr lang="zh-CN" altLang="en-US" sz="1400">
                <a:solidFill>
                  <a:schemeClr val="tx2"/>
                </a:solidFill>
              </a:rPr>
              <a:t>的</a:t>
            </a:r>
            <a:r>
              <a:rPr lang="zh-CN" altLang="en-US" sz="1400">
                <a:solidFill>
                  <a:srgbClr val="0066FF"/>
                </a:solidFill>
              </a:rPr>
              <a:t>连接表</a:t>
            </a:r>
            <a:r>
              <a:rPr lang="zh-CN" altLang="en-US" sz="1400">
                <a:solidFill>
                  <a:schemeClr val="tx2"/>
                </a:solidFill>
              </a:rPr>
              <a:t>中</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连接属性</a:t>
            </a:r>
            <a:r>
              <a:rPr lang="en-US" altLang="zh-CN" sz="1400">
                <a:solidFill>
                  <a:schemeClr val="tx2"/>
                </a:solidFill>
              </a:rPr>
              <a:t>ID</a:t>
            </a:r>
            <a:r>
              <a:rPr lang="zh-CN" altLang="en-US" sz="1400">
                <a:solidFill>
                  <a:schemeClr val="tx2"/>
                </a:solidFill>
              </a:rPr>
              <a:t>出现</a:t>
            </a:r>
            <a:r>
              <a:rPr lang="en-US" altLang="zh-CN" sz="1400">
                <a:solidFill>
                  <a:schemeClr val="tx2"/>
                </a:solidFill>
              </a:rPr>
              <a:t>2</a:t>
            </a:r>
            <a:r>
              <a:rPr lang="zh-CN" altLang="en-US" sz="1400">
                <a:solidFill>
                  <a:schemeClr val="tx2"/>
                </a:solidFill>
              </a:rPr>
              <a:t>次，</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而在</a:t>
            </a:r>
            <a:r>
              <a:rPr lang="en-US" altLang="zh-CN" sz="1400">
                <a:solidFill>
                  <a:srgbClr val="0066FF"/>
                </a:solidFill>
              </a:rPr>
              <a:t>join</a:t>
            </a:r>
            <a:r>
              <a:rPr lang="zh-CN" altLang="en-US" sz="1400">
                <a:solidFill>
                  <a:schemeClr val="tx2"/>
                </a:solidFill>
              </a:rPr>
              <a:t>中出现</a:t>
            </a:r>
            <a:r>
              <a:rPr lang="en-US" altLang="zh-CN" sz="1400">
                <a:solidFill>
                  <a:schemeClr val="tx2"/>
                </a:solidFill>
              </a:rPr>
              <a:t>1</a:t>
            </a:r>
            <a:r>
              <a:rPr lang="zh-CN" altLang="en-US" sz="1400">
                <a:solidFill>
                  <a:schemeClr val="tx2"/>
                </a:solidFill>
              </a:rPr>
              <a:t>次。</a:t>
            </a:r>
            <a:endParaRPr lang="zh-CN" altLang="en-US" sz="1400">
              <a:solidFill>
                <a:schemeClr val="tx2"/>
              </a:solidFill>
            </a:endParaRPr>
          </a:p>
        </p:txBody>
      </p:sp>
      <p:sp>
        <p:nvSpPr>
          <p:cNvPr id="177180" name="Rectangle 28"/>
          <p:cNvSpPr>
            <a:spLocks noChangeArrowheads="1"/>
          </p:cNvSpPr>
          <p:nvPr/>
        </p:nvSpPr>
        <p:spPr bwMode="auto">
          <a:xfrm>
            <a:off x="2428876" y="2208214"/>
            <a:ext cx="1992313" cy="113347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chemeClr val="tx2"/>
                </a:solidFill>
              </a:rPr>
              <a:t>查询结果表虽然相同，</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Where</a:t>
            </a:r>
            <a:r>
              <a:rPr lang="zh-CN" altLang="en-US" sz="1400">
                <a:solidFill>
                  <a:schemeClr val="tx2"/>
                </a:solidFill>
              </a:rPr>
              <a:t>允许按指定</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可不同名</a:t>
            </a:r>
            <a:r>
              <a:rPr lang="en-US" altLang="zh-CN" sz="1400">
                <a:solidFill>
                  <a:schemeClr val="tx2"/>
                </a:solidFill>
              </a:rPr>
              <a:t>)</a:t>
            </a:r>
            <a:r>
              <a:rPr lang="zh-CN" altLang="en-US" sz="1400">
                <a:solidFill>
                  <a:schemeClr val="tx2"/>
                </a:solidFill>
              </a:rPr>
              <a:t>连接，</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且在</a:t>
            </a:r>
            <a:r>
              <a:rPr lang="zh-CN" altLang="en-US" sz="1400">
                <a:solidFill>
                  <a:srgbClr val="0066FF"/>
                </a:solidFill>
              </a:rPr>
              <a:t>连接表</a:t>
            </a:r>
            <a:r>
              <a:rPr lang="zh-CN" altLang="en-US" sz="1400">
                <a:solidFill>
                  <a:schemeClr val="tx2"/>
                </a:solidFill>
              </a:rPr>
              <a:t>中连接属性</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都会出现</a:t>
            </a:r>
            <a:r>
              <a:rPr lang="en-US" altLang="zh-CN" sz="1400">
                <a:solidFill>
                  <a:schemeClr val="tx2"/>
                </a:solidFill>
              </a:rPr>
              <a:t>(ID</a:t>
            </a:r>
            <a:r>
              <a:rPr lang="zh-CN" altLang="en-US" sz="1400">
                <a:solidFill>
                  <a:schemeClr val="tx2"/>
                </a:solidFill>
              </a:rPr>
              <a:t>两次</a:t>
            </a:r>
            <a:r>
              <a:rPr lang="en-US" altLang="zh-CN" sz="1400">
                <a:solidFill>
                  <a:schemeClr val="tx2"/>
                </a:solidFill>
              </a:rPr>
              <a:t>)</a:t>
            </a:r>
            <a:r>
              <a:rPr lang="zh-CN" altLang="en-US" sz="1400">
                <a:solidFill>
                  <a:schemeClr val="tx2"/>
                </a:solidFill>
              </a:rPr>
              <a:t> 。</a:t>
            </a:r>
            <a:endParaRPr lang="zh-CN" altLang="en-US" sz="1400">
              <a:solidFill>
                <a:schemeClr val="tx2"/>
              </a:solidFill>
            </a:endParaRPr>
          </a:p>
        </p:txBody>
      </p:sp>
      <p:sp>
        <p:nvSpPr>
          <p:cNvPr id="177181" name="Rectangle 29"/>
          <p:cNvSpPr>
            <a:spLocks noChangeArrowheads="1"/>
          </p:cNvSpPr>
          <p:nvPr/>
        </p:nvSpPr>
        <p:spPr bwMode="auto">
          <a:xfrm>
            <a:off x="2063751" y="3765551"/>
            <a:ext cx="2339975" cy="703263"/>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sz="1400">
                <a:solidFill>
                  <a:schemeClr val="tx2"/>
                </a:solidFill>
              </a:rPr>
              <a:t>虽然都是按相同属性连接，</a:t>
            </a:r>
            <a:endParaRPr lang="zh-CN" altLang="en-US" sz="1400">
              <a:solidFill>
                <a:schemeClr val="tx2"/>
              </a:solidFill>
            </a:endParaRPr>
          </a:p>
          <a:p>
            <a:pPr eaLnBrk="0" hangingPunct="0">
              <a:lnSpc>
                <a:spcPct val="80000"/>
              </a:lnSpc>
              <a:spcBef>
                <a:spcPct val="20000"/>
              </a:spcBef>
            </a:pPr>
            <a:r>
              <a:rPr lang="zh-CN" altLang="en-US" sz="1400">
                <a:solidFill>
                  <a:schemeClr val="tx2"/>
                </a:solidFill>
              </a:rPr>
              <a:t>但</a:t>
            </a:r>
            <a:r>
              <a:rPr lang="en-US" altLang="zh-CN" sz="1400">
                <a:solidFill>
                  <a:srgbClr val="0066FF"/>
                </a:solidFill>
              </a:rPr>
              <a:t>using</a:t>
            </a:r>
            <a:r>
              <a:rPr lang="zh-CN" altLang="en-US" sz="1400">
                <a:solidFill>
                  <a:schemeClr val="tx2"/>
                </a:solidFill>
              </a:rPr>
              <a:t>允许按指定属性、</a:t>
            </a:r>
            <a:endParaRPr lang="en-US" altLang="zh-CN" sz="1400">
              <a:solidFill>
                <a:schemeClr val="tx2"/>
              </a:solidFill>
            </a:endParaRPr>
          </a:p>
          <a:p>
            <a:pPr eaLnBrk="0" hangingPunct="0">
              <a:lnSpc>
                <a:spcPct val="80000"/>
              </a:lnSpc>
              <a:spcBef>
                <a:spcPct val="20000"/>
              </a:spcBef>
            </a:pPr>
            <a:r>
              <a:rPr lang="zh-CN" altLang="en-US" sz="1400">
                <a:solidFill>
                  <a:schemeClr val="tx2"/>
                </a:solidFill>
              </a:rPr>
              <a:t>而</a:t>
            </a:r>
            <a:r>
              <a:rPr lang="en-US" altLang="zh-CN" sz="1400">
                <a:solidFill>
                  <a:srgbClr val="0000FF"/>
                </a:solidFill>
              </a:rPr>
              <a:t>natural</a:t>
            </a:r>
            <a:r>
              <a:rPr lang="zh-CN" altLang="en-US" sz="1400">
                <a:solidFill>
                  <a:schemeClr val="tx2"/>
                </a:solidFill>
              </a:rPr>
              <a:t>按两表同名属性</a:t>
            </a:r>
            <a:endParaRPr lang="zh-CN" altLang="en-US" sz="1400">
              <a:solidFill>
                <a:schemeClr val="tx2"/>
              </a:solidFill>
            </a:endParaRPr>
          </a:p>
        </p:txBody>
      </p:sp>
      <p:sp>
        <p:nvSpPr>
          <p:cNvPr id="177182" name="Rectangle 30"/>
          <p:cNvSpPr>
            <a:spLocks noChangeArrowheads="1"/>
          </p:cNvSpPr>
          <p:nvPr/>
        </p:nvSpPr>
        <p:spPr bwMode="auto">
          <a:xfrm>
            <a:off x="8004176" y="4498976"/>
            <a:ext cx="2335213" cy="72072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90000"/>
              </a:lnSpc>
              <a:spcBef>
                <a:spcPct val="20000"/>
              </a:spcBef>
            </a:pPr>
            <a:r>
              <a:rPr lang="zh-CN" altLang="en-US" sz="1400">
                <a:solidFill>
                  <a:srgbClr val="0066FF"/>
                </a:solidFill>
              </a:rPr>
              <a:t>作用</a:t>
            </a:r>
            <a:r>
              <a:rPr lang="zh-CN" altLang="en-US" sz="1400">
                <a:solidFill>
                  <a:schemeClr val="tx2"/>
                </a:solidFill>
              </a:rPr>
              <a:t>及查询结果表都相同，</a:t>
            </a:r>
            <a:endParaRPr lang="zh-CN" altLang="en-US" sz="1400">
              <a:solidFill>
                <a:schemeClr val="tx2"/>
              </a:solidFill>
            </a:endParaRPr>
          </a:p>
          <a:p>
            <a:pPr eaLnBrk="0" hangingPunct="0">
              <a:lnSpc>
                <a:spcPct val="90000"/>
              </a:lnSpc>
              <a:spcBef>
                <a:spcPct val="20000"/>
              </a:spcBef>
            </a:pPr>
            <a:r>
              <a:rPr lang="zh-CN" altLang="en-US" sz="1400">
                <a:solidFill>
                  <a:schemeClr val="tx2"/>
                </a:solidFill>
              </a:rPr>
              <a:t>在</a:t>
            </a:r>
            <a:r>
              <a:rPr lang="zh-CN" altLang="en-US" sz="1400">
                <a:solidFill>
                  <a:srgbClr val="0066FF"/>
                </a:solidFill>
              </a:rPr>
              <a:t>连接表</a:t>
            </a:r>
            <a:r>
              <a:rPr lang="zh-CN" altLang="en-US" sz="1400">
                <a:solidFill>
                  <a:schemeClr val="tx2"/>
                </a:solidFill>
              </a:rPr>
              <a:t>中连接属性都会出现</a:t>
            </a:r>
            <a:r>
              <a:rPr lang="en-US" altLang="zh-CN" sz="1400">
                <a:solidFill>
                  <a:schemeClr val="tx2"/>
                </a:solidFill>
              </a:rPr>
              <a:t>(ID</a:t>
            </a:r>
            <a:r>
              <a:rPr lang="zh-CN" altLang="en-US" sz="1400">
                <a:solidFill>
                  <a:schemeClr val="tx2"/>
                </a:solidFill>
              </a:rPr>
              <a:t>重复出现两次</a:t>
            </a:r>
            <a:r>
              <a:rPr lang="en-US" altLang="zh-CN" sz="1400">
                <a:solidFill>
                  <a:schemeClr val="tx2"/>
                </a:solidFill>
              </a:rPr>
              <a:t>)</a:t>
            </a:r>
            <a:r>
              <a:rPr lang="zh-CN" altLang="en-US" sz="1400">
                <a:solidFill>
                  <a:schemeClr val="tx2"/>
                </a:solidFill>
              </a:rPr>
              <a:t>。</a:t>
            </a:r>
            <a:endParaRPr lang="zh-CN" altLang="en-US" sz="1400">
              <a:solidFill>
                <a:schemeClr val="tx2"/>
              </a:solidFill>
            </a:endParaRPr>
          </a:p>
        </p:txBody>
      </p:sp>
      <p:sp>
        <p:nvSpPr>
          <p:cNvPr id="20504" name="Rectangle 32"/>
          <p:cNvSpPr>
            <a:spLocks noChangeArrowheads="1"/>
          </p:cNvSpPr>
          <p:nvPr/>
        </p:nvSpPr>
        <p:spPr bwMode="auto">
          <a:xfrm>
            <a:off x="5807075" y="6203951"/>
            <a:ext cx="13970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rgbClr val="0066FF"/>
                </a:solidFill>
                <a:hlinkClick r:id="" action="ppaction://hlinkshowjump?jump=nextslide"/>
              </a:rPr>
              <a:t>on</a:t>
            </a:r>
            <a:r>
              <a:rPr lang="zh-CN" altLang="en-US">
                <a:solidFill>
                  <a:srgbClr val="0066FF"/>
                </a:solidFill>
                <a:hlinkClick r:id="" action="ppaction://hlinkshowjump?jump=nextslide"/>
              </a:rPr>
              <a:t>连接示例</a:t>
            </a:r>
            <a:endParaRPr lang="zh-CN" altLang="en-US">
              <a:solidFill>
                <a:srgbClr val="0066FF"/>
              </a:solidFill>
            </a:endParaRPr>
          </a:p>
        </p:txBody>
      </p:sp>
      <p:sp>
        <p:nvSpPr>
          <p:cNvPr id="20505" name="矩形 1"/>
          <p:cNvSpPr>
            <a:spLocks noChangeArrowheads="1"/>
          </p:cNvSpPr>
          <p:nvPr/>
        </p:nvSpPr>
        <p:spPr bwMode="auto">
          <a:xfrm>
            <a:off x="8181976" y="1430338"/>
            <a:ext cx="76815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7</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180"/>
                                        </p:tgtEl>
                                        <p:attrNameLst>
                                          <p:attrName>style.visibility</p:attrName>
                                        </p:attrNameLst>
                                      </p:cBhvr>
                                      <p:to>
                                        <p:strVal val="visible"/>
                                      </p:to>
                                    </p:set>
                                    <p:anim calcmode="lin" valueType="num">
                                      <p:cBhvr additive="base">
                                        <p:cTn id="7" dur="500" fill="hold"/>
                                        <p:tgtEl>
                                          <p:spTgt spid="177180"/>
                                        </p:tgtEl>
                                        <p:attrNameLst>
                                          <p:attrName>ppt_x</p:attrName>
                                        </p:attrNameLst>
                                      </p:cBhvr>
                                      <p:tavLst>
                                        <p:tav tm="0">
                                          <p:val>
                                            <p:strVal val="#ppt_x"/>
                                          </p:val>
                                        </p:tav>
                                        <p:tav tm="100000">
                                          <p:val>
                                            <p:strVal val="#ppt_x"/>
                                          </p:val>
                                        </p:tav>
                                      </p:tavLst>
                                    </p:anim>
                                    <p:anim calcmode="lin" valueType="num">
                                      <p:cBhvr additive="base">
                                        <p:cTn id="8" dur="500" fill="hold"/>
                                        <p:tgtEl>
                                          <p:spTgt spid="1771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7181"/>
                                        </p:tgtEl>
                                        <p:attrNameLst>
                                          <p:attrName>style.visibility</p:attrName>
                                        </p:attrNameLst>
                                      </p:cBhvr>
                                      <p:to>
                                        <p:strVal val="visible"/>
                                      </p:to>
                                    </p:set>
                                    <p:anim calcmode="lin" valueType="num">
                                      <p:cBhvr additive="base">
                                        <p:cTn id="13" dur="500" fill="hold"/>
                                        <p:tgtEl>
                                          <p:spTgt spid="177181"/>
                                        </p:tgtEl>
                                        <p:attrNameLst>
                                          <p:attrName>ppt_x</p:attrName>
                                        </p:attrNameLst>
                                      </p:cBhvr>
                                      <p:tavLst>
                                        <p:tav tm="0">
                                          <p:val>
                                            <p:strVal val="#ppt_x"/>
                                          </p:val>
                                        </p:tav>
                                        <p:tav tm="100000">
                                          <p:val>
                                            <p:strVal val="#ppt_x"/>
                                          </p:val>
                                        </p:tav>
                                      </p:tavLst>
                                    </p:anim>
                                    <p:anim calcmode="lin" valueType="num">
                                      <p:cBhvr additive="base">
                                        <p:cTn id="14" dur="500" fill="hold"/>
                                        <p:tgtEl>
                                          <p:spTgt spid="17718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179"/>
                                        </p:tgtEl>
                                        <p:attrNameLst>
                                          <p:attrName>style.visibility</p:attrName>
                                        </p:attrNameLst>
                                      </p:cBhvr>
                                      <p:to>
                                        <p:strVal val="visible"/>
                                      </p:to>
                                    </p:set>
                                    <p:anim calcmode="lin" valueType="num">
                                      <p:cBhvr additive="base">
                                        <p:cTn id="19" dur="500" fill="hold"/>
                                        <p:tgtEl>
                                          <p:spTgt spid="177179"/>
                                        </p:tgtEl>
                                        <p:attrNameLst>
                                          <p:attrName>ppt_x</p:attrName>
                                        </p:attrNameLst>
                                      </p:cBhvr>
                                      <p:tavLst>
                                        <p:tav tm="0">
                                          <p:val>
                                            <p:strVal val="#ppt_x"/>
                                          </p:val>
                                        </p:tav>
                                        <p:tav tm="100000">
                                          <p:val>
                                            <p:strVal val="#ppt_x"/>
                                          </p:val>
                                        </p:tav>
                                      </p:tavLst>
                                    </p:anim>
                                    <p:anim calcmode="lin" valueType="num">
                                      <p:cBhvr additive="base">
                                        <p:cTn id="20" dur="500" fill="hold"/>
                                        <p:tgtEl>
                                          <p:spTgt spid="1771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7182"/>
                                        </p:tgtEl>
                                        <p:attrNameLst>
                                          <p:attrName>style.visibility</p:attrName>
                                        </p:attrNameLst>
                                      </p:cBhvr>
                                      <p:to>
                                        <p:strVal val="visible"/>
                                      </p:to>
                                    </p:set>
                                    <p:anim calcmode="lin" valueType="num">
                                      <p:cBhvr additive="base">
                                        <p:cTn id="25" dur="500" fill="hold"/>
                                        <p:tgtEl>
                                          <p:spTgt spid="177182"/>
                                        </p:tgtEl>
                                        <p:attrNameLst>
                                          <p:attrName>ppt_x</p:attrName>
                                        </p:attrNameLst>
                                      </p:cBhvr>
                                      <p:tavLst>
                                        <p:tav tm="0">
                                          <p:val>
                                            <p:strVal val="#ppt_x"/>
                                          </p:val>
                                        </p:tav>
                                        <p:tav tm="100000">
                                          <p:val>
                                            <p:strVal val="#ppt_x"/>
                                          </p:val>
                                        </p:tav>
                                      </p:tavLst>
                                    </p:anim>
                                    <p:anim calcmode="lin" valueType="num">
                                      <p:cBhvr additive="base">
                                        <p:cTn id="26" dur="500" fill="hold"/>
                                        <p:tgtEl>
                                          <p:spTgt spid="177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79" grpId="0" animBg="1"/>
      <p:bldP spid="177180" grpId="0" animBg="1"/>
      <p:bldP spid="177181" grpId="0" animBg="1"/>
      <p:bldP spid="17718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A1AF4172-14AC-42B2-9F72-4FD0E0ACA672}" type="slidenum">
              <a:rPr lang="zh-CN" altLang="en-US" smtClean="0"/>
            </a:fld>
            <a:endParaRPr lang="zh-CN" altLang="en-US"/>
          </a:p>
        </p:txBody>
      </p:sp>
      <p:sp>
        <p:nvSpPr>
          <p:cNvPr id="10242" name="Rectangle 2"/>
          <p:cNvSpPr>
            <a:spLocks noGrp="1" noChangeArrowheads="1"/>
          </p:cNvSpPr>
          <p:nvPr>
            <p:ph type="title"/>
          </p:nvPr>
        </p:nvSpPr>
        <p:spPr>
          <a:xfrm>
            <a:off x="1968501" y="119064"/>
            <a:ext cx="7134225" cy="485775"/>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一 视图</a:t>
            </a:r>
            <a:endParaRPr lang="zh-CN" altLang="en-US" sz="3200" b="1">
              <a:latin typeface="黑体" panose="02010609060101010101" pitchFamily="49" charset="-122"/>
              <a:ea typeface="黑体" panose="02010609060101010101" pitchFamily="49" charset="-122"/>
            </a:endParaRPr>
          </a:p>
        </p:txBody>
      </p:sp>
      <p:sp>
        <p:nvSpPr>
          <p:cNvPr id="7172" name="AutoShape 4"/>
          <p:cNvSpPr>
            <a:spLocks noChangeArrowheads="1"/>
          </p:cNvSpPr>
          <p:nvPr/>
        </p:nvSpPr>
        <p:spPr bwMode="auto">
          <a:xfrm>
            <a:off x="1935163" y="2428876"/>
            <a:ext cx="2024062" cy="739775"/>
          </a:xfrm>
          <a:prstGeom prst="cloudCallout">
            <a:avLst>
              <a:gd name="adj1" fmla="val -46657"/>
              <a:gd name="adj2" fmla="val 80259"/>
            </a:avLst>
          </a:prstGeom>
          <a:solidFill>
            <a:schemeClr val="accent1"/>
          </a:solidFill>
          <a:ln w="9525">
            <a:solidFill>
              <a:schemeClr val="tx1"/>
            </a:solidFill>
            <a:round/>
          </a:ln>
        </p:spPr>
        <p:txBody>
          <a:bodyPr lIns="0" tIns="0" rIns="0" bIns="0"/>
          <a:lstStyle/>
          <a:p>
            <a:pPr algn="ctr" eaLnBrk="0" hangingPunct="0"/>
            <a:r>
              <a:rPr lang="zh-CN" altLang="en-US"/>
              <a:t>视图有何作用？ </a:t>
            </a:r>
            <a:endParaRPr lang="zh-CN" altLang="en-US"/>
          </a:p>
        </p:txBody>
      </p:sp>
      <p:sp>
        <p:nvSpPr>
          <p:cNvPr id="180229" name="Rectangle 5"/>
          <p:cNvSpPr>
            <a:spLocks noChangeArrowheads="1"/>
          </p:cNvSpPr>
          <p:nvPr/>
        </p:nvSpPr>
        <p:spPr bwMode="auto">
          <a:xfrm>
            <a:off x="5014913" y="5002213"/>
            <a:ext cx="4826962" cy="110799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en-US" altLang="zh-CN">
                <a:solidFill>
                  <a:schemeClr val="tx2"/>
                </a:solidFill>
              </a:rPr>
              <a:t>1</a:t>
            </a:r>
            <a:r>
              <a:rPr lang="zh-CN" altLang="en-US">
                <a:solidFill>
                  <a:schemeClr val="tx2"/>
                </a:solidFill>
              </a:rPr>
              <a:t>）可以在任何</a:t>
            </a:r>
            <a:r>
              <a:rPr lang="en-US" altLang="zh-CN">
                <a:solidFill>
                  <a:schemeClr val="tx2"/>
                </a:solidFill>
              </a:rPr>
              <a:t>QL</a:t>
            </a:r>
            <a:r>
              <a:rPr lang="zh-CN" altLang="en-US">
                <a:solidFill>
                  <a:schemeClr val="tx2"/>
                </a:solidFill>
              </a:rPr>
              <a:t>语句中像表一样的被使用！</a:t>
            </a:r>
            <a:endParaRPr lang="zh-CN" altLang="en-US">
              <a:solidFill>
                <a:schemeClr val="tx2"/>
              </a:solidFill>
            </a:endParaRPr>
          </a:p>
          <a:p>
            <a:pPr eaLnBrk="0" hangingPunct="0"/>
            <a:r>
              <a:rPr lang="en-US" altLang="zh-CN">
                <a:solidFill>
                  <a:schemeClr val="tx2"/>
                </a:solidFill>
              </a:rPr>
              <a:t>2</a:t>
            </a:r>
            <a:r>
              <a:rPr lang="zh-CN" altLang="en-US">
                <a:solidFill>
                  <a:schemeClr val="tx2"/>
                </a:solidFill>
              </a:rPr>
              <a:t>）增强查询能力且方便</a:t>
            </a:r>
            <a:r>
              <a:rPr lang="en-US" altLang="zh-CN">
                <a:solidFill>
                  <a:schemeClr val="tx2"/>
                </a:solidFill>
              </a:rPr>
              <a:t>(</a:t>
            </a:r>
            <a:r>
              <a:rPr lang="zh-CN" altLang="en-US">
                <a:solidFill>
                  <a:schemeClr val="tx2"/>
                </a:solidFill>
              </a:rPr>
              <a:t>用户</a:t>
            </a:r>
            <a:r>
              <a:rPr lang="en-US" altLang="zh-CN">
                <a:solidFill>
                  <a:schemeClr val="tx2"/>
                </a:solidFill>
              </a:rPr>
              <a:t>/</a:t>
            </a:r>
            <a:r>
              <a:rPr lang="zh-CN" altLang="en-US">
                <a:solidFill>
                  <a:schemeClr val="tx2"/>
                </a:solidFill>
              </a:rPr>
              <a:t>程序员</a:t>
            </a:r>
            <a:r>
              <a:rPr lang="en-US" altLang="zh-CN">
                <a:solidFill>
                  <a:schemeClr val="tx2"/>
                </a:solidFill>
              </a:rPr>
              <a:t>)</a:t>
            </a:r>
            <a:r>
              <a:rPr lang="zh-CN" altLang="en-US">
                <a:solidFill>
                  <a:schemeClr val="tx2"/>
                </a:solidFill>
              </a:rPr>
              <a:t>使用！</a:t>
            </a:r>
            <a:endParaRPr lang="zh-CN" altLang="en-US">
              <a:solidFill>
                <a:schemeClr val="tx2"/>
              </a:solidFill>
            </a:endParaRPr>
          </a:p>
          <a:p>
            <a:pPr eaLnBrk="0" hangingPunct="0"/>
            <a:r>
              <a:rPr lang="en-US" altLang="zh-CN">
                <a:solidFill>
                  <a:schemeClr val="tx2"/>
                </a:solidFill>
              </a:rPr>
              <a:t>3</a:t>
            </a:r>
            <a:r>
              <a:rPr lang="zh-CN" altLang="en-US">
                <a:solidFill>
                  <a:schemeClr val="tx2"/>
                </a:solidFill>
              </a:rPr>
              <a:t>）还可以提供数据访问安全控制</a:t>
            </a:r>
            <a:r>
              <a:rPr lang="en-US" altLang="zh-CN">
                <a:solidFill>
                  <a:schemeClr val="tx2"/>
                </a:solidFill>
              </a:rPr>
              <a:t>(</a:t>
            </a:r>
            <a:r>
              <a:rPr lang="zh-CN" altLang="en-US">
                <a:solidFill>
                  <a:schemeClr val="tx2"/>
                </a:solidFill>
              </a:rPr>
              <a:t>隐藏数据</a:t>
            </a:r>
            <a:r>
              <a:rPr lang="en-US" altLang="zh-CN">
                <a:solidFill>
                  <a:schemeClr val="tx2"/>
                </a:solidFill>
              </a:rPr>
              <a:t>)</a:t>
            </a:r>
            <a:r>
              <a:rPr lang="zh-CN" altLang="en-US">
                <a:solidFill>
                  <a:schemeClr val="tx2"/>
                </a:solidFill>
              </a:rPr>
              <a:t>！</a:t>
            </a:r>
            <a:endParaRPr lang="zh-CN" altLang="en-US">
              <a:solidFill>
                <a:schemeClr val="tx2"/>
              </a:solidFill>
            </a:endParaRPr>
          </a:p>
          <a:p>
            <a:pPr eaLnBrk="0" hangingPunct="0"/>
            <a:r>
              <a:rPr lang="en-US" altLang="zh-CN">
                <a:solidFill>
                  <a:schemeClr val="tx2"/>
                </a:solidFill>
              </a:rPr>
              <a:t>4</a:t>
            </a:r>
            <a:r>
              <a:rPr lang="zh-CN" altLang="en-US">
                <a:solidFill>
                  <a:schemeClr val="tx2"/>
                </a:solidFill>
              </a:rPr>
              <a:t>）作为外模式</a:t>
            </a:r>
            <a:r>
              <a:rPr lang="en-US" altLang="zh-CN">
                <a:solidFill>
                  <a:schemeClr val="tx2"/>
                </a:solidFill>
              </a:rPr>
              <a:t>(1</a:t>
            </a:r>
            <a:r>
              <a:rPr lang="zh-CN" altLang="en-US">
                <a:solidFill>
                  <a:schemeClr val="tx2"/>
                </a:solidFill>
              </a:rPr>
              <a:t>级映射</a:t>
            </a:r>
            <a:r>
              <a:rPr lang="en-US" altLang="zh-CN">
                <a:solidFill>
                  <a:schemeClr val="tx2"/>
                </a:solidFill>
              </a:rPr>
              <a:t>)</a:t>
            </a:r>
            <a:r>
              <a:rPr lang="zh-CN" altLang="en-US">
                <a:solidFill>
                  <a:schemeClr val="tx2"/>
                </a:solidFill>
              </a:rPr>
              <a:t>有利于应用独立性！</a:t>
            </a:r>
            <a:endParaRPr lang="zh-CN" altLang="en-US">
              <a:solidFill>
                <a:schemeClr val="tx2"/>
              </a:solidFill>
            </a:endParaRPr>
          </a:p>
        </p:txBody>
      </p:sp>
      <p:sp>
        <p:nvSpPr>
          <p:cNvPr id="180231" name="Rectangle 7"/>
          <p:cNvSpPr>
            <a:spLocks noChangeArrowheads="1"/>
          </p:cNvSpPr>
          <p:nvPr/>
        </p:nvSpPr>
        <p:spPr bwMode="auto">
          <a:xfrm>
            <a:off x="4806950" y="1822451"/>
            <a:ext cx="5796780" cy="20313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t>   create view </a:t>
            </a:r>
            <a:r>
              <a:rPr lang="en-US" altLang="zh-CN" i="1">
                <a:solidFill>
                  <a:schemeClr val="tx2"/>
                </a:solidFill>
              </a:rPr>
              <a:t>physics_fall_2009</a:t>
            </a:r>
            <a:r>
              <a:rPr lang="en-US" altLang="zh-CN" i="1"/>
              <a:t> </a:t>
            </a:r>
            <a:r>
              <a:rPr lang="en-US" altLang="zh-CN">
                <a:solidFill>
                  <a:srgbClr val="0066FF"/>
                </a:solidFill>
              </a:rPr>
              <a:t>as                      </a:t>
            </a:r>
            <a:r>
              <a:rPr lang="en-US" altLang="zh-CN" sz="1400"/>
              <a:t>(P.68)</a:t>
            </a:r>
            <a:br>
              <a:rPr lang="en-US" altLang="zh-CN"/>
            </a:br>
            <a:r>
              <a:rPr lang="en-US" altLang="zh-CN"/>
              <a:t>   select </a:t>
            </a:r>
            <a:r>
              <a:rPr lang="en-US" altLang="zh-CN" i="1"/>
              <a:t>course</a:t>
            </a:r>
            <a:r>
              <a:rPr lang="en-US" altLang="zh-CN"/>
              <a:t>.</a:t>
            </a:r>
            <a:r>
              <a:rPr lang="en-US" altLang="zh-CN" i="1"/>
              <a:t>course_id</a:t>
            </a:r>
            <a:r>
              <a:rPr lang="en-US" altLang="zh-CN"/>
              <a:t>, </a:t>
            </a:r>
            <a:r>
              <a:rPr lang="en-US" altLang="zh-CN" i="1"/>
              <a:t>sec_id</a:t>
            </a:r>
            <a:r>
              <a:rPr lang="en-US" altLang="zh-CN"/>
              <a:t>, </a:t>
            </a:r>
            <a:r>
              <a:rPr lang="en-US" altLang="zh-CN" i="1"/>
              <a:t>building</a:t>
            </a:r>
            <a:r>
              <a:rPr lang="en-US" altLang="zh-CN"/>
              <a:t>, </a:t>
            </a:r>
            <a:r>
              <a:rPr lang="en-US" altLang="zh-CN" i="1"/>
              <a:t>room_number</a:t>
            </a:r>
            <a:br>
              <a:rPr lang="en-US" altLang="zh-CN" i="1"/>
            </a:br>
            <a:r>
              <a:rPr lang="en-US" altLang="zh-CN" i="1"/>
              <a:t>   </a:t>
            </a:r>
            <a:r>
              <a:rPr lang="en-US" altLang="zh-CN"/>
              <a:t>from </a:t>
            </a:r>
            <a:r>
              <a:rPr lang="en-US" altLang="zh-CN" i="1"/>
              <a:t>course</a:t>
            </a:r>
            <a:r>
              <a:rPr lang="en-US" altLang="zh-CN"/>
              <a:t>, </a:t>
            </a:r>
            <a:r>
              <a:rPr lang="en-US" altLang="zh-CN" i="1"/>
              <a:t>section</a:t>
            </a:r>
            <a:br>
              <a:rPr lang="en-US" altLang="zh-CN" i="1"/>
            </a:br>
            <a:r>
              <a:rPr lang="en-US" altLang="zh-CN" i="1"/>
              <a:t>   </a:t>
            </a:r>
            <a:r>
              <a:rPr lang="en-US" altLang="zh-CN"/>
              <a:t>where </a:t>
            </a:r>
            <a:r>
              <a:rPr lang="en-US" altLang="zh-CN" i="1"/>
              <a:t>course</a:t>
            </a:r>
            <a:r>
              <a:rPr lang="en-US" altLang="zh-CN"/>
              <a:t>.</a:t>
            </a:r>
            <a:r>
              <a:rPr lang="en-US" altLang="zh-CN" i="1"/>
              <a:t>course_id </a:t>
            </a:r>
            <a:r>
              <a:rPr lang="en-US" altLang="zh-CN"/>
              <a:t>= </a:t>
            </a:r>
            <a:r>
              <a:rPr lang="en-US" altLang="zh-CN" i="1"/>
              <a:t>section</a:t>
            </a:r>
            <a:r>
              <a:rPr lang="en-US" altLang="zh-CN"/>
              <a:t>.</a:t>
            </a:r>
            <a:r>
              <a:rPr lang="en-US" altLang="zh-CN" i="1"/>
              <a:t>course_id</a:t>
            </a:r>
            <a:br>
              <a:rPr lang="en-US" altLang="zh-CN" i="1"/>
            </a:br>
            <a:r>
              <a:rPr lang="en-US" altLang="zh-CN" i="1"/>
              <a:t>              </a:t>
            </a:r>
            <a:r>
              <a:rPr lang="en-US" altLang="zh-CN"/>
              <a:t>and </a:t>
            </a:r>
            <a:r>
              <a:rPr lang="en-US" altLang="zh-CN" i="1"/>
              <a:t>course</a:t>
            </a:r>
            <a:r>
              <a:rPr lang="en-US" altLang="zh-CN"/>
              <a:t>.</a:t>
            </a:r>
            <a:r>
              <a:rPr lang="en-US" altLang="zh-CN" i="1"/>
              <a:t>dept_name </a:t>
            </a:r>
            <a:r>
              <a:rPr lang="en-US" altLang="zh-CN"/>
              <a:t>= </a:t>
            </a:r>
            <a:r>
              <a:rPr lang="en-US" altLang="zh-CN">
                <a:latin typeface="宋体" panose="02010600030101010101" pitchFamily="2" charset="-122"/>
              </a:rPr>
              <a:t>’</a:t>
            </a:r>
            <a:r>
              <a:rPr lang="en-US" altLang="zh-CN"/>
              <a:t>Physics</a:t>
            </a:r>
            <a:r>
              <a:rPr lang="en-US" altLang="zh-CN">
                <a:latin typeface="宋体" panose="02010600030101010101" pitchFamily="2" charset="-122"/>
              </a:rPr>
              <a:t>’</a:t>
            </a:r>
            <a:br>
              <a:rPr lang="en-US" altLang="zh-CN"/>
            </a:br>
            <a:r>
              <a:rPr lang="en-US" altLang="zh-CN"/>
              <a:t>              and </a:t>
            </a:r>
            <a:r>
              <a:rPr lang="en-US" altLang="zh-CN" i="1"/>
              <a:t>section</a:t>
            </a:r>
            <a:r>
              <a:rPr lang="en-US" altLang="zh-CN"/>
              <a:t>.</a:t>
            </a:r>
            <a:r>
              <a:rPr lang="en-US" altLang="zh-CN" i="1"/>
              <a:t>semester </a:t>
            </a:r>
            <a:r>
              <a:rPr lang="en-US" altLang="zh-CN"/>
              <a:t>= </a:t>
            </a:r>
            <a:r>
              <a:rPr lang="en-US" altLang="zh-CN">
                <a:latin typeface="宋体" panose="02010600030101010101" pitchFamily="2" charset="-122"/>
              </a:rPr>
              <a:t>’</a:t>
            </a:r>
            <a:r>
              <a:rPr lang="en-US" altLang="zh-CN"/>
              <a:t>Fall</a:t>
            </a:r>
            <a:r>
              <a:rPr lang="en-US" altLang="zh-CN">
                <a:latin typeface="宋体" panose="02010600030101010101" pitchFamily="2" charset="-122"/>
              </a:rPr>
              <a:t>’</a:t>
            </a:r>
            <a:br>
              <a:rPr lang="en-US" altLang="zh-CN"/>
            </a:br>
            <a:r>
              <a:rPr lang="en-US" altLang="zh-CN"/>
              <a:t>              and </a:t>
            </a:r>
            <a:r>
              <a:rPr lang="en-US" altLang="zh-CN" i="1"/>
              <a:t>section</a:t>
            </a:r>
            <a:r>
              <a:rPr lang="en-US" altLang="zh-CN"/>
              <a:t>.</a:t>
            </a:r>
            <a:r>
              <a:rPr lang="en-US" altLang="zh-CN" i="1"/>
              <a:t>year </a:t>
            </a:r>
            <a:r>
              <a:rPr lang="en-US" altLang="zh-CN"/>
              <a:t>= </a:t>
            </a:r>
            <a:r>
              <a:rPr lang="en-US" altLang="zh-CN">
                <a:latin typeface="宋体" panose="02010600030101010101" pitchFamily="2" charset="-122"/>
              </a:rPr>
              <a:t>’</a:t>
            </a:r>
            <a:r>
              <a:rPr lang="en-US" altLang="zh-CN"/>
              <a:t>2009</a:t>
            </a:r>
            <a:r>
              <a:rPr lang="en-US" altLang="zh-CN">
                <a:latin typeface="宋体" panose="02010600030101010101" pitchFamily="2" charset="-122"/>
              </a:rPr>
              <a:t>’</a:t>
            </a:r>
            <a:r>
              <a:rPr lang="en-US" altLang="zh-CN"/>
              <a:t>;</a:t>
            </a:r>
            <a:endParaRPr lang="en-US" altLang="zh-CN"/>
          </a:p>
        </p:txBody>
      </p:sp>
      <p:sp>
        <p:nvSpPr>
          <p:cNvPr id="180232" name="Rectangle 8"/>
          <p:cNvSpPr>
            <a:spLocks noChangeArrowheads="1"/>
          </p:cNvSpPr>
          <p:nvPr/>
        </p:nvSpPr>
        <p:spPr bwMode="auto">
          <a:xfrm>
            <a:off x="5954713" y="3751264"/>
            <a:ext cx="4358886" cy="120032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t>    create view </a:t>
            </a:r>
            <a:r>
              <a:rPr lang="en-US" altLang="zh-CN" i="1"/>
              <a:t>physics_fall_2009_watson </a:t>
            </a:r>
            <a:r>
              <a:rPr lang="en-US" altLang="zh-CN">
                <a:solidFill>
                  <a:srgbClr val="0066FF"/>
                </a:solidFill>
              </a:rPr>
              <a:t>as</a:t>
            </a:r>
            <a:br>
              <a:rPr lang="en-US" altLang="zh-CN"/>
            </a:br>
            <a:r>
              <a:rPr lang="en-US" altLang="zh-CN"/>
              <a:t>    select </a:t>
            </a:r>
            <a:r>
              <a:rPr lang="en-US" altLang="zh-CN" i="1"/>
              <a:t>course_id</a:t>
            </a:r>
            <a:r>
              <a:rPr lang="en-US" altLang="zh-CN"/>
              <a:t>, </a:t>
            </a:r>
            <a:r>
              <a:rPr lang="en-US" altLang="zh-CN" i="1"/>
              <a:t>room_number</a:t>
            </a:r>
            <a:br>
              <a:rPr lang="en-US" altLang="zh-CN" i="1"/>
            </a:br>
            <a:r>
              <a:rPr lang="en-US" altLang="zh-CN" i="1"/>
              <a:t>    </a:t>
            </a:r>
            <a:r>
              <a:rPr lang="en-US" altLang="zh-CN"/>
              <a:t>from </a:t>
            </a:r>
            <a:r>
              <a:rPr lang="en-US" altLang="zh-CN" i="1">
                <a:solidFill>
                  <a:schemeClr val="tx2"/>
                </a:solidFill>
              </a:rPr>
              <a:t>physics_fall_2009</a:t>
            </a:r>
            <a:br>
              <a:rPr lang="en-US" altLang="zh-CN" i="1"/>
            </a:br>
            <a:r>
              <a:rPr lang="en-US" altLang="zh-CN" i="1"/>
              <a:t>    </a:t>
            </a:r>
            <a:r>
              <a:rPr lang="en-US" altLang="zh-CN"/>
              <a:t>where </a:t>
            </a:r>
            <a:r>
              <a:rPr lang="en-US" altLang="zh-CN" i="1"/>
              <a:t>building</a:t>
            </a:r>
            <a:r>
              <a:rPr lang="en-US" altLang="zh-CN"/>
              <a:t>= </a:t>
            </a:r>
            <a:r>
              <a:rPr lang="en-US" altLang="zh-CN">
                <a:latin typeface="宋体" panose="02010600030101010101" pitchFamily="2" charset="-122"/>
              </a:rPr>
              <a:t>’</a:t>
            </a:r>
            <a:r>
              <a:rPr lang="en-US" altLang="zh-CN"/>
              <a:t>Watson</a:t>
            </a:r>
            <a:r>
              <a:rPr lang="en-US" altLang="zh-CN">
                <a:latin typeface="宋体" panose="02010600030101010101" pitchFamily="2" charset="-122"/>
              </a:rPr>
              <a:t>’</a:t>
            </a:r>
            <a:r>
              <a:rPr lang="en-US" altLang="zh-CN"/>
              <a:t>;        </a:t>
            </a:r>
            <a:r>
              <a:rPr lang="en-US" altLang="zh-CN" sz="1400"/>
              <a:t>(P.68)</a:t>
            </a:r>
            <a:endParaRPr lang="en-US" altLang="zh-CN" sz="1400"/>
          </a:p>
        </p:txBody>
      </p:sp>
      <p:sp>
        <p:nvSpPr>
          <p:cNvPr id="10247" name="Rectangle 9"/>
          <p:cNvSpPr>
            <a:spLocks noChangeArrowheads="1"/>
          </p:cNvSpPr>
          <p:nvPr/>
        </p:nvSpPr>
        <p:spPr bwMode="auto">
          <a:xfrm>
            <a:off x="7178676" y="873125"/>
            <a:ext cx="3166251" cy="92333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ct val="20000"/>
              </a:spcBef>
            </a:pPr>
            <a:r>
              <a:rPr lang="en-US" altLang="zh-CN"/>
              <a:t>    create view </a:t>
            </a:r>
            <a:r>
              <a:rPr lang="en-US" altLang="zh-CN" i="1"/>
              <a:t>faculty </a:t>
            </a:r>
            <a:r>
              <a:rPr lang="en-US" altLang="zh-CN">
                <a:solidFill>
                  <a:srgbClr val="0066FF"/>
                </a:solidFill>
              </a:rPr>
              <a:t>as</a:t>
            </a:r>
            <a:r>
              <a:rPr lang="en-US" altLang="zh-CN"/>
              <a:t> </a:t>
            </a:r>
            <a:br>
              <a:rPr lang="en-US" altLang="zh-CN"/>
            </a:br>
            <a:r>
              <a:rPr lang="en-US" altLang="zh-CN"/>
              <a:t>    select </a:t>
            </a:r>
            <a:r>
              <a:rPr lang="en-US" altLang="zh-CN" i="1"/>
              <a:t>ID</a:t>
            </a:r>
            <a:r>
              <a:rPr lang="en-US" altLang="zh-CN"/>
              <a:t>, </a:t>
            </a:r>
            <a:r>
              <a:rPr lang="en-US" altLang="zh-CN" i="1"/>
              <a:t>name</a:t>
            </a:r>
            <a:r>
              <a:rPr lang="en-US" altLang="zh-CN"/>
              <a:t>, </a:t>
            </a:r>
            <a:r>
              <a:rPr lang="en-US" altLang="zh-CN" i="1"/>
              <a:t>dept_name</a:t>
            </a:r>
            <a:br>
              <a:rPr lang="en-US" altLang="zh-CN" i="1"/>
            </a:br>
            <a:r>
              <a:rPr lang="en-US" altLang="zh-CN" i="1"/>
              <a:t>    </a:t>
            </a:r>
            <a:r>
              <a:rPr lang="en-US" altLang="zh-CN"/>
              <a:t>from </a:t>
            </a:r>
            <a:r>
              <a:rPr lang="en-US" altLang="zh-CN" i="1"/>
              <a:t>instructor </a:t>
            </a:r>
            <a:r>
              <a:rPr lang="en-US" altLang="zh-CN"/>
              <a:t>;        </a:t>
            </a:r>
            <a:r>
              <a:rPr lang="en-US" altLang="zh-CN" sz="1400"/>
              <a:t>(P.68)</a:t>
            </a:r>
            <a:endParaRPr lang="en-US" altLang="zh-CN" sz="1400"/>
          </a:p>
        </p:txBody>
      </p:sp>
      <p:sp>
        <p:nvSpPr>
          <p:cNvPr id="10248" name="AutoShape 13"/>
          <p:cNvSpPr>
            <a:spLocks noChangeArrowheads="1"/>
          </p:cNvSpPr>
          <p:nvPr/>
        </p:nvSpPr>
        <p:spPr bwMode="auto">
          <a:xfrm>
            <a:off x="1882775" y="985839"/>
            <a:ext cx="2211388" cy="1044575"/>
          </a:xfrm>
          <a:prstGeom prst="cloudCallout">
            <a:avLst>
              <a:gd name="adj1" fmla="val -46657"/>
              <a:gd name="adj2" fmla="val 74310"/>
            </a:avLst>
          </a:prstGeom>
          <a:solidFill>
            <a:schemeClr val="accent1"/>
          </a:solidFill>
          <a:ln w="9525">
            <a:solidFill>
              <a:schemeClr val="tx1"/>
            </a:solidFill>
            <a:round/>
          </a:ln>
        </p:spPr>
        <p:txBody>
          <a:bodyPr lIns="0" tIns="0" rIns="0" bIns="0"/>
          <a:lstStyle/>
          <a:p>
            <a:pPr algn="ctr" eaLnBrk="0" hangingPunct="0"/>
            <a:r>
              <a:rPr lang="zh-CN" altLang="en-US"/>
              <a:t>什么是视图，视图上还可定义新视图吗？ </a:t>
            </a:r>
            <a:endParaRPr lang="zh-CN" altLang="en-US"/>
          </a:p>
        </p:txBody>
      </p:sp>
      <p:sp>
        <p:nvSpPr>
          <p:cNvPr id="180238" name="Rectangle 14"/>
          <p:cNvSpPr>
            <a:spLocks noChangeArrowheads="1"/>
          </p:cNvSpPr>
          <p:nvPr/>
        </p:nvSpPr>
        <p:spPr bwMode="auto">
          <a:xfrm>
            <a:off x="1770063" y="3762376"/>
            <a:ext cx="4442242" cy="1200329"/>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a:solidFill>
                  <a:schemeClr val="tx2"/>
                </a:solidFill>
              </a:rPr>
              <a:t>视图采用</a:t>
            </a:r>
            <a:r>
              <a:rPr lang="en-US" altLang="zh-CN">
                <a:solidFill>
                  <a:schemeClr val="tx2"/>
                </a:solidFill>
              </a:rPr>
              <a:t>create view</a:t>
            </a:r>
            <a:r>
              <a:rPr lang="zh-CN" altLang="en-US">
                <a:solidFill>
                  <a:schemeClr val="tx2"/>
                </a:solidFill>
              </a:rPr>
              <a:t>语句定义，</a:t>
            </a:r>
            <a:endParaRPr lang="zh-CN" altLang="en-US">
              <a:solidFill>
                <a:schemeClr val="tx2"/>
              </a:solidFill>
            </a:endParaRPr>
          </a:p>
          <a:p>
            <a:pPr eaLnBrk="0" hangingPunct="0"/>
            <a:r>
              <a:rPr lang="zh-CN" altLang="en-US">
                <a:solidFill>
                  <a:schemeClr val="tx2"/>
                </a:solidFill>
              </a:rPr>
              <a:t>可以是任何一个</a:t>
            </a:r>
            <a:r>
              <a:rPr lang="en-US" altLang="zh-CN">
                <a:solidFill>
                  <a:schemeClr val="tx2"/>
                </a:solidFill>
              </a:rPr>
              <a:t>SQL</a:t>
            </a:r>
            <a:r>
              <a:rPr lang="zh-CN" altLang="en-US">
                <a:solidFill>
                  <a:schemeClr val="tx2"/>
                </a:solidFill>
              </a:rPr>
              <a:t>语句</a:t>
            </a:r>
            <a:r>
              <a:rPr lang="zh-CN" altLang="zh-CN">
                <a:solidFill>
                  <a:schemeClr val="tx2"/>
                </a:solidFill>
              </a:rPr>
              <a:t>。</a:t>
            </a:r>
            <a:endParaRPr lang="en-US" altLang="zh-CN">
              <a:solidFill>
                <a:schemeClr val="tx2"/>
              </a:solidFill>
            </a:endParaRPr>
          </a:p>
          <a:p>
            <a:pPr eaLnBrk="0" hangingPunct="0"/>
            <a:r>
              <a:rPr lang="zh-CN" altLang="en-US">
                <a:solidFill>
                  <a:schemeClr val="tx2"/>
                </a:solidFill>
              </a:rPr>
              <a:t>无实际数据的</a:t>
            </a:r>
            <a:r>
              <a:rPr lang="en-US" altLang="zh-CN">
                <a:solidFill>
                  <a:srgbClr val="0066FF"/>
                </a:solidFill>
              </a:rPr>
              <a:t>'</a:t>
            </a:r>
            <a:r>
              <a:rPr lang="zh-CN" altLang="en-US">
                <a:solidFill>
                  <a:srgbClr val="0066FF"/>
                </a:solidFill>
              </a:rPr>
              <a:t>虚表</a:t>
            </a:r>
            <a:r>
              <a:rPr lang="en-US" altLang="zh-CN">
                <a:solidFill>
                  <a:srgbClr val="0066FF"/>
                </a:solidFill>
              </a:rPr>
              <a:t>'</a:t>
            </a:r>
            <a:r>
              <a:rPr lang="zh-CN" altLang="en-US">
                <a:solidFill>
                  <a:schemeClr val="tx2"/>
                </a:solidFill>
              </a:rPr>
              <a:t>，有利于数据一致性！</a:t>
            </a:r>
            <a:endParaRPr lang="en-US" altLang="zh-CN">
              <a:solidFill>
                <a:schemeClr val="tx2"/>
              </a:solidFill>
            </a:endParaRPr>
          </a:p>
          <a:p>
            <a:pPr eaLnBrk="0" hangingPunct="0"/>
            <a:r>
              <a:rPr lang="zh-CN" altLang="en-US">
                <a:solidFill>
                  <a:schemeClr val="tx2"/>
                </a:solidFill>
              </a:rPr>
              <a:t>视图上可以在定义新的视图！</a:t>
            </a:r>
            <a:endParaRPr lang="zh-CN" altLang="en-US">
              <a:solidFill>
                <a:schemeClr val="tx2"/>
              </a:solidFill>
            </a:endParaRPr>
          </a:p>
        </p:txBody>
      </p:sp>
      <p:sp>
        <p:nvSpPr>
          <p:cNvPr id="180239" name="AutoShape 15"/>
          <p:cNvSpPr>
            <a:spLocks noChangeArrowheads="1"/>
          </p:cNvSpPr>
          <p:nvPr/>
        </p:nvSpPr>
        <p:spPr bwMode="auto">
          <a:xfrm>
            <a:off x="2001839" y="5110164"/>
            <a:ext cx="2384425" cy="1050925"/>
          </a:xfrm>
          <a:prstGeom prst="cloudCallout">
            <a:avLst>
              <a:gd name="adj1" fmla="val -46935"/>
              <a:gd name="adj2" fmla="val 62829"/>
            </a:avLst>
          </a:prstGeom>
          <a:solidFill>
            <a:schemeClr val="accent1"/>
          </a:solidFill>
          <a:ln w="9525">
            <a:solidFill>
              <a:schemeClr val="tx1"/>
            </a:solidFill>
            <a:round/>
          </a:ln>
        </p:spPr>
        <p:txBody>
          <a:bodyPr lIns="0" tIns="0" rIns="0" bIns="0"/>
          <a:lstStyle/>
          <a:p>
            <a:pPr algn="ctr" eaLnBrk="0" hangingPunct="0"/>
            <a:r>
              <a:rPr lang="zh-CN" altLang="zh-CN"/>
              <a:t>＊</a:t>
            </a:r>
            <a:r>
              <a:rPr lang="en-US" altLang="zh-CN"/>
              <a:t>(</a:t>
            </a:r>
            <a:r>
              <a:rPr lang="zh-CN" altLang="en-US"/>
              <a:t>讲解</a:t>
            </a:r>
            <a:r>
              <a:rPr lang="en-US" altLang="zh-CN"/>
              <a:t>)</a:t>
            </a:r>
            <a:r>
              <a:rPr lang="zh-CN" altLang="en-US"/>
              <a:t>可以通过视图更新数据吗？ </a:t>
            </a:r>
            <a:endParaRPr lang="zh-CN" altLang="en-US"/>
          </a:p>
        </p:txBody>
      </p:sp>
      <p:sp>
        <p:nvSpPr>
          <p:cNvPr id="180241" name="Rectangle 17"/>
          <p:cNvSpPr>
            <a:spLocks noChangeArrowheads="1"/>
          </p:cNvSpPr>
          <p:nvPr/>
        </p:nvSpPr>
        <p:spPr bwMode="auto">
          <a:xfrm>
            <a:off x="5046663" y="6110288"/>
            <a:ext cx="5577168" cy="31553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仅在少数简单视图</a:t>
            </a:r>
            <a:r>
              <a:rPr lang="en-US" altLang="zh-CN">
                <a:solidFill>
                  <a:schemeClr val="tx2"/>
                </a:solidFill>
              </a:rPr>
              <a:t>(</a:t>
            </a:r>
            <a:r>
              <a:rPr lang="en-US" altLang="zh-CN">
                <a:solidFill>
                  <a:schemeClr val="tx2"/>
                </a:solidFill>
                <a:latin typeface="宋体" panose="02010600030101010101" pitchFamily="2" charset="-122"/>
              </a:rPr>
              <a:t>“</a:t>
            </a:r>
            <a:r>
              <a:rPr lang="zh-CN" altLang="en-US">
                <a:solidFill>
                  <a:schemeClr val="tx2"/>
                </a:solidFill>
              </a:rPr>
              <a:t>行列</a:t>
            </a:r>
            <a:r>
              <a:rPr lang="zh-CN" altLang="en-US">
                <a:solidFill>
                  <a:schemeClr val="tx2"/>
                </a:solidFill>
                <a:latin typeface="宋体" panose="02010600030101010101" pitchFamily="2" charset="-122"/>
              </a:rPr>
              <a:t>”</a:t>
            </a:r>
            <a:r>
              <a:rPr lang="zh-CN" altLang="en-US">
                <a:solidFill>
                  <a:schemeClr val="tx2"/>
                </a:solidFill>
              </a:rPr>
              <a:t>视图</a:t>
            </a:r>
            <a:r>
              <a:rPr lang="en-US" altLang="zh-CN">
                <a:solidFill>
                  <a:schemeClr val="tx2"/>
                </a:solidFill>
              </a:rPr>
              <a:t>)</a:t>
            </a:r>
            <a:r>
              <a:rPr lang="zh-CN" altLang="en-US">
                <a:solidFill>
                  <a:schemeClr val="tx2"/>
                </a:solidFill>
              </a:rPr>
              <a:t>上可以更新数据！</a:t>
            </a:r>
            <a:r>
              <a:rPr lang="en-US" altLang="zh-CN" sz="1400"/>
              <a:t>P.70</a:t>
            </a:r>
            <a:endParaRPr lang="en-US" altLang="zh-CN" sz="1400"/>
          </a:p>
        </p:txBody>
      </p:sp>
      <p:grpSp>
        <p:nvGrpSpPr>
          <p:cNvPr id="180266" name="Group 42"/>
          <p:cNvGrpSpPr/>
          <p:nvPr/>
        </p:nvGrpSpPr>
        <p:grpSpPr bwMode="auto">
          <a:xfrm>
            <a:off x="6510338" y="2419350"/>
            <a:ext cx="3046412" cy="2146300"/>
            <a:chOff x="3141" y="1524"/>
            <a:chExt cx="1919" cy="1352"/>
          </a:xfrm>
        </p:grpSpPr>
        <p:grpSp>
          <p:nvGrpSpPr>
            <p:cNvPr id="10253" name="Group 40"/>
            <p:cNvGrpSpPr/>
            <p:nvPr/>
          </p:nvGrpSpPr>
          <p:grpSpPr bwMode="auto">
            <a:xfrm>
              <a:off x="3141" y="1524"/>
              <a:ext cx="1919" cy="1352"/>
              <a:chOff x="3159" y="1524"/>
              <a:chExt cx="1919" cy="1352"/>
            </a:xfrm>
          </p:grpSpPr>
          <p:pic>
            <p:nvPicPr>
              <p:cNvPr id="10254" name="Picture 19"/>
              <p:cNvPicPr>
                <a:picLocks noChangeAspect="1" noChangeArrowheads="1"/>
              </p:cNvPicPr>
              <p:nvPr/>
            </p:nvPicPr>
            <p:blipFill>
              <a:blip r:embed="rId1">
                <a:extLst>
                  <a:ext uri="{28A0092B-C50C-407E-A947-70E740481C1C}">
                    <a14:useLocalDpi xmlns:a14="http://schemas.microsoft.com/office/drawing/2010/main" val="0"/>
                  </a:ext>
                </a:extLst>
              </a:blip>
              <a:srcRect l="3358" t="14328" r="1120" b="10448"/>
              <a:stretch>
                <a:fillRect/>
              </a:stretch>
            </p:blipFill>
            <p:spPr bwMode="auto">
              <a:xfrm>
                <a:off x="3159" y="1524"/>
                <a:ext cx="1919" cy="1352"/>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255" name="Rectangle 38"/>
              <p:cNvSpPr>
                <a:spLocks noChangeArrowheads="1"/>
              </p:cNvSpPr>
              <p:nvPr/>
            </p:nvSpPr>
            <p:spPr bwMode="auto">
              <a:xfrm>
                <a:off x="4272" y="1604"/>
                <a:ext cx="343"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视图</a:t>
                </a:r>
                <a:endParaRPr lang="zh-CN" altLang="en-US" sz="1400">
                  <a:solidFill>
                    <a:srgbClr val="0066FF"/>
                  </a:solidFill>
                </a:endParaRPr>
              </a:p>
            </p:txBody>
          </p:sp>
        </p:grpSp>
        <p:sp>
          <p:nvSpPr>
            <p:cNvPr id="10256" name="Rectangle 41"/>
            <p:cNvSpPr>
              <a:spLocks noChangeArrowheads="1"/>
            </p:cNvSpPr>
            <p:nvPr/>
          </p:nvSpPr>
          <p:spPr bwMode="auto">
            <a:xfrm>
              <a:off x="4350" y="2320"/>
              <a:ext cx="5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rgbClr val="0066FF"/>
                  </a:solidFill>
                </a:rPr>
                <a:t>关系模式</a:t>
              </a:r>
              <a:endParaRPr lang="zh-CN" altLang="en-US" sz="1200">
                <a:solidFill>
                  <a:srgbClr val="0066FF"/>
                </a:solidFill>
              </a:endParaRPr>
            </a:p>
          </p:txBody>
        </p:sp>
      </p:grpSp>
      <p:grpSp>
        <p:nvGrpSpPr>
          <p:cNvPr id="180263" name="Group 39"/>
          <p:cNvGrpSpPr/>
          <p:nvPr/>
        </p:nvGrpSpPr>
        <p:grpSpPr bwMode="auto">
          <a:xfrm>
            <a:off x="7461250" y="3386137"/>
            <a:ext cx="655638" cy="781049"/>
            <a:chOff x="3740" y="2133"/>
            <a:chExt cx="413" cy="492"/>
          </a:xfrm>
        </p:grpSpPr>
        <p:sp>
          <p:nvSpPr>
            <p:cNvPr id="10258" name="Rectangle 35"/>
            <p:cNvSpPr>
              <a:spLocks noChangeArrowheads="1"/>
            </p:cNvSpPr>
            <p:nvPr/>
          </p:nvSpPr>
          <p:spPr bwMode="auto">
            <a:xfrm>
              <a:off x="3740" y="2133"/>
              <a:ext cx="40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chemeClr val="tx2"/>
                  </a:solidFill>
                </a:rPr>
                <a:t>1</a:t>
              </a:r>
              <a:r>
                <a:rPr lang="zh-CN" altLang="en-US" sz="1000">
                  <a:solidFill>
                    <a:schemeClr val="tx2"/>
                  </a:solidFill>
                </a:rPr>
                <a:t>级映射</a:t>
              </a:r>
              <a:endParaRPr lang="zh-CN" altLang="en-US" sz="1000">
                <a:solidFill>
                  <a:schemeClr val="tx2"/>
                </a:solidFill>
              </a:endParaRPr>
            </a:p>
          </p:txBody>
        </p:sp>
        <p:sp>
          <p:nvSpPr>
            <p:cNvPr id="10259" name="Rectangle 36"/>
            <p:cNvSpPr>
              <a:spLocks noChangeArrowheads="1"/>
            </p:cNvSpPr>
            <p:nvPr/>
          </p:nvSpPr>
          <p:spPr bwMode="auto">
            <a:xfrm>
              <a:off x="3752" y="2487"/>
              <a:ext cx="40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chemeClr val="tx2"/>
                  </a:solidFill>
                </a:rPr>
                <a:t>2</a:t>
              </a:r>
              <a:r>
                <a:rPr lang="zh-CN" altLang="en-US" sz="1000">
                  <a:solidFill>
                    <a:schemeClr val="tx2"/>
                  </a:solidFill>
                </a:rPr>
                <a:t>级映射</a:t>
              </a:r>
              <a:endParaRPr lang="zh-CN" altLang="en-US" sz="1000">
                <a:solidFill>
                  <a:schemeClr val="tx2"/>
                </a:solidFill>
              </a:endParaRPr>
            </a:p>
          </p:txBody>
        </p:sp>
      </p:grpSp>
      <p:sp>
        <p:nvSpPr>
          <p:cNvPr id="10260" name="矩形 1"/>
          <p:cNvSpPr>
            <a:spLocks noChangeArrowheads="1"/>
          </p:cNvSpPr>
          <p:nvPr/>
        </p:nvSpPr>
        <p:spPr bwMode="auto">
          <a:xfrm>
            <a:off x="4857751" y="904875"/>
            <a:ext cx="76815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en-US" altLang="zh-CN"/>
              <a:t>1</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238"/>
                                        </p:tgtEl>
                                        <p:attrNameLst>
                                          <p:attrName>style.visibility</p:attrName>
                                        </p:attrNameLst>
                                      </p:cBhvr>
                                      <p:to>
                                        <p:strVal val="visible"/>
                                      </p:to>
                                    </p:set>
                                    <p:anim calcmode="lin" valueType="num">
                                      <p:cBhvr additive="base">
                                        <p:cTn id="7" dur="500" fill="hold"/>
                                        <p:tgtEl>
                                          <p:spTgt spid="180238"/>
                                        </p:tgtEl>
                                        <p:attrNameLst>
                                          <p:attrName>ppt_x</p:attrName>
                                        </p:attrNameLst>
                                      </p:cBhvr>
                                      <p:tavLst>
                                        <p:tav tm="0">
                                          <p:val>
                                            <p:strVal val="#ppt_x"/>
                                          </p:val>
                                        </p:tav>
                                        <p:tav tm="100000">
                                          <p:val>
                                            <p:strVal val="#ppt_x"/>
                                          </p:val>
                                        </p:tav>
                                      </p:tavLst>
                                    </p:anim>
                                    <p:anim calcmode="lin" valueType="num">
                                      <p:cBhvr additive="base">
                                        <p:cTn id="8" dur="500" fill="hold"/>
                                        <p:tgtEl>
                                          <p:spTgt spid="1802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blinds(horizontal)">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180238"/>
                                        </p:tgtEl>
                                        <p:attrNameLst>
                                          <p:attrName>ppt_x</p:attrName>
                                        </p:attrNameLst>
                                      </p:cBhvr>
                                      <p:tavLst>
                                        <p:tav tm="0">
                                          <p:val>
                                            <p:strVal val="ppt_x"/>
                                          </p:val>
                                        </p:tav>
                                        <p:tav tm="100000">
                                          <p:val>
                                            <p:strVal val="ppt_x"/>
                                          </p:val>
                                        </p:tav>
                                      </p:tavLst>
                                    </p:anim>
                                    <p:anim calcmode="lin" valueType="num">
                                      <p:cBhvr additive="base">
                                        <p:cTn id="18" dur="500"/>
                                        <p:tgtEl>
                                          <p:spTgt spid="180238"/>
                                        </p:tgtEl>
                                        <p:attrNameLst>
                                          <p:attrName>ppt_y</p:attrName>
                                        </p:attrNameLst>
                                      </p:cBhvr>
                                      <p:tavLst>
                                        <p:tav tm="0">
                                          <p:val>
                                            <p:strVal val="ppt_y"/>
                                          </p:val>
                                        </p:tav>
                                        <p:tav tm="100000">
                                          <p:val>
                                            <p:strVal val="1+ppt_h/2"/>
                                          </p:val>
                                        </p:tav>
                                      </p:tavLst>
                                    </p:anim>
                                    <p:set>
                                      <p:cBhvr>
                                        <p:cTn id="19" dur="1" fill="hold">
                                          <p:stCondLst>
                                            <p:cond delay="499"/>
                                          </p:stCondLst>
                                        </p:cTn>
                                        <p:tgtEl>
                                          <p:spTgt spid="180238"/>
                                        </p:tgtEl>
                                        <p:attrNameLst>
                                          <p:attrName>style.visibility</p:attrName>
                                        </p:attrNameLst>
                                      </p:cBhvr>
                                      <p:to>
                                        <p:strVal val="hidden"/>
                                      </p:to>
                                    </p:set>
                                  </p:childTnLst>
                                </p:cTn>
                              </p:par>
                              <p:par>
                                <p:cTn id="20" presetID="2" presetClass="exit" presetSubtype="4" fill="hold" grpId="0" nodeType="withEffect">
                                  <p:stCondLst>
                                    <p:cond delay="0"/>
                                  </p:stCondLst>
                                  <p:childTnLst>
                                    <p:anim calcmode="lin" valueType="num">
                                      <p:cBhvr additive="base">
                                        <p:cTn id="21" dur="500"/>
                                        <p:tgtEl>
                                          <p:spTgt spid="180231"/>
                                        </p:tgtEl>
                                        <p:attrNameLst>
                                          <p:attrName>ppt_x</p:attrName>
                                        </p:attrNameLst>
                                      </p:cBhvr>
                                      <p:tavLst>
                                        <p:tav tm="0">
                                          <p:val>
                                            <p:strVal val="ppt_x"/>
                                          </p:val>
                                        </p:tav>
                                        <p:tav tm="100000">
                                          <p:val>
                                            <p:strVal val="ppt_x"/>
                                          </p:val>
                                        </p:tav>
                                      </p:tavLst>
                                    </p:anim>
                                    <p:anim calcmode="lin" valueType="num">
                                      <p:cBhvr additive="base">
                                        <p:cTn id="22" dur="500"/>
                                        <p:tgtEl>
                                          <p:spTgt spid="180231"/>
                                        </p:tgtEl>
                                        <p:attrNameLst>
                                          <p:attrName>ppt_y</p:attrName>
                                        </p:attrNameLst>
                                      </p:cBhvr>
                                      <p:tavLst>
                                        <p:tav tm="0">
                                          <p:val>
                                            <p:strVal val="ppt_y"/>
                                          </p:val>
                                        </p:tav>
                                        <p:tav tm="100000">
                                          <p:val>
                                            <p:strVal val="1+ppt_h/2"/>
                                          </p:val>
                                        </p:tav>
                                      </p:tavLst>
                                    </p:anim>
                                    <p:set>
                                      <p:cBhvr>
                                        <p:cTn id="23" dur="1" fill="hold">
                                          <p:stCondLst>
                                            <p:cond delay="499"/>
                                          </p:stCondLst>
                                        </p:cTn>
                                        <p:tgtEl>
                                          <p:spTgt spid="180231"/>
                                        </p:tgtEl>
                                        <p:attrNameLst>
                                          <p:attrName>style.visibility</p:attrName>
                                        </p:attrNameLst>
                                      </p:cBhvr>
                                      <p:to>
                                        <p:strVal val="hidden"/>
                                      </p:to>
                                    </p:set>
                                  </p:childTnLst>
                                </p:cTn>
                              </p:par>
                              <p:par>
                                <p:cTn id="24" presetID="2" presetClass="exit" presetSubtype="4" fill="hold" grpId="0" nodeType="withEffect">
                                  <p:stCondLst>
                                    <p:cond delay="0"/>
                                  </p:stCondLst>
                                  <p:childTnLst>
                                    <p:anim calcmode="lin" valueType="num">
                                      <p:cBhvr additive="base">
                                        <p:cTn id="25" dur="500"/>
                                        <p:tgtEl>
                                          <p:spTgt spid="180232"/>
                                        </p:tgtEl>
                                        <p:attrNameLst>
                                          <p:attrName>ppt_x</p:attrName>
                                        </p:attrNameLst>
                                      </p:cBhvr>
                                      <p:tavLst>
                                        <p:tav tm="0">
                                          <p:val>
                                            <p:strVal val="ppt_x"/>
                                          </p:val>
                                        </p:tav>
                                        <p:tav tm="100000">
                                          <p:val>
                                            <p:strVal val="ppt_x"/>
                                          </p:val>
                                        </p:tav>
                                      </p:tavLst>
                                    </p:anim>
                                    <p:anim calcmode="lin" valueType="num">
                                      <p:cBhvr additive="base">
                                        <p:cTn id="26" dur="500"/>
                                        <p:tgtEl>
                                          <p:spTgt spid="180232"/>
                                        </p:tgtEl>
                                        <p:attrNameLst>
                                          <p:attrName>ppt_y</p:attrName>
                                        </p:attrNameLst>
                                      </p:cBhvr>
                                      <p:tavLst>
                                        <p:tav tm="0">
                                          <p:val>
                                            <p:strVal val="ppt_y"/>
                                          </p:val>
                                        </p:tav>
                                        <p:tav tm="100000">
                                          <p:val>
                                            <p:strVal val="1+ppt_h/2"/>
                                          </p:val>
                                        </p:tav>
                                      </p:tavLst>
                                    </p:anim>
                                    <p:set>
                                      <p:cBhvr>
                                        <p:cTn id="27" dur="1" fill="hold">
                                          <p:stCondLst>
                                            <p:cond delay="499"/>
                                          </p:stCondLst>
                                        </p:cTn>
                                        <p:tgtEl>
                                          <p:spTgt spid="180232"/>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80266"/>
                                        </p:tgtEl>
                                        <p:attrNameLst>
                                          <p:attrName>style.visibility</p:attrName>
                                        </p:attrNameLst>
                                      </p:cBhvr>
                                      <p:to>
                                        <p:strVal val="visible"/>
                                      </p:to>
                                    </p:set>
                                    <p:anim calcmode="lin" valueType="num">
                                      <p:cBhvr additive="base">
                                        <p:cTn id="30" dur="500" fill="hold"/>
                                        <p:tgtEl>
                                          <p:spTgt spid="180266"/>
                                        </p:tgtEl>
                                        <p:attrNameLst>
                                          <p:attrName>ppt_x</p:attrName>
                                        </p:attrNameLst>
                                      </p:cBhvr>
                                      <p:tavLst>
                                        <p:tav tm="0">
                                          <p:val>
                                            <p:strVal val="#ppt_x"/>
                                          </p:val>
                                        </p:tav>
                                        <p:tav tm="100000">
                                          <p:val>
                                            <p:strVal val="#ppt_x"/>
                                          </p:val>
                                        </p:tav>
                                      </p:tavLst>
                                    </p:anim>
                                    <p:anim calcmode="lin" valueType="num">
                                      <p:cBhvr additive="base">
                                        <p:cTn id="31" dur="500" fill="hold"/>
                                        <p:tgtEl>
                                          <p:spTgt spid="18026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0229"/>
                                        </p:tgtEl>
                                        <p:attrNameLst>
                                          <p:attrName>style.visibility</p:attrName>
                                        </p:attrNameLst>
                                      </p:cBhvr>
                                      <p:to>
                                        <p:strVal val="visible"/>
                                      </p:to>
                                    </p:set>
                                    <p:anim calcmode="lin" valueType="num">
                                      <p:cBhvr additive="base">
                                        <p:cTn id="34" dur="500" fill="hold"/>
                                        <p:tgtEl>
                                          <p:spTgt spid="180229"/>
                                        </p:tgtEl>
                                        <p:attrNameLst>
                                          <p:attrName>ppt_x</p:attrName>
                                        </p:attrNameLst>
                                      </p:cBhvr>
                                      <p:tavLst>
                                        <p:tav tm="0">
                                          <p:val>
                                            <p:strVal val="#ppt_x"/>
                                          </p:val>
                                        </p:tav>
                                        <p:tav tm="100000">
                                          <p:val>
                                            <p:strVal val="#ppt_x"/>
                                          </p:val>
                                        </p:tav>
                                      </p:tavLst>
                                    </p:anim>
                                    <p:anim calcmode="lin" valueType="num">
                                      <p:cBhvr additive="base">
                                        <p:cTn id="35" dur="500" fill="hold"/>
                                        <p:tgtEl>
                                          <p:spTgt spid="18022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80263"/>
                                        </p:tgtEl>
                                        <p:attrNameLst>
                                          <p:attrName>style.visibility</p:attrName>
                                        </p:attrNameLst>
                                      </p:cBhvr>
                                      <p:to>
                                        <p:strVal val="visible"/>
                                      </p:to>
                                    </p:set>
                                    <p:anim calcmode="lin" valueType="num">
                                      <p:cBhvr additive="base">
                                        <p:cTn id="38" dur="500" fill="hold"/>
                                        <p:tgtEl>
                                          <p:spTgt spid="180263"/>
                                        </p:tgtEl>
                                        <p:attrNameLst>
                                          <p:attrName>ppt_x</p:attrName>
                                        </p:attrNameLst>
                                      </p:cBhvr>
                                      <p:tavLst>
                                        <p:tav tm="0">
                                          <p:val>
                                            <p:strVal val="#ppt_x"/>
                                          </p:val>
                                        </p:tav>
                                        <p:tav tm="100000">
                                          <p:val>
                                            <p:strVal val="#ppt_x"/>
                                          </p:val>
                                        </p:tav>
                                      </p:tavLst>
                                    </p:anim>
                                    <p:anim calcmode="lin" valueType="num">
                                      <p:cBhvr additive="base">
                                        <p:cTn id="39" dur="500" fill="hold"/>
                                        <p:tgtEl>
                                          <p:spTgt spid="18026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0239"/>
                                        </p:tgtEl>
                                        <p:attrNameLst>
                                          <p:attrName>style.visibility</p:attrName>
                                        </p:attrNameLst>
                                      </p:cBhvr>
                                      <p:to>
                                        <p:strVal val="visible"/>
                                      </p:to>
                                    </p:set>
                                    <p:anim calcmode="lin" valueType="num">
                                      <p:cBhvr additive="base">
                                        <p:cTn id="44" dur="500" fill="hold"/>
                                        <p:tgtEl>
                                          <p:spTgt spid="180239"/>
                                        </p:tgtEl>
                                        <p:attrNameLst>
                                          <p:attrName>ppt_x</p:attrName>
                                        </p:attrNameLst>
                                      </p:cBhvr>
                                      <p:tavLst>
                                        <p:tav tm="0">
                                          <p:val>
                                            <p:strVal val="#ppt_x"/>
                                          </p:val>
                                        </p:tav>
                                        <p:tav tm="100000">
                                          <p:val>
                                            <p:strVal val="#ppt_x"/>
                                          </p:val>
                                        </p:tav>
                                      </p:tavLst>
                                    </p:anim>
                                    <p:anim calcmode="lin" valueType="num">
                                      <p:cBhvr additive="base">
                                        <p:cTn id="45" dur="500" fill="hold"/>
                                        <p:tgtEl>
                                          <p:spTgt spid="18023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80241"/>
                                        </p:tgtEl>
                                        <p:attrNameLst>
                                          <p:attrName>style.visibility</p:attrName>
                                        </p:attrNameLst>
                                      </p:cBhvr>
                                      <p:to>
                                        <p:strVal val="visible"/>
                                      </p:to>
                                    </p:set>
                                    <p:anim calcmode="lin" valueType="num">
                                      <p:cBhvr additive="base">
                                        <p:cTn id="50" dur="500" fill="hold"/>
                                        <p:tgtEl>
                                          <p:spTgt spid="180241"/>
                                        </p:tgtEl>
                                        <p:attrNameLst>
                                          <p:attrName>ppt_x</p:attrName>
                                        </p:attrNameLst>
                                      </p:cBhvr>
                                      <p:tavLst>
                                        <p:tav tm="0">
                                          <p:val>
                                            <p:strVal val="#ppt_x"/>
                                          </p:val>
                                        </p:tav>
                                        <p:tav tm="100000">
                                          <p:val>
                                            <p:strVal val="#ppt_x"/>
                                          </p:val>
                                        </p:tav>
                                      </p:tavLst>
                                    </p:anim>
                                    <p:anim calcmode="lin" valueType="num">
                                      <p:cBhvr additive="base">
                                        <p:cTn id="51" dur="500" fill="hold"/>
                                        <p:tgtEl>
                                          <p:spTgt spid="180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180229" grpId="0" animBg="1"/>
      <p:bldP spid="180231" grpId="0" animBg="1"/>
      <p:bldP spid="180232" grpId="0" animBg="1"/>
      <p:bldP spid="180238" grpId="0" animBg="1"/>
      <p:bldP spid="180238" grpId="1" animBg="1"/>
      <p:bldP spid="180239" grpId="0" animBg="1"/>
      <p:bldP spid="1802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1E556DF-56C7-454F-8788-7A347A5F255A}" type="slidenum">
              <a:rPr lang="zh-CN" altLang="en-US" smtClean="0"/>
            </a:fld>
            <a:endParaRPr lang="zh-CN" altLang="en-US"/>
          </a:p>
        </p:txBody>
      </p:sp>
      <p:grpSp>
        <p:nvGrpSpPr>
          <p:cNvPr id="11266" name="Group 66"/>
          <p:cNvGrpSpPr/>
          <p:nvPr/>
        </p:nvGrpSpPr>
        <p:grpSpPr bwMode="auto">
          <a:xfrm>
            <a:off x="6176964" y="4338638"/>
            <a:ext cx="4294187" cy="2089150"/>
            <a:chOff x="2931" y="2733"/>
            <a:chExt cx="2705" cy="1316"/>
          </a:xfrm>
        </p:grpSpPr>
        <p:grpSp>
          <p:nvGrpSpPr>
            <p:cNvPr id="11267" name="Group 48"/>
            <p:cNvGrpSpPr/>
            <p:nvPr/>
          </p:nvGrpSpPr>
          <p:grpSpPr bwMode="auto">
            <a:xfrm>
              <a:off x="2931" y="2733"/>
              <a:ext cx="2599" cy="1292"/>
              <a:chOff x="2931" y="2733"/>
              <a:chExt cx="2599" cy="1292"/>
            </a:xfrm>
          </p:grpSpPr>
          <p:pic>
            <p:nvPicPr>
              <p:cNvPr id="11268" name="Picture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1" y="2733"/>
                <a:ext cx="2599" cy="12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69" name="Line 45"/>
              <p:cNvSpPr>
                <a:spLocks noChangeShapeType="1"/>
              </p:cNvSpPr>
              <p:nvPr/>
            </p:nvSpPr>
            <p:spPr bwMode="auto">
              <a:xfrm flipV="1">
                <a:off x="3084" y="3906"/>
                <a:ext cx="306"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70" name="Line 46"/>
              <p:cNvSpPr>
                <a:spLocks noChangeShapeType="1"/>
              </p:cNvSpPr>
              <p:nvPr/>
            </p:nvSpPr>
            <p:spPr bwMode="auto">
              <a:xfrm flipV="1">
                <a:off x="3078" y="4020"/>
                <a:ext cx="306"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271" name="Rectangle 30"/>
            <p:cNvSpPr>
              <a:spLocks noChangeArrowheads="1"/>
            </p:cNvSpPr>
            <p:nvPr/>
          </p:nvSpPr>
          <p:spPr bwMode="auto">
            <a:xfrm>
              <a:off x="3005" y="3895"/>
              <a:ext cx="263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sz="1200">
                  <a:solidFill>
                    <a:srgbClr val="1306C0"/>
                  </a:solidFill>
                </a:rPr>
                <a:t>check</a:t>
              </a:r>
              <a:r>
                <a:rPr lang="en-US" altLang="zh-CN" sz="1000"/>
                <a:t>(time_slot_id in</a:t>
              </a:r>
              <a:r>
                <a:rPr lang="en-US" altLang="zh-CN" sz="1000">
                  <a:solidFill>
                    <a:srgbClr val="0066FF"/>
                  </a:solidFill>
                </a:rPr>
                <a:t>(select time_slot_id from time_slot)</a:t>
              </a:r>
              <a:r>
                <a:rPr lang="en-US" altLang="zh-CN" sz="1000"/>
                <a:t>));</a:t>
              </a:r>
              <a:endParaRPr lang="en-US" altLang="zh-CN" sz="1000"/>
            </a:p>
          </p:txBody>
        </p:sp>
      </p:grpSp>
      <p:grpSp>
        <p:nvGrpSpPr>
          <p:cNvPr id="11272" name="Group 56"/>
          <p:cNvGrpSpPr/>
          <p:nvPr/>
        </p:nvGrpSpPr>
        <p:grpSpPr bwMode="auto">
          <a:xfrm>
            <a:off x="6224589" y="2790825"/>
            <a:ext cx="3709988" cy="1428750"/>
            <a:chOff x="3195" y="1758"/>
            <a:chExt cx="2337" cy="900"/>
          </a:xfrm>
        </p:grpSpPr>
        <p:pic>
          <p:nvPicPr>
            <p:cNvPr id="1127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 y="1758"/>
              <a:ext cx="2334" cy="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74" name="Rectangle 19"/>
            <p:cNvSpPr>
              <a:spLocks noChangeArrowheads="1"/>
            </p:cNvSpPr>
            <p:nvPr/>
          </p:nvSpPr>
          <p:spPr bwMode="auto">
            <a:xfrm>
              <a:off x="4534" y="2257"/>
              <a:ext cx="939" cy="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000">
                  <a:solidFill>
                    <a:srgbClr val="000000"/>
                  </a:solidFill>
                </a:rPr>
                <a:t>Check (salary&gt;10000)</a:t>
              </a:r>
              <a:r>
                <a:rPr lang="zh-CN" altLang="en-US" sz="1000">
                  <a:solidFill>
                    <a:srgbClr val="000000"/>
                  </a:solidFill>
                </a:rPr>
                <a:t>，</a:t>
              </a:r>
              <a:endParaRPr lang="zh-CN" altLang="en-US" sz="1000">
                <a:solidFill>
                  <a:srgbClr val="000000"/>
                </a:solidFill>
              </a:endParaRPr>
            </a:p>
          </p:txBody>
        </p:sp>
        <p:sp>
          <p:nvSpPr>
            <p:cNvPr id="11275" name="Line 20"/>
            <p:cNvSpPr>
              <a:spLocks noChangeShapeType="1"/>
            </p:cNvSpPr>
            <p:nvPr/>
          </p:nvSpPr>
          <p:spPr bwMode="auto">
            <a:xfrm>
              <a:off x="5532" y="2238"/>
              <a:ext cx="0" cy="14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76" name="Line 25"/>
            <p:cNvSpPr>
              <a:spLocks noChangeShapeType="1"/>
            </p:cNvSpPr>
            <p:nvPr/>
          </p:nvSpPr>
          <p:spPr bwMode="auto">
            <a:xfrm>
              <a:off x="3234" y="2580"/>
              <a:ext cx="138" cy="0"/>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7" name="Line 26"/>
            <p:cNvSpPr>
              <a:spLocks noChangeShapeType="1"/>
            </p:cNvSpPr>
            <p:nvPr/>
          </p:nvSpPr>
          <p:spPr bwMode="auto">
            <a:xfrm>
              <a:off x="3234" y="2460"/>
              <a:ext cx="138" cy="0"/>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8" name="Line 35"/>
            <p:cNvSpPr>
              <a:spLocks noChangeShapeType="1"/>
            </p:cNvSpPr>
            <p:nvPr/>
          </p:nvSpPr>
          <p:spPr bwMode="auto">
            <a:xfrm>
              <a:off x="4488" y="2130"/>
              <a:ext cx="318"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79" name="Rectangle 33"/>
            <p:cNvSpPr>
              <a:spLocks noChangeArrowheads="1"/>
            </p:cNvSpPr>
            <p:nvPr/>
          </p:nvSpPr>
          <p:spPr bwMode="auto">
            <a:xfrm>
              <a:off x="4815" y="2000"/>
              <a:ext cx="500"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sz="1200">
                  <a:solidFill>
                    <a:srgbClr val="000000"/>
                  </a:solidFill>
                </a:rPr>
                <a:t>unique</a:t>
              </a:r>
              <a:r>
                <a:rPr lang="zh-CN" altLang="en-US" sz="1200">
                  <a:solidFill>
                    <a:srgbClr val="000000"/>
                  </a:solidFill>
                </a:rPr>
                <a:t>，</a:t>
              </a:r>
              <a:endParaRPr lang="zh-CN" altLang="en-US" sz="1200">
                <a:solidFill>
                  <a:srgbClr val="000000"/>
                </a:solidFill>
              </a:endParaRPr>
            </a:p>
          </p:txBody>
        </p:sp>
        <p:sp>
          <p:nvSpPr>
            <p:cNvPr id="11280" name="Line 36"/>
            <p:cNvSpPr>
              <a:spLocks noChangeShapeType="1"/>
            </p:cNvSpPr>
            <p:nvPr/>
          </p:nvSpPr>
          <p:spPr bwMode="auto">
            <a:xfrm>
              <a:off x="4902" y="2124"/>
              <a:ext cx="318"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81" name="Line 44"/>
            <p:cNvSpPr>
              <a:spLocks noChangeShapeType="1"/>
            </p:cNvSpPr>
            <p:nvPr/>
          </p:nvSpPr>
          <p:spPr bwMode="auto">
            <a:xfrm flipV="1">
              <a:off x="4590" y="2388"/>
              <a:ext cx="270"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1282" name="Rectangle 2"/>
          <p:cNvSpPr>
            <a:spLocks noGrp="1" noChangeArrowheads="1"/>
          </p:cNvSpPr>
          <p:nvPr>
            <p:ph type="title"/>
          </p:nvPr>
        </p:nvSpPr>
        <p:spPr>
          <a:xfrm>
            <a:off x="1820863" y="127001"/>
            <a:ext cx="7772400" cy="447675"/>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二 完整性约束</a:t>
            </a:r>
            <a:r>
              <a:rPr lang="en-US" altLang="zh-CN" sz="3200" b="1">
                <a:latin typeface="黑体" panose="02010609060101010101" pitchFamily="49" charset="-122"/>
                <a:ea typeface="黑体" panose="02010609060101010101" pitchFamily="49" charset="-122"/>
              </a:rPr>
              <a:t> </a:t>
            </a:r>
            <a:endParaRPr lang="en-US" altLang="zh-CN" sz="3200" b="1">
              <a:latin typeface="黑体" panose="02010609060101010101" pitchFamily="49" charset="-122"/>
              <a:ea typeface="黑体" panose="02010609060101010101" pitchFamily="49" charset="-122"/>
            </a:endParaRPr>
          </a:p>
        </p:txBody>
      </p:sp>
      <p:sp>
        <p:nvSpPr>
          <p:cNvPr id="9223" name="Rectangle 5"/>
          <p:cNvSpPr>
            <a:spLocks noChangeArrowheads="1"/>
          </p:cNvSpPr>
          <p:nvPr/>
        </p:nvSpPr>
        <p:spPr bwMode="auto">
          <a:xfrm>
            <a:off x="4806951" y="1006476"/>
            <a:ext cx="5159375" cy="86953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a:t>1. </a:t>
            </a:r>
            <a:r>
              <a:rPr lang="zh-CN" altLang="en-US"/>
              <a:t>键完整性约束（主码</a:t>
            </a:r>
            <a:r>
              <a:rPr lang="en-US" altLang="zh-CN"/>
              <a:t>/</a:t>
            </a:r>
            <a:r>
              <a:rPr lang="zh-CN" altLang="en-US"/>
              <a:t>主键）</a:t>
            </a:r>
            <a:endParaRPr lang="zh-CN" altLang="en-US"/>
          </a:p>
          <a:p>
            <a:pPr eaLnBrk="0" hangingPunct="0">
              <a:lnSpc>
                <a:spcPct val="80000"/>
              </a:lnSpc>
              <a:spcBef>
                <a:spcPct val="20000"/>
              </a:spcBef>
            </a:pPr>
            <a:r>
              <a:rPr lang="zh-CN" altLang="en-US"/>
              <a:t>    关系</a:t>
            </a:r>
            <a:r>
              <a:rPr lang="en-US" altLang="zh-CN"/>
              <a:t>(</a:t>
            </a:r>
            <a:r>
              <a:rPr lang="zh-CN" altLang="en-US"/>
              <a:t>模式</a:t>
            </a:r>
            <a:r>
              <a:rPr lang="en-US" altLang="zh-CN"/>
              <a:t>)</a:t>
            </a:r>
            <a:r>
              <a:rPr lang="zh-CN" altLang="en-US"/>
              <a:t>必需有一个主码，来区分不同元组！</a:t>
            </a:r>
            <a:endParaRPr lang="zh-CN" altLang="en-US"/>
          </a:p>
          <a:p>
            <a:pPr eaLnBrk="0" hangingPunct="0">
              <a:lnSpc>
                <a:spcPct val="80000"/>
              </a:lnSpc>
              <a:spcBef>
                <a:spcPct val="20000"/>
              </a:spcBef>
            </a:pPr>
            <a:r>
              <a:rPr lang="en-US" altLang="zh-CN"/>
              <a:t>    SQL</a:t>
            </a:r>
            <a:r>
              <a:rPr lang="zh-CN" altLang="en-US"/>
              <a:t>采用</a:t>
            </a:r>
            <a:r>
              <a:rPr lang="en-US" altLang="zh-CN">
                <a:solidFill>
                  <a:srgbClr val="0066FF"/>
                </a:solidFill>
              </a:rPr>
              <a:t>primary key</a:t>
            </a:r>
            <a:r>
              <a:rPr lang="en-US" altLang="zh-CN">
                <a:latin typeface="宋体" panose="02010600030101010101" pitchFamily="2" charset="-122"/>
              </a:rPr>
              <a:t>…</a:t>
            </a:r>
            <a:r>
              <a:rPr lang="zh-CN" altLang="en-US"/>
              <a:t>来定义！</a:t>
            </a:r>
            <a:endParaRPr lang="zh-CN" altLang="en-US"/>
          </a:p>
        </p:txBody>
      </p:sp>
      <p:sp>
        <p:nvSpPr>
          <p:cNvPr id="9224" name="Rectangle 6"/>
          <p:cNvSpPr>
            <a:spLocks noChangeArrowheads="1"/>
          </p:cNvSpPr>
          <p:nvPr/>
        </p:nvSpPr>
        <p:spPr bwMode="auto">
          <a:xfrm>
            <a:off x="4797426" y="1882776"/>
            <a:ext cx="5153025" cy="109113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en-US" altLang="zh-CN"/>
              <a:t>2.</a:t>
            </a:r>
            <a:r>
              <a:rPr lang="zh-CN" altLang="en-US"/>
              <a:t>参照完整性约束（外码</a:t>
            </a:r>
            <a:r>
              <a:rPr lang="en-US" altLang="zh-CN"/>
              <a:t>/</a:t>
            </a:r>
            <a:r>
              <a:rPr lang="zh-CN" altLang="en-US"/>
              <a:t>外键）</a:t>
            </a:r>
            <a:endParaRPr lang="zh-CN" altLang="en-US"/>
          </a:p>
          <a:p>
            <a:pPr eaLnBrk="0" hangingPunct="0">
              <a:lnSpc>
                <a:spcPct val="80000"/>
              </a:lnSpc>
              <a:spcBef>
                <a:spcPct val="20000"/>
              </a:spcBef>
            </a:pPr>
            <a:r>
              <a:rPr lang="zh-CN" altLang="en-US"/>
              <a:t>   用另一关系的主码，来约束属性取值的有效性！</a:t>
            </a:r>
            <a:endParaRPr lang="zh-CN" altLang="en-US"/>
          </a:p>
          <a:p>
            <a:pPr eaLnBrk="0" hangingPunct="0">
              <a:lnSpc>
                <a:spcPct val="80000"/>
              </a:lnSpc>
              <a:spcBef>
                <a:spcPct val="20000"/>
              </a:spcBef>
            </a:pPr>
            <a:r>
              <a:rPr lang="zh-CN" altLang="en-US"/>
              <a:t>   </a:t>
            </a:r>
            <a:r>
              <a:rPr lang="en-US" altLang="zh-CN"/>
              <a:t>SQL</a:t>
            </a:r>
            <a:r>
              <a:rPr lang="zh-CN" altLang="en-US"/>
              <a:t>采用</a:t>
            </a:r>
            <a:r>
              <a:rPr lang="en-US" altLang="zh-CN">
                <a:solidFill>
                  <a:srgbClr val="0066FF"/>
                </a:solidFill>
              </a:rPr>
              <a:t>foreign key</a:t>
            </a:r>
            <a:r>
              <a:rPr lang="en-US" altLang="zh-CN"/>
              <a:t> </a:t>
            </a:r>
            <a:r>
              <a:rPr lang="en-US" altLang="zh-CN">
                <a:latin typeface="宋体" panose="02010600030101010101" pitchFamily="2" charset="-122"/>
              </a:rPr>
              <a:t>…</a:t>
            </a:r>
            <a:r>
              <a:rPr lang="en-US" altLang="zh-CN"/>
              <a:t> </a:t>
            </a:r>
            <a:r>
              <a:rPr lang="en-US" altLang="zh-CN">
                <a:solidFill>
                  <a:srgbClr val="0066FF"/>
                </a:solidFill>
              </a:rPr>
              <a:t>references</a:t>
            </a:r>
            <a:r>
              <a:rPr lang="en-US" altLang="zh-CN"/>
              <a:t> </a:t>
            </a:r>
            <a:r>
              <a:rPr lang="en-US" altLang="zh-CN">
                <a:latin typeface="宋体" panose="02010600030101010101" pitchFamily="2" charset="-122"/>
              </a:rPr>
              <a:t>…</a:t>
            </a:r>
            <a:r>
              <a:rPr lang="zh-CN" altLang="en-US"/>
              <a:t>来定义！</a:t>
            </a:r>
            <a:endParaRPr lang="en-US" altLang="zh-CN"/>
          </a:p>
        </p:txBody>
      </p:sp>
      <p:sp>
        <p:nvSpPr>
          <p:cNvPr id="11285" name="AutoShape 7"/>
          <p:cNvSpPr>
            <a:spLocks noChangeArrowheads="1"/>
          </p:cNvSpPr>
          <p:nvPr/>
        </p:nvSpPr>
        <p:spPr bwMode="auto">
          <a:xfrm>
            <a:off x="1917700" y="1239839"/>
            <a:ext cx="2325688" cy="1089025"/>
          </a:xfrm>
          <a:prstGeom prst="cloudCallout">
            <a:avLst>
              <a:gd name="adj1" fmla="val -49708"/>
              <a:gd name="adj2" fmla="val 73819"/>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提供哪些方式的数据完整性约束？ </a:t>
            </a:r>
            <a:endParaRPr lang="zh-CN" altLang="en-US"/>
          </a:p>
        </p:txBody>
      </p:sp>
      <p:sp>
        <p:nvSpPr>
          <p:cNvPr id="9226" name="Rectangle 10"/>
          <p:cNvSpPr>
            <a:spLocks noChangeArrowheads="1"/>
          </p:cNvSpPr>
          <p:nvPr/>
        </p:nvSpPr>
        <p:spPr bwMode="auto">
          <a:xfrm>
            <a:off x="4968875" y="3794126"/>
            <a:ext cx="1261884"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键完整性约束</a:t>
            </a:r>
            <a:endParaRPr lang="zh-CN" altLang="en-US" sz="1400">
              <a:solidFill>
                <a:srgbClr val="0066FF"/>
              </a:solidFill>
            </a:endParaRPr>
          </a:p>
        </p:txBody>
      </p:sp>
      <p:sp>
        <p:nvSpPr>
          <p:cNvPr id="9227" name="Rectangle 12"/>
          <p:cNvSpPr>
            <a:spLocks noChangeArrowheads="1"/>
          </p:cNvSpPr>
          <p:nvPr/>
        </p:nvSpPr>
        <p:spPr bwMode="auto">
          <a:xfrm>
            <a:off x="4787900" y="4003676"/>
            <a:ext cx="1441420"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参照完整性约束</a:t>
            </a:r>
            <a:endParaRPr lang="zh-CN" altLang="en-US" sz="1400">
              <a:solidFill>
                <a:srgbClr val="0066FF"/>
              </a:solidFill>
            </a:endParaRPr>
          </a:p>
        </p:txBody>
      </p:sp>
      <p:sp>
        <p:nvSpPr>
          <p:cNvPr id="11288" name="Rectangle 31"/>
          <p:cNvSpPr>
            <a:spLocks noChangeArrowheads="1"/>
          </p:cNvSpPr>
          <p:nvPr/>
        </p:nvSpPr>
        <p:spPr bwMode="auto">
          <a:xfrm>
            <a:off x="6197601" y="6169025"/>
            <a:ext cx="184731" cy="2189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endParaRPr lang="zh-CN" altLang="en-US" sz="1000">
              <a:solidFill>
                <a:schemeClr val="tx2"/>
              </a:solidFill>
            </a:endParaRPr>
          </a:p>
        </p:txBody>
      </p:sp>
      <p:grpSp>
        <p:nvGrpSpPr>
          <p:cNvPr id="182322" name="Group 50"/>
          <p:cNvGrpSpPr/>
          <p:nvPr/>
        </p:nvGrpSpPr>
        <p:grpSpPr bwMode="auto">
          <a:xfrm>
            <a:off x="4275138" y="3084511"/>
            <a:ext cx="2239962" cy="765174"/>
            <a:chOff x="1967" y="1943"/>
            <a:chExt cx="1411" cy="482"/>
          </a:xfrm>
        </p:grpSpPr>
        <p:sp>
          <p:nvSpPr>
            <p:cNvPr id="11290" name="Rectangle 17"/>
            <p:cNvSpPr>
              <a:spLocks noChangeArrowheads="1"/>
            </p:cNvSpPr>
            <p:nvPr/>
          </p:nvSpPr>
          <p:spPr bwMode="auto">
            <a:xfrm>
              <a:off x="1967" y="1943"/>
              <a:ext cx="120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非空</a:t>
              </a:r>
              <a:r>
                <a:rPr lang="en-US" altLang="zh-CN" sz="1400">
                  <a:solidFill>
                    <a:schemeClr val="tx2"/>
                  </a:solidFill>
                </a:rPr>
                <a:t>)</a:t>
              </a:r>
              <a:r>
                <a:rPr lang="zh-CN" altLang="en-US" sz="1400">
                  <a:solidFill>
                    <a:schemeClr val="tx2"/>
                  </a:solidFill>
                </a:rPr>
                <a:t>完整性约束</a:t>
              </a:r>
              <a:endParaRPr lang="zh-CN" altLang="en-US" sz="1400">
                <a:solidFill>
                  <a:schemeClr val="tx2"/>
                </a:solidFill>
              </a:endParaRPr>
            </a:p>
          </p:txBody>
        </p:sp>
        <p:sp>
          <p:nvSpPr>
            <p:cNvPr id="11291" name="Rectangle 18"/>
            <p:cNvSpPr>
              <a:spLocks noChangeArrowheads="1"/>
            </p:cNvSpPr>
            <p:nvPr/>
          </p:nvSpPr>
          <p:spPr bwMode="auto">
            <a:xfrm>
              <a:off x="1972" y="2255"/>
              <a:ext cx="120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范围</a:t>
              </a:r>
              <a:r>
                <a:rPr lang="en-US" altLang="zh-CN" sz="1400">
                  <a:solidFill>
                    <a:schemeClr val="tx2"/>
                  </a:solidFill>
                </a:rPr>
                <a:t>)</a:t>
              </a:r>
              <a:r>
                <a:rPr lang="zh-CN" altLang="en-US" sz="1400">
                  <a:solidFill>
                    <a:schemeClr val="tx2"/>
                  </a:solidFill>
                </a:rPr>
                <a:t>完整性约束</a:t>
              </a:r>
              <a:endParaRPr lang="zh-CN" altLang="en-US" sz="1400">
                <a:solidFill>
                  <a:schemeClr val="tx2"/>
                </a:solidFill>
              </a:endParaRPr>
            </a:p>
          </p:txBody>
        </p:sp>
        <p:sp>
          <p:nvSpPr>
            <p:cNvPr id="11292" name="Rectangle 34"/>
            <p:cNvSpPr>
              <a:spLocks noChangeArrowheads="1"/>
            </p:cNvSpPr>
            <p:nvPr/>
          </p:nvSpPr>
          <p:spPr bwMode="auto">
            <a:xfrm>
              <a:off x="1991" y="2105"/>
              <a:ext cx="120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属性</a:t>
              </a:r>
              <a:r>
                <a:rPr lang="en-US" altLang="zh-CN" sz="1400">
                  <a:solidFill>
                    <a:schemeClr val="tx2"/>
                  </a:solidFill>
                </a:rPr>
                <a:t>(</a:t>
              </a:r>
              <a:r>
                <a:rPr lang="zh-CN" altLang="en-US" sz="1400">
                  <a:solidFill>
                    <a:schemeClr val="tx2"/>
                  </a:solidFill>
                </a:rPr>
                <a:t>唯一</a:t>
              </a:r>
              <a:r>
                <a:rPr lang="en-US" altLang="zh-CN" sz="1400">
                  <a:solidFill>
                    <a:schemeClr val="tx2"/>
                  </a:solidFill>
                </a:rPr>
                <a:t>)</a:t>
              </a:r>
              <a:r>
                <a:rPr lang="zh-CN" altLang="en-US" sz="1400">
                  <a:solidFill>
                    <a:schemeClr val="tx2"/>
                  </a:solidFill>
                </a:rPr>
                <a:t>完整性约束</a:t>
              </a:r>
              <a:endParaRPr lang="zh-CN" altLang="en-US" sz="1400">
                <a:solidFill>
                  <a:schemeClr val="tx2"/>
                </a:solidFill>
              </a:endParaRPr>
            </a:p>
          </p:txBody>
        </p:sp>
        <p:sp>
          <p:nvSpPr>
            <p:cNvPr id="11293" name="Line 23"/>
            <p:cNvSpPr>
              <a:spLocks noChangeShapeType="1"/>
            </p:cNvSpPr>
            <p:nvPr/>
          </p:nvSpPr>
          <p:spPr bwMode="auto">
            <a:xfrm>
              <a:off x="3234" y="2022"/>
              <a:ext cx="144" cy="72"/>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4" name="Line 27"/>
            <p:cNvSpPr>
              <a:spLocks noChangeShapeType="1"/>
            </p:cNvSpPr>
            <p:nvPr/>
          </p:nvSpPr>
          <p:spPr bwMode="auto">
            <a:xfrm>
              <a:off x="3234" y="2334"/>
              <a:ext cx="138" cy="0"/>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5" name="Line 32"/>
            <p:cNvSpPr>
              <a:spLocks noChangeShapeType="1"/>
            </p:cNvSpPr>
            <p:nvPr/>
          </p:nvSpPr>
          <p:spPr bwMode="auto">
            <a:xfrm flipV="1">
              <a:off x="3240" y="2112"/>
              <a:ext cx="132" cy="102"/>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2323" name="Group 51"/>
          <p:cNvGrpSpPr/>
          <p:nvPr/>
        </p:nvGrpSpPr>
        <p:grpSpPr bwMode="auto">
          <a:xfrm>
            <a:off x="1673226" y="5724530"/>
            <a:ext cx="4670425" cy="735013"/>
            <a:chOff x="94" y="3606"/>
            <a:chExt cx="2942" cy="463"/>
          </a:xfrm>
        </p:grpSpPr>
        <p:sp>
          <p:nvSpPr>
            <p:cNvPr id="11297" name="Rectangle 38"/>
            <p:cNvSpPr>
              <a:spLocks noChangeArrowheads="1"/>
            </p:cNvSpPr>
            <p:nvPr/>
          </p:nvSpPr>
          <p:spPr bwMode="auto">
            <a:xfrm>
              <a:off x="124" y="3899"/>
              <a:ext cx="268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200">
                  <a:solidFill>
                    <a:schemeClr val="tx2"/>
                  </a:solidFill>
                </a:rPr>
                <a:t>复杂条件</a:t>
              </a:r>
              <a:r>
                <a:rPr lang="en-US" altLang="zh-CN" sz="1400">
                  <a:solidFill>
                    <a:schemeClr val="tx2"/>
                  </a:solidFill>
                </a:rPr>
                <a:t>(</a:t>
              </a:r>
              <a:r>
                <a:rPr lang="zh-CN" altLang="en-US" sz="1400">
                  <a:solidFill>
                    <a:schemeClr val="tx2"/>
                  </a:solidFill>
                </a:rPr>
                <a:t>来自他表</a:t>
              </a:r>
              <a:r>
                <a:rPr lang="en-US" altLang="zh-CN" sz="1400">
                  <a:solidFill>
                    <a:schemeClr val="tx2"/>
                  </a:solidFill>
                </a:rPr>
                <a:t>select</a:t>
              </a:r>
              <a:r>
                <a:rPr lang="zh-CN" altLang="en-US" sz="1400">
                  <a:solidFill>
                    <a:schemeClr val="tx2"/>
                  </a:solidFill>
                </a:rPr>
                <a:t>结果限定取值范围</a:t>
              </a:r>
              <a:r>
                <a:rPr lang="en-US" altLang="zh-CN" sz="1400">
                  <a:solidFill>
                    <a:schemeClr val="tx2"/>
                  </a:solidFill>
                </a:rPr>
                <a:t>)</a:t>
              </a:r>
              <a:r>
                <a:rPr lang="zh-CN" altLang="en-US" sz="1200">
                  <a:solidFill>
                    <a:schemeClr val="tx2"/>
                  </a:solidFill>
                </a:rPr>
                <a:t>完整性约束</a:t>
              </a:r>
              <a:endParaRPr lang="zh-CN" altLang="en-US" sz="1200">
                <a:solidFill>
                  <a:schemeClr val="tx2"/>
                </a:solidFill>
              </a:endParaRPr>
            </a:p>
          </p:txBody>
        </p:sp>
        <p:sp>
          <p:nvSpPr>
            <p:cNvPr id="11298" name="Line 39"/>
            <p:cNvSpPr>
              <a:spLocks noChangeShapeType="1"/>
            </p:cNvSpPr>
            <p:nvPr/>
          </p:nvSpPr>
          <p:spPr bwMode="auto">
            <a:xfrm flipV="1">
              <a:off x="2880" y="3834"/>
              <a:ext cx="156" cy="6"/>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99" name="Rectangle 40"/>
            <p:cNvSpPr>
              <a:spLocks noChangeArrowheads="1"/>
            </p:cNvSpPr>
            <p:nvPr/>
          </p:nvSpPr>
          <p:spPr bwMode="auto">
            <a:xfrm>
              <a:off x="520" y="3755"/>
              <a:ext cx="233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复杂条件</a:t>
              </a:r>
              <a:r>
                <a:rPr lang="en-US" altLang="zh-CN" sz="1400">
                  <a:solidFill>
                    <a:schemeClr val="tx2"/>
                  </a:solidFill>
                </a:rPr>
                <a:t>(</a:t>
              </a:r>
              <a:r>
                <a:rPr lang="zh-CN" altLang="en-US" sz="1400">
                  <a:solidFill>
                    <a:schemeClr val="tx2"/>
                  </a:solidFill>
                </a:rPr>
                <a:t>标量集合限定取值范围</a:t>
              </a:r>
              <a:r>
                <a:rPr lang="en-US" altLang="zh-CN" sz="1400">
                  <a:solidFill>
                    <a:schemeClr val="tx2"/>
                  </a:solidFill>
                </a:rPr>
                <a:t>)</a:t>
              </a:r>
              <a:r>
                <a:rPr lang="zh-CN" altLang="en-US" sz="1400">
                  <a:solidFill>
                    <a:schemeClr val="tx2"/>
                  </a:solidFill>
                </a:rPr>
                <a:t>完整性约束</a:t>
              </a:r>
              <a:endParaRPr lang="zh-CN" altLang="en-US" sz="1400">
                <a:solidFill>
                  <a:schemeClr val="tx2"/>
                </a:solidFill>
              </a:endParaRPr>
            </a:p>
          </p:txBody>
        </p:sp>
        <p:sp>
          <p:nvSpPr>
            <p:cNvPr id="11300" name="Line 41"/>
            <p:cNvSpPr>
              <a:spLocks noChangeShapeType="1"/>
            </p:cNvSpPr>
            <p:nvPr/>
          </p:nvSpPr>
          <p:spPr bwMode="auto">
            <a:xfrm flipV="1">
              <a:off x="2874" y="3972"/>
              <a:ext cx="156" cy="6"/>
            </a:xfrm>
            <a:prstGeom prst="line">
              <a:avLst/>
            </a:prstGeom>
            <a:noFill/>
            <a:ln w="19050">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01" name="Rectangle 42"/>
            <p:cNvSpPr>
              <a:spLocks noChangeArrowheads="1"/>
            </p:cNvSpPr>
            <p:nvPr/>
          </p:nvSpPr>
          <p:spPr bwMode="auto">
            <a:xfrm>
              <a:off x="94" y="3606"/>
              <a:ext cx="2802" cy="15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en-US" altLang="zh-CN" sz="1200">
                  <a:solidFill>
                    <a:schemeClr val="tx2"/>
                  </a:solidFill>
                </a:rPr>
                <a:t>(</a:t>
              </a:r>
              <a:r>
                <a:rPr lang="zh-CN" altLang="en-US" sz="1200">
                  <a:solidFill>
                    <a:schemeClr val="tx2"/>
                  </a:solidFill>
                </a:rPr>
                <a:t>注：复杂条件甚至可以是对表上多个属性间表达式的限制约束</a:t>
              </a:r>
              <a:r>
                <a:rPr lang="en-US" altLang="zh-CN" sz="1200">
                  <a:solidFill>
                    <a:schemeClr val="tx2"/>
                  </a:solidFill>
                </a:rPr>
                <a:t>)</a:t>
              </a:r>
              <a:endParaRPr lang="zh-CN" altLang="en-US" sz="1200">
                <a:solidFill>
                  <a:schemeClr val="tx2"/>
                </a:solidFill>
              </a:endParaRPr>
            </a:p>
          </p:txBody>
        </p:sp>
      </p:grpSp>
      <p:sp>
        <p:nvSpPr>
          <p:cNvPr id="182315" name="Rectangle 43"/>
          <p:cNvSpPr>
            <a:spLocks noChangeArrowheads="1"/>
          </p:cNvSpPr>
          <p:nvPr/>
        </p:nvSpPr>
        <p:spPr bwMode="auto">
          <a:xfrm>
            <a:off x="3933825" y="2790825"/>
            <a:ext cx="2666114"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rgbClr val="000000"/>
                </a:solidFill>
              </a:rPr>
              <a:t>3.</a:t>
            </a:r>
            <a:r>
              <a:rPr lang="zh-CN" altLang="en-US">
                <a:solidFill>
                  <a:srgbClr val="000000"/>
                </a:solidFill>
              </a:rPr>
              <a:t>其它数据完整性约束：</a:t>
            </a:r>
            <a:endParaRPr lang="zh-CN" altLang="en-US">
              <a:solidFill>
                <a:srgbClr val="000000"/>
              </a:solidFill>
            </a:endParaRPr>
          </a:p>
        </p:txBody>
      </p:sp>
      <p:sp>
        <p:nvSpPr>
          <p:cNvPr id="11303" name="Rectangle 68"/>
          <p:cNvSpPr>
            <a:spLocks noChangeArrowheads="1"/>
          </p:cNvSpPr>
          <p:nvPr/>
        </p:nvSpPr>
        <p:spPr bwMode="auto">
          <a:xfrm>
            <a:off x="1863726" y="717550"/>
            <a:ext cx="30067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2</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完整性约束</a:t>
            </a:r>
            <a:endParaRPr lang="zh-CN" altLang="en-US" sz="2800">
              <a:solidFill>
                <a:schemeClr val="tx2"/>
              </a:solidFill>
              <a:latin typeface="黑体" panose="02010609060101010101" pitchFamily="49" charset="-122"/>
              <a:ea typeface="黑体" panose="02010609060101010101" pitchFamily="49" charset="-122"/>
            </a:endParaRPr>
          </a:p>
        </p:txBody>
      </p:sp>
      <p:sp>
        <p:nvSpPr>
          <p:cNvPr id="11304" name="AutoShape 7"/>
          <p:cNvSpPr>
            <a:spLocks noChangeArrowheads="1"/>
          </p:cNvSpPr>
          <p:nvPr/>
        </p:nvSpPr>
        <p:spPr bwMode="auto">
          <a:xfrm>
            <a:off x="1920875" y="4081464"/>
            <a:ext cx="2325688" cy="1089025"/>
          </a:xfrm>
          <a:prstGeom prst="cloudCallout">
            <a:avLst>
              <a:gd name="adj1" fmla="val -49708"/>
              <a:gd name="adj2" fmla="val 73819"/>
            </a:avLst>
          </a:prstGeom>
          <a:solidFill>
            <a:schemeClr val="accent1"/>
          </a:solidFill>
          <a:ln w="9525">
            <a:solidFill>
              <a:schemeClr val="tx1"/>
            </a:solidFill>
            <a:round/>
          </a:ln>
        </p:spPr>
        <p:txBody>
          <a:bodyPr lIns="0" tIns="0" rIns="0" bIns="0"/>
          <a:lstStyle/>
          <a:p>
            <a:pPr algn="ctr" eaLnBrk="0" hangingPunct="0"/>
            <a:r>
              <a:rPr lang="zh-CN" altLang="en-US"/>
              <a:t>请解释各标注处数据完整性约束的作用？ </a:t>
            </a:r>
            <a:endParaRPr lang="zh-CN" altLang="en-US"/>
          </a:p>
        </p:txBody>
      </p:sp>
      <p:sp>
        <p:nvSpPr>
          <p:cNvPr id="43" name="矩形 42"/>
          <p:cNvSpPr>
            <a:spLocks noChangeArrowheads="1"/>
          </p:cNvSpPr>
          <p:nvPr/>
        </p:nvSpPr>
        <p:spPr bwMode="auto">
          <a:xfrm>
            <a:off x="9667876" y="1189038"/>
            <a:ext cx="93487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2</a:t>
            </a:r>
            <a:r>
              <a:rPr lang="zh-CN" altLang="en-US"/>
              <a:t>.</a:t>
            </a:r>
            <a:r>
              <a:rPr lang="en-US" altLang="zh-CN"/>
              <a:t>a</a:t>
            </a:r>
            <a:endParaRPr lang="zh-CN" altLang="en-US"/>
          </a:p>
        </p:txBody>
      </p:sp>
      <p:sp>
        <p:nvSpPr>
          <p:cNvPr id="45" name="矩形 44"/>
          <p:cNvSpPr>
            <a:spLocks noChangeArrowheads="1"/>
          </p:cNvSpPr>
          <p:nvPr/>
        </p:nvSpPr>
        <p:spPr bwMode="auto">
          <a:xfrm>
            <a:off x="9678989" y="2178050"/>
            <a:ext cx="952505"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2</a:t>
            </a:r>
            <a:r>
              <a:rPr lang="zh-CN" altLang="en-US"/>
              <a:t>.</a:t>
            </a:r>
            <a:r>
              <a:rPr lang="en-US" altLang="zh-CN"/>
              <a:t>b</a:t>
            </a:r>
            <a:endParaRPr lang="zh-CN" altLang="en-US"/>
          </a:p>
        </p:txBody>
      </p:sp>
      <p:sp>
        <p:nvSpPr>
          <p:cNvPr id="11307" name="矩形 45"/>
          <p:cNvSpPr>
            <a:spLocks noChangeArrowheads="1"/>
          </p:cNvSpPr>
          <p:nvPr/>
        </p:nvSpPr>
        <p:spPr bwMode="auto">
          <a:xfrm>
            <a:off x="9637714" y="3041650"/>
            <a:ext cx="923651"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2</a:t>
            </a:r>
            <a:r>
              <a:rPr lang="zh-CN" altLang="en-US"/>
              <a:t>.</a:t>
            </a:r>
            <a:r>
              <a:rPr lang="en-US" altLang="zh-CN"/>
              <a:t>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blinds(horizontal)">
                                      <p:cBhvr>
                                        <p:cTn id="7" dur="500"/>
                                        <p:tgtEl>
                                          <p:spTgt spid="92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transition="in" filter="blinds(horizontal)">
                                      <p:cBhvr>
                                        <p:cTn id="10" dur="500"/>
                                        <p:tgtEl>
                                          <p:spTgt spid="92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linds(horizontal)">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224"/>
                                        </p:tgtEl>
                                        <p:attrNameLst>
                                          <p:attrName>style.visibility</p:attrName>
                                        </p:attrNameLst>
                                      </p:cBhvr>
                                      <p:to>
                                        <p:strVal val="visible"/>
                                      </p:to>
                                    </p:set>
                                    <p:animEffect transition="in" filter="blinds(horizontal)">
                                      <p:cBhvr>
                                        <p:cTn id="18" dur="500"/>
                                        <p:tgtEl>
                                          <p:spTgt spid="92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227"/>
                                        </p:tgtEl>
                                        <p:attrNameLst>
                                          <p:attrName>style.visibility</p:attrName>
                                        </p:attrNameLst>
                                      </p:cBhvr>
                                      <p:to>
                                        <p:strVal val="visible"/>
                                      </p:to>
                                    </p:set>
                                    <p:animEffect transition="in" filter="blinds(horizontal)">
                                      <p:cBhvr>
                                        <p:cTn id="21" dur="500"/>
                                        <p:tgtEl>
                                          <p:spTgt spid="92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2315"/>
                                        </p:tgtEl>
                                        <p:attrNameLst>
                                          <p:attrName>style.visibility</p:attrName>
                                        </p:attrNameLst>
                                      </p:cBhvr>
                                      <p:to>
                                        <p:strVal val="visible"/>
                                      </p:to>
                                    </p:set>
                                    <p:anim calcmode="lin" valueType="num">
                                      <p:cBhvr additive="base">
                                        <p:cTn id="29" dur="500" fill="hold"/>
                                        <p:tgtEl>
                                          <p:spTgt spid="182315"/>
                                        </p:tgtEl>
                                        <p:attrNameLst>
                                          <p:attrName>ppt_x</p:attrName>
                                        </p:attrNameLst>
                                      </p:cBhvr>
                                      <p:tavLst>
                                        <p:tav tm="0">
                                          <p:val>
                                            <p:strVal val="#ppt_x"/>
                                          </p:val>
                                        </p:tav>
                                        <p:tav tm="100000">
                                          <p:val>
                                            <p:strVal val="#ppt_x"/>
                                          </p:val>
                                        </p:tav>
                                      </p:tavLst>
                                    </p:anim>
                                    <p:anim calcmode="lin" valueType="num">
                                      <p:cBhvr additive="base">
                                        <p:cTn id="30" dur="500" fill="hold"/>
                                        <p:tgtEl>
                                          <p:spTgt spid="1823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2322"/>
                                        </p:tgtEl>
                                        <p:attrNameLst>
                                          <p:attrName>style.visibility</p:attrName>
                                        </p:attrNameLst>
                                      </p:cBhvr>
                                      <p:to>
                                        <p:strVal val="visible"/>
                                      </p:to>
                                    </p:set>
                                    <p:anim calcmode="lin" valueType="num">
                                      <p:cBhvr additive="base">
                                        <p:cTn id="33" dur="500" fill="hold"/>
                                        <p:tgtEl>
                                          <p:spTgt spid="182322"/>
                                        </p:tgtEl>
                                        <p:attrNameLst>
                                          <p:attrName>ppt_x</p:attrName>
                                        </p:attrNameLst>
                                      </p:cBhvr>
                                      <p:tavLst>
                                        <p:tav tm="0">
                                          <p:val>
                                            <p:strVal val="#ppt_x"/>
                                          </p:val>
                                        </p:tav>
                                        <p:tav tm="100000">
                                          <p:val>
                                            <p:strVal val="#ppt_x"/>
                                          </p:val>
                                        </p:tav>
                                      </p:tavLst>
                                    </p:anim>
                                    <p:anim calcmode="lin" valueType="num">
                                      <p:cBhvr additive="base">
                                        <p:cTn id="34" dur="500" fill="hold"/>
                                        <p:tgtEl>
                                          <p:spTgt spid="1823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2323"/>
                                        </p:tgtEl>
                                        <p:attrNameLst>
                                          <p:attrName>style.visibility</p:attrName>
                                        </p:attrNameLst>
                                      </p:cBhvr>
                                      <p:to>
                                        <p:strVal val="visible"/>
                                      </p:to>
                                    </p:set>
                                    <p:anim calcmode="lin" valueType="num">
                                      <p:cBhvr additive="base">
                                        <p:cTn id="39" dur="500" fill="hold"/>
                                        <p:tgtEl>
                                          <p:spTgt spid="182323"/>
                                        </p:tgtEl>
                                        <p:attrNameLst>
                                          <p:attrName>ppt_x</p:attrName>
                                        </p:attrNameLst>
                                      </p:cBhvr>
                                      <p:tavLst>
                                        <p:tav tm="0">
                                          <p:val>
                                            <p:strVal val="#ppt_x"/>
                                          </p:val>
                                        </p:tav>
                                        <p:tav tm="100000">
                                          <p:val>
                                            <p:strVal val="#ppt_x"/>
                                          </p:val>
                                        </p:tav>
                                      </p:tavLst>
                                    </p:anim>
                                    <p:anim calcmode="lin" valueType="num">
                                      <p:cBhvr additive="base">
                                        <p:cTn id="40" dur="500" fill="hold"/>
                                        <p:tgtEl>
                                          <p:spTgt spid="182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P spid="9226" grpId="0"/>
      <p:bldP spid="9227" grpId="0"/>
      <p:bldP spid="182315" grpId="0"/>
      <p:bldP spid="43" grpId="0"/>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3192BD3-0ECA-4347-AA12-CCDDD205C18D}" type="slidenum">
              <a:rPr lang="zh-CN" altLang="en-US" smtClean="0"/>
            </a:fld>
            <a:endParaRPr lang="zh-CN" altLang="en-US"/>
          </a:p>
        </p:txBody>
      </p:sp>
      <p:sp>
        <p:nvSpPr>
          <p:cNvPr id="13314" name="Rectangle 2"/>
          <p:cNvSpPr>
            <a:spLocks noGrp="1" noChangeArrowheads="1"/>
          </p:cNvSpPr>
          <p:nvPr>
            <p:ph type="title"/>
          </p:nvPr>
        </p:nvSpPr>
        <p:spPr>
          <a:xfrm>
            <a:off x="1782763" y="44450"/>
            <a:ext cx="7772400" cy="609600"/>
          </a:xfrm>
        </p:spPr>
        <p:txBody>
          <a:bodyPr/>
          <a:lstStyle/>
          <a:p>
            <a:pPr algn="l"/>
            <a:r>
              <a:rPr lang="zh-CN" altLang="en-US" sz="3200" b="1">
                <a:latin typeface="黑体" panose="02010609060101010101" pitchFamily="49" charset="-122"/>
                <a:ea typeface="黑体" panose="02010609060101010101" pitchFamily="49" charset="-122"/>
              </a:rPr>
              <a:t>三 授权</a:t>
            </a:r>
            <a:endParaRPr lang="en-US" altLang="zh-CN" sz="2400" b="1">
              <a:latin typeface="Times New Roman" panose="02020603050405020304" pitchFamily="18" charset="0"/>
            </a:endParaRPr>
          </a:p>
        </p:txBody>
      </p:sp>
      <p:sp>
        <p:nvSpPr>
          <p:cNvPr id="13315" name="AutoShape 4"/>
          <p:cNvSpPr>
            <a:spLocks noChangeArrowheads="1"/>
          </p:cNvSpPr>
          <p:nvPr/>
        </p:nvSpPr>
        <p:spPr bwMode="auto">
          <a:xfrm>
            <a:off x="1836738" y="1193800"/>
            <a:ext cx="2271712" cy="1016000"/>
          </a:xfrm>
          <a:prstGeom prst="cloudCallout">
            <a:avLst>
              <a:gd name="adj1" fmla="val -53995"/>
              <a:gd name="adj2" fmla="val 63741"/>
            </a:avLst>
          </a:prstGeom>
          <a:solidFill>
            <a:schemeClr val="accent1"/>
          </a:solidFill>
          <a:ln w="9525">
            <a:solidFill>
              <a:schemeClr val="tx1"/>
            </a:solidFill>
            <a:round/>
          </a:ln>
        </p:spPr>
        <p:txBody>
          <a:bodyPr lIns="0" tIns="0" rIns="0" bIns="0"/>
          <a:lstStyle/>
          <a:p>
            <a:pPr algn="ctr" eaLnBrk="0" hangingPunct="0"/>
            <a:r>
              <a:rPr lang="en-US" altLang="zh-CN"/>
              <a:t>SQL</a:t>
            </a:r>
            <a:r>
              <a:rPr lang="zh-CN" altLang="en-US"/>
              <a:t>如何限制用户对表中数据的合法访问？  </a:t>
            </a:r>
            <a:endParaRPr lang="zh-CN" altLang="en-US"/>
          </a:p>
        </p:txBody>
      </p:sp>
      <p:sp>
        <p:nvSpPr>
          <p:cNvPr id="13316" name="AutoShape 6"/>
          <p:cNvSpPr>
            <a:spLocks noChangeArrowheads="1"/>
          </p:cNvSpPr>
          <p:nvPr/>
        </p:nvSpPr>
        <p:spPr bwMode="auto">
          <a:xfrm>
            <a:off x="1793876" y="4273550"/>
            <a:ext cx="2225675" cy="1119188"/>
          </a:xfrm>
          <a:prstGeom prst="cloudCallout">
            <a:avLst>
              <a:gd name="adj1" fmla="val -50157"/>
              <a:gd name="adj2" fmla="val 62634"/>
            </a:avLst>
          </a:prstGeom>
          <a:solidFill>
            <a:schemeClr val="accent1"/>
          </a:solidFill>
          <a:ln w="9525">
            <a:solidFill>
              <a:schemeClr val="tx1"/>
            </a:solidFill>
            <a:round/>
          </a:ln>
        </p:spPr>
        <p:txBody>
          <a:bodyPr lIns="0" tIns="0" rIns="0" bIns="0"/>
          <a:lstStyle/>
          <a:p>
            <a:pPr algn="ctr" eaLnBrk="0" hangingPunct="0"/>
            <a:r>
              <a:rPr lang="zh-CN" altLang="en-US"/>
              <a:t>这些语句说明了什么访问权限变化？</a:t>
            </a:r>
            <a:endParaRPr lang="zh-CN" altLang="en-US"/>
          </a:p>
        </p:txBody>
      </p:sp>
      <p:sp>
        <p:nvSpPr>
          <p:cNvPr id="13317" name="Rectangle 31"/>
          <p:cNvSpPr>
            <a:spLocks noChangeArrowheads="1"/>
          </p:cNvSpPr>
          <p:nvPr/>
        </p:nvSpPr>
        <p:spPr bwMode="auto">
          <a:xfrm>
            <a:off x="1800226" y="720725"/>
            <a:ext cx="43846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zh-CN" sz="2800">
                <a:solidFill>
                  <a:schemeClr val="tx2"/>
                </a:solidFill>
                <a:latin typeface="黑体" panose="02010609060101010101" pitchFamily="49" charset="-122"/>
                <a:ea typeface="黑体" panose="02010609060101010101" pitchFamily="49" charset="-122"/>
              </a:rPr>
              <a:t>3</a:t>
            </a:r>
            <a:r>
              <a:rPr lang="en-US" altLang="zh-CN" sz="2800">
                <a:solidFill>
                  <a:schemeClr val="tx2"/>
                </a:solidFill>
                <a:latin typeface="黑体" panose="02010609060101010101" pitchFamily="49" charset="-122"/>
                <a:ea typeface="黑体" panose="02010609060101010101" pitchFamily="49" charset="-122"/>
              </a:rPr>
              <a:t>.1 </a:t>
            </a:r>
            <a:r>
              <a:rPr lang="zh-CN" altLang="en-US" sz="2800">
                <a:solidFill>
                  <a:schemeClr val="tx2"/>
                </a:solidFill>
                <a:latin typeface="黑体" panose="02010609060101010101" pitchFamily="49" charset="-122"/>
                <a:ea typeface="黑体" panose="02010609060101010101" pitchFamily="49" charset="-122"/>
              </a:rPr>
              <a:t>表</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关系</a:t>
            </a:r>
            <a:r>
              <a:rPr lang="en-US" altLang="zh-CN" sz="2800">
                <a:solidFill>
                  <a:schemeClr val="tx2"/>
                </a:solidFill>
                <a:latin typeface="黑体" panose="02010609060101010101" pitchFamily="49" charset="-122"/>
                <a:ea typeface="黑体" panose="02010609060101010101" pitchFamily="49" charset="-122"/>
              </a:rPr>
              <a:t>)</a:t>
            </a:r>
            <a:r>
              <a:rPr lang="zh-CN" altLang="en-US" sz="2800">
                <a:solidFill>
                  <a:schemeClr val="tx2"/>
                </a:solidFill>
                <a:latin typeface="黑体" panose="02010609060101010101" pitchFamily="49" charset="-122"/>
                <a:ea typeface="黑体" panose="02010609060101010101" pitchFamily="49" charset="-122"/>
              </a:rPr>
              <a:t>上的授权</a:t>
            </a:r>
            <a:endParaRPr lang="zh-CN" altLang="en-US" sz="2800">
              <a:solidFill>
                <a:schemeClr val="tx2"/>
              </a:solidFill>
              <a:latin typeface="黑体" panose="02010609060101010101" pitchFamily="49" charset="-122"/>
              <a:ea typeface="黑体" panose="02010609060101010101" pitchFamily="49" charset="-122"/>
            </a:endParaRPr>
          </a:p>
        </p:txBody>
      </p:sp>
      <p:grpSp>
        <p:nvGrpSpPr>
          <p:cNvPr id="13318" name="Group 39"/>
          <p:cNvGrpSpPr/>
          <p:nvPr/>
        </p:nvGrpSpPr>
        <p:grpSpPr bwMode="auto">
          <a:xfrm>
            <a:off x="4857751" y="1157289"/>
            <a:ext cx="4291013" cy="1404937"/>
            <a:chOff x="2166" y="1071"/>
            <a:chExt cx="2703" cy="885"/>
          </a:xfrm>
        </p:grpSpPr>
        <p:grpSp>
          <p:nvGrpSpPr>
            <p:cNvPr id="13319" name="Group 33"/>
            <p:cNvGrpSpPr/>
            <p:nvPr/>
          </p:nvGrpSpPr>
          <p:grpSpPr bwMode="auto">
            <a:xfrm>
              <a:off x="2166" y="1071"/>
              <a:ext cx="2703" cy="885"/>
              <a:chOff x="2166" y="1071"/>
              <a:chExt cx="2703" cy="885"/>
            </a:xfrm>
          </p:grpSpPr>
          <p:grpSp>
            <p:nvGrpSpPr>
              <p:cNvPr id="13320" name="Group 28"/>
              <p:cNvGrpSpPr/>
              <p:nvPr/>
            </p:nvGrpSpPr>
            <p:grpSpPr bwMode="auto">
              <a:xfrm>
                <a:off x="2166" y="1071"/>
                <a:ext cx="2703" cy="885"/>
                <a:chOff x="2166" y="1119"/>
                <a:chExt cx="2541" cy="711"/>
              </a:xfrm>
            </p:grpSpPr>
            <p:pic>
              <p:nvPicPr>
                <p:cNvPr id="13321"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2" y="1290"/>
                  <a:ext cx="34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 y="1419"/>
                  <a:ext cx="40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 y="1551"/>
                  <a:ext cx="35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 y="1689"/>
                  <a:ext cx="73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Line 12"/>
                <p:cNvSpPr>
                  <a:spLocks noChangeShapeType="1"/>
                </p:cNvSpPr>
                <p:nvPr/>
              </p:nvSpPr>
              <p:spPr bwMode="auto">
                <a:xfrm>
                  <a:off x="2592" y="1254"/>
                  <a:ext cx="366"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3326" name="Group 26"/>
                <p:cNvGrpSpPr/>
                <p:nvPr/>
              </p:nvGrpSpPr>
              <p:grpSpPr bwMode="auto">
                <a:xfrm>
                  <a:off x="2166" y="1119"/>
                  <a:ext cx="2541" cy="149"/>
                  <a:chOff x="2166" y="1119"/>
                  <a:chExt cx="2541" cy="149"/>
                </a:xfrm>
              </p:grpSpPr>
              <p:pic>
                <p:nvPicPr>
                  <p:cNvPr id="133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 y="1119"/>
                    <a:ext cx="2460"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Rectangle 23"/>
                  <p:cNvSpPr>
                    <a:spLocks noChangeArrowheads="1"/>
                  </p:cNvSpPr>
                  <p:nvPr/>
                </p:nvSpPr>
                <p:spPr bwMode="auto">
                  <a:xfrm>
                    <a:off x="4522" y="1134"/>
                    <a:ext cx="185"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latin typeface="Times New Roman" panose="02020603050405020304" pitchFamily="18" charset="0"/>
                      </a:rPr>
                      <a:t>；</a:t>
                    </a:r>
                    <a:endParaRPr lang="zh-CN" altLang="en-US" sz="1200">
                      <a:latin typeface="Times New Roman" panose="02020603050405020304" pitchFamily="18" charset="0"/>
                    </a:endParaRPr>
                  </a:p>
                </p:txBody>
              </p:sp>
            </p:grpSp>
          </p:grpSp>
          <p:sp>
            <p:nvSpPr>
              <p:cNvPr id="13329" name="Rectangle 32"/>
              <p:cNvSpPr>
                <a:spLocks noChangeArrowheads="1"/>
              </p:cNvSpPr>
              <p:nvPr/>
            </p:nvSpPr>
            <p:spPr bwMode="auto">
              <a:xfrm>
                <a:off x="4164" y="1231"/>
                <a:ext cx="66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rgbClr val="1306C0"/>
                    </a:solidFill>
                    <a:latin typeface="Times New Roman" panose="02020603050405020304" pitchFamily="18" charset="0"/>
                  </a:rPr>
                  <a:t>public </a:t>
                </a:r>
                <a:r>
                  <a:rPr lang="zh-CN" altLang="en-US">
                    <a:solidFill>
                      <a:srgbClr val="1306C0"/>
                    </a:solidFill>
                    <a:latin typeface="Times New Roman" panose="02020603050405020304" pitchFamily="18" charset="0"/>
                  </a:rPr>
                  <a:t>？</a:t>
                </a:r>
                <a:endParaRPr lang="zh-CN" altLang="en-US">
                  <a:solidFill>
                    <a:srgbClr val="1306C0"/>
                  </a:solidFill>
                  <a:latin typeface="Times New Roman" panose="02020603050405020304" pitchFamily="18" charset="0"/>
                </a:endParaRPr>
              </a:p>
            </p:txBody>
          </p:sp>
        </p:grpSp>
        <p:sp>
          <p:nvSpPr>
            <p:cNvPr id="13330" name="Line 34"/>
            <p:cNvSpPr>
              <a:spLocks noChangeShapeType="1"/>
            </p:cNvSpPr>
            <p:nvPr/>
          </p:nvSpPr>
          <p:spPr bwMode="auto">
            <a:xfrm>
              <a:off x="2604" y="1248"/>
              <a:ext cx="420"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1" name="Line 35"/>
            <p:cNvSpPr>
              <a:spLocks noChangeShapeType="1"/>
            </p:cNvSpPr>
            <p:nvPr/>
          </p:nvSpPr>
          <p:spPr bwMode="auto">
            <a:xfrm>
              <a:off x="4110" y="1254"/>
              <a:ext cx="606"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3332" name="Group 40"/>
          <p:cNvGrpSpPr/>
          <p:nvPr/>
        </p:nvGrpSpPr>
        <p:grpSpPr bwMode="auto">
          <a:xfrm>
            <a:off x="4962525" y="2643189"/>
            <a:ext cx="4148138" cy="719137"/>
            <a:chOff x="2232" y="2073"/>
            <a:chExt cx="2613" cy="453"/>
          </a:xfrm>
        </p:grpSpPr>
        <p:grpSp>
          <p:nvGrpSpPr>
            <p:cNvPr id="13333" name="Group 29"/>
            <p:cNvGrpSpPr/>
            <p:nvPr/>
          </p:nvGrpSpPr>
          <p:grpSpPr bwMode="auto">
            <a:xfrm>
              <a:off x="2232" y="2073"/>
              <a:ext cx="2613" cy="453"/>
              <a:chOff x="2232" y="1947"/>
              <a:chExt cx="2481" cy="393"/>
            </a:xfrm>
          </p:grpSpPr>
          <p:pic>
            <p:nvPicPr>
              <p:cNvPr id="13334"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 y="2208"/>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Line 16"/>
              <p:cNvSpPr>
                <a:spLocks noChangeShapeType="1"/>
              </p:cNvSpPr>
              <p:nvPr/>
            </p:nvSpPr>
            <p:spPr bwMode="auto">
              <a:xfrm>
                <a:off x="2712" y="2094"/>
                <a:ext cx="324"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6" name="Rectangle 17"/>
              <p:cNvSpPr>
                <a:spLocks noChangeArrowheads="1"/>
              </p:cNvSpPr>
              <p:nvPr/>
            </p:nvSpPr>
            <p:spPr bwMode="auto">
              <a:xfrm>
                <a:off x="2794" y="2076"/>
                <a:ext cx="24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latin typeface="宋体" panose="02010600030101010101" pitchFamily="2" charset="-122"/>
                  </a:rPr>
                  <a:t>…</a:t>
                </a:r>
                <a:endParaRPr lang="en-US" altLang="zh-CN"/>
              </a:p>
            </p:txBody>
          </p:sp>
          <p:grpSp>
            <p:nvGrpSpPr>
              <p:cNvPr id="13337" name="Group 27"/>
              <p:cNvGrpSpPr/>
              <p:nvPr/>
            </p:nvGrpSpPr>
            <p:grpSpPr bwMode="auto">
              <a:xfrm>
                <a:off x="2232" y="1947"/>
                <a:ext cx="2481" cy="153"/>
                <a:chOff x="2232" y="1947"/>
                <a:chExt cx="2481" cy="153"/>
              </a:xfrm>
            </p:grpSpPr>
            <p:pic>
              <p:nvPicPr>
                <p:cNvPr id="133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2" y="1947"/>
                  <a:ext cx="239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9" name="Rectangle 24"/>
                <p:cNvSpPr>
                  <a:spLocks noChangeArrowheads="1"/>
                </p:cNvSpPr>
                <p:nvPr/>
              </p:nvSpPr>
              <p:spPr bwMode="auto">
                <a:xfrm>
                  <a:off x="4528" y="1956"/>
                  <a:ext cx="18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latin typeface="Times New Roman" panose="02020603050405020304" pitchFamily="18" charset="0"/>
                    </a:rPr>
                    <a:t>；</a:t>
                  </a:r>
                  <a:endParaRPr lang="zh-CN" altLang="en-US" sz="1200">
                    <a:latin typeface="Times New Roman" panose="02020603050405020304" pitchFamily="18" charset="0"/>
                  </a:endParaRPr>
                </a:p>
              </p:txBody>
            </p:sp>
          </p:grpSp>
        </p:grpSp>
        <p:sp>
          <p:nvSpPr>
            <p:cNvPr id="13340" name="Line 36"/>
            <p:cNvSpPr>
              <a:spLocks noChangeShapeType="1"/>
            </p:cNvSpPr>
            <p:nvPr/>
          </p:nvSpPr>
          <p:spPr bwMode="auto">
            <a:xfrm>
              <a:off x="2700" y="2238"/>
              <a:ext cx="420"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5385" name="Rectangle 41"/>
          <p:cNvSpPr>
            <a:spLocks noChangeArrowheads="1"/>
          </p:cNvSpPr>
          <p:nvPr/>
        </p:nvSpPr>
        <p:spPr bwMode="auto">
          <a:xfrm>
            <a:off x="1838325" y="2465388"/>
            <a:ext cx="2332038" cy="170815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通过授权！</a:t>
            </a:r>
            <a:endParaRPr lang="zh-CN" altLang="en-US">
              <a:solidFill>
                <a:schemeClr val="tx2"/>
              </a:solidFill>
            </a:endParaRPr>
          </a:p>
          <a:p>
            <a:pPr eaLnBrk="0" hangingPunct="0">
              <a:lnSpc>
                <a:spcPct val="80000"/>
              </a:lnSpc>
              <a:spcBef>
                <a:spcPct val="20000"/>
              </a:spcBef>
            </a:pPr>
            <a:r>
              <a:rPr lang="zh-CN" altLang="en-US">
                <a:solidFill>
                  <a:schemeClr val="tx2"/>
                </a:solidFill>
              </a:rPr>
              <a:t>只有授权用户才能查</a:t>
            </a:r>
            <a:endParaRPr lang="zh-CN" altLang="en-US">
              <a:solidFill>
                <a:schemeClr val="tx2"/>
              </a:solidFill>
            </a:endParaRPr>
          </a:p>
          <a:p>
            <a:pPr eaLnBrk="0" hangingPunct="0">
              <a:lnSpc>
                <a:spcPct val="80000"/>
              </a:lnSpc>
              <a:spcBef>
                <a:spcPct val="20000"/>
              </a:spcBef>
            </a:pPr>
            <a:r>
              <a:rPr lang="zh-CN" altLang="en-US">
                <a:solidFill>
                  <a:schemeClr val="tx2"/>
                </a:solidFill>
              </a:rPr>
              <a:t>看</a:t>
            </a:r>
            <a:r>
              <a:rPr lang="en-US" altLang="zh-CN">
                <a:solidFill>
                  <a:schemeClr val="tx2"/>
                </a:solidFill>
              </a:rPr>
              <a:t>(/</a:t>
            </a:r>
            <a:r>
              <a:rPr lang="zh-CN" altLang="en-US">
                <a:solidFill>
                  <a:schemeClr val="tx2"/>
                </a:solidFill>
              </a:rPr>
              <a:t>插入</a:t>
            </a:r>
            <a:r>
              <a:rPr lang="en-US" altLang="zh-CN">
                <a:solidFill>
                  <a:schemeClr val="tx2"/>
                </a:solidFill>
              </a:rPr>
              <a:t>/</a:t>
            </a:r>
            <a:r>
              <a:rPr lang="zh-CN" altLang="en-US">
                <a:solidFill>
                  <a:schemeClr val="tx2"/>
                </a:solidFill>
              </a:rPr>
              <a:t>修改</a:t>
            </a:r>
            <a:r>
              <a:rPr lang="en-US" altLang="zh-CN">
                <a:solidFill>
                  <a:schemeClr val="tx2"/>
                </a:solidFill>
              </a:rPr>
              <a:t>/</a:t>
            </a:r>
            <a:r>
              <a:rPr lang="zh-CN" altLang="en-US">
                <a:solidFill>
                  <a:schemeClr val="tx2"/>
                </a:solidFill>
              </a:rPr>
              <a:t>删除</a:t>
            </a:r>
            <a:r>
              <a:rPr lang="en-US" altLang="zh-CN">
                <a:solidFill>
                  <a:schemeClr val="tx2"/>
                </a:solidFill>
              </a:rPr>
              <a:t>)</a:t>
            </a:r>
            <a:endParaRPr lang="en-US" altLang="zh-CN">
              <a:solidFill>
                <a:schemeClr val="tx2"/>
              </a:solidFill>
            </a:endParaRPr>
          </a:p>
          <a:p>
            <a:pPr eaLnBrk="0" hangingPunct="0">
              <a:lnSpc>
                <a:spcPct val="80000"/>
              </a:lnSpc>
              <a:spcBef>
                <a:spcPct val="20000"/>
              </a:spcBef>
            </a:pPr>
            <a:r>
              <a:rPr lang="zh-CN" altLang="en-US">
                <a:solidFill>
                  <a:schemeClr val="tx2"/>
                </a:solidFill>
              </a:rPr>
              <a:t>相关表中的数据</a:t>
            </a:r>
            <a:r>
              <a:rPr lang="en-US" altLang="zh-CN">
                <a:solidFill>
                  <a:schemeClr val="tx2"/>
                </a:solidFill>
              </a:rPr>
              <a:t>.</a:t>
            </a:r>
            <a:endParaRPr lang="en-US" altLang="zh-CN">
              <a:solidFill>
                <a:schemeClr val="tx2"/>
              </a:solidFill>
            </a:endParaRPr>
          </a:p>
          <a:p>
            <a:pPr eaLnBrk="0" hangingPunct="0">
              <a:lnSpc>
                <a:spcPct val="80000"/>
              </a:lnSpc>
              <a:spcBef>
                <a:spcPct val="20000"/>
              </a:spcBef>
            </a:pPr>
            <a:r>
              <a:rPr lang="zh-CN" altLang="en-US">
                <a:solidFill>
                  <a:schemeClr val="tx2"/>
                </a:solidFill>
              </a:rPr>
              <a:t>注</a:t>
            </a:r>
            <a:r>
              <a:rPr lang="en-US" altLang="zh-CN">
                <a:solidFill>
                  <a:schemeClr val="tx2"/>
                </a:solidFill>
              </a:rPr>
              <a:t>:</a:t>
            </a:r>
            <a:r>
              <a:rPr lang="zh-CN" altLang="en-US">
                <a:solidFill>
                  <a:srgbClr val="0066FF"/>
                </a:solidFill>
              </a:rPr>
              <a:t>表的创建者</a:t>
            </a:r>
            <a:r>
              <a:rPr lang="en-US" altLang="zh-CN">
                <a:solidFill>
                  <a:schemeClr val="tx2"/>
                </a:solidFill>
              </a:rPr>
              <a:t>, </a:t>
            </a:r>
            <a:r>
              <a:rPr lang="zh-CN" altLang="en-US">
                <a:solidFill>
                  <a:schemeClr val="tx2"/>
                </a:solidFill>
              </a:rPr>
              <a:t>自然</a:t>
            </a:r>
            <a:endParaRPr lang="zh-CN" altLang="en-US">
              <a:solidFill>
                <a:schemeClr val="tx2"/>
              </a:solidFill>
            </a:endParaRPr>
          </a:p>
          <a:p>
            <a:pPr eaLnBrk="0" hangingPunct="0">
              <a:lnSpc>
                <a:spcPct val="80000"/>
              </a:lnSpc>
              <a:spcBef>
                <a:spcPct val="20000"/>
              </a:spcBef>
            </a:pPr>
            <a:r>
              <a:rPr lang="zh-CN" altLang="en-US">
                <a:solidFill>
                  <a:schemeClr val="tx2"/>
                </a:solidFill>
              </a:rPr>
              <a:t>拥有表上的一切权限</a:t>
            </a:r>
            <a:r>
              <a:rPr lang="en-US" altLang="zh-CN">
                <a:solidFill>
                  <a:schemeClr val="tx2"/>
                </a:solidFill>
              </a:rPr>
              <a:t>.</a:t>
            </a:r>
            <a:endParaRPr lang="en-US" altLang="zh-CN">
              <a:solidFill>
                <a:schemeClr val="tx2"/>
              </a:solidFill>
            </a:endParaRPr>
          </a:p>
        </p:txBody>
      </p:sp>
      <p:sp>
        <p:nvSpPr>
          <p:cNvPr id="185388" name="Rectangle 44"/>
          <p:cNvSpPr>
            <a:spLocks noChangeArrowheads="1"/>
          </p:cNvSpPr>
          <p:nvPr/>
        </p:nvSpPr>
        <p:spPr bwMode="auto">
          <a:xfrm>
            <a:off x="8058151" y="2949576"/>
            <a:ext cx="2254143" cy="59253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用户在</a:t>
            </a:r>
            <a:r>
              <a:rPr lang="en-US" altLang="zh-CN">
                <a:solidFill>
                  <a:schemeClr val="tx2"/>
                </a:solidFill>
              </a:rPr>
              <a:t>branch</a:t>
            </a:r>
            <a:r>
              <a:rPr lang="zh-CN" altLang="en-US">
                <a:solidFill>
                  <a:schemeClr val="tx2"/>
                </a:solidFill>
              </a:rPr>
              <a:t>表上的</a:t>
            </a:r>
            <a:endParaRPr lang="zh-CN" altLang="en-US">
              <a:solidFill>
                <a:schemeClr val="tx2"/>
              </a:solidFill>
            </a:endParaRPr>
          </a:p>
          <a:p>
            <a:pPr eaLnBrk="0" hangingPunct="0">
              <a:lnSpc>
                <a:spcPct val="80000"/>
              </a:lnSpc>
              <a:spcBef>
                <a:spcPct val="20000"/>
              </a:spcBef>
            </a:pPr>
            <a:r>
              <a:rPr lang="zh-CN" altLang="en-US">
                <a:solidFill>
                  <a:schemeClr val="tx2"/>
                </a:solidFill>
              </a:rPr>
              <a:t>查看</a:t>
            </a:r>
            <a:r>
              <a:rPr lang="en-US" altLang="zh-CN">
                <a:solidFill>
                  <a:schemeClr val="tx2"/>
                </a:solidFill>
              </a:rPr>
              <a:t>(</a:t>
            </a:r>
            <a:r>
              <a:rPr lang="en-US" altLang="zh-CN">
                <a:solidFill>
                  <a:schemeClr val="tx2"/>
                </a:solidFill>
                <a:latin typeface="宋体" panose="02010600030101010101" pitchFamily="2" charset="-122"/>
              </a:rPr>
              <a:t>…</a:t>
            </a:r>
            <a:r>
              <a:rPr lang="en-US" altLang="zh-CN">
                <a:solidFill>
                  <a:schemeClr val="tx2"/>
                </a:solidFill>
              </a:rPr>
              <a:t>)</a:t>
            </a:r>
            <a:r>
              <a:rPr lang="zh-CN" altLang="en-US">
                <a:solidFill>
                  <a:schemeClr val="tx2"/>
                </a:solidFill>
              </a:rPr>
              <a:t>权被收回。</a:t>
            </a:r>
            <a:endParaRPr lang="zh-CN" altLang="en-US">
              <a:solidFill>
                <a:schemeClr val="tx2"/>
              </a:solidFill>
            </a:endParaRPr>
          </a:p>
        </p:txBody>
      </p:sp>
      <p:sp>
        <p:nvSpPr>
          <p:cNvPr id="13343" name="Rectangle 46"/>
          <p:cNvSpPr>
            <a:spLocks noChangeArrowheads="1"/>
          </p:cNvSpPr>
          <p:nvPr/>
        </p:nvSpPr>
        <p:spPr bwMode="auto">
          <a:xfrm>
            <a:off x="4892675" y="3517901"/>
            <a:ext cx="1261884" cy="2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rgbClr val="0066FF"/>
                </a:solidFill>
              </a:rPr>
              <a:t>作用及好处？</a:t>
            </a:r>
            <a:endParaRPr lang="zh-CN" altLang="en-US" sz="1400">
              <a:solidFill>
                <a:srgbClr val="0066FF"/>
              </a:solidFill>
            </a:endParaRPr>
          </a:p>
        </p:txBody>
      </p:sp>
      <p:sp>
        <p:nvSpPr>
          <p:cNvPr id="185395" name="Rectangle 51"/>
          <p:cNvSpPr>
            <a:spLocks noChangeArrowheads="1"/>
          </p:cNvSpPr>
          <p:nvPr/>
        </p:nvSpPr>
        <p:spPr bwMode="auto">
          <a:xfrm>
            <a:off x="8220076" y="5002214"/>
            <a:ext cx="1933575" cy="54181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a:solidFill>
                  <a:schemeClr val="tx2"/>
                </a:solidFill>
              </a:rPr>
              <a:t>还可以创建子角色</a:t>
            </a:r>
            <a:endParaRPr lang="zh-CN" altLang="en-US">
              <a:solidFill>
                <a:schemeClr val="tx2"/>
              </a:solidFill>
            </a:endParaRPr>
          </a:p>
        </p:txBody>
      </p:sp>
      <p:grpSp>
        <p:nvGrpSpPr>
          <p:cNvPr id="13345" name="Group 60"/>
          <p:cNvGrpSpPr/>
          <p:nvPr/>
        </p:nvGrpSpPr>
        <p:grpSpPr bwMode="auto">
          <a:xfrm>
            <a:off x="4210051" y="3738564"/>
            <a:ext cx="3871913" cy="1755775"/>
            <a:chOff x="1692" y="2385"/>
            <a:chExt cx="2439" cy="1196"/>
          </a:xfrm>
        </p:grpSpPr>
        <p:grpSp>
          <p:nvGrpSpPr>
            <p:cNvPr id="13346" name="Group 38"/>
            <p:cNvGrpSpPr/>
            <p:nvPr/>
          </p:nvGrpSpPr>
          <p:grpSpPr bwMode="auto">
            <a:xfrm>
              <a:off x="1767" y="2385"/>
              <a:ext cx="2364" cy="1196"/>
              <a:chOff x="2235" y="2577"/>
              <a:chExt cx="2364" cy="1196"/>
            </a:xfrm>
          </p:grpSpPr>
          <p:grpSp>
            <p:nvGrpSpPr>
              <p:cNvPr id="13347" name="Group 30"/>
              <p:cNvGrpSpPr/>
              <p:nvPr/>
            </p:nvGrpSpPr>
            <p:grpSpPr bwMode="auto">
              <a:xfrm>
                <a:off x="2235" y="2577"/>
                <a:ext cx="2364" cy="1196"/>
                <a:chOff x="2235" y="2451"/>
                <a:chExt cx="2250" cy="1052"/>
              </a:xfrm>
            </p:grpSpPr>
            <p:pic>
              <p:nvPicPr>
                <p:cNvPr id="13348"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3" y="2451"/>
                  <a:ext cx="1428"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7" y="2889"/>
                  <a:ext cx="209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5" y="3135"/>
                  <a:ext cx="225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1" name="Rectangle 25"/>
                <p:cNvSpPr>
                  <a:spLocks noChangeArrowheads="1"/>
                </p:cNvSpPr>
                <p:nvPr/>
              </p:nvSpPr>
              <p:spPr bwMode="auto">
                <a:xfrm>
                  <a:off x="3952" y="3144"/>
                  <a:ext cx="18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zh-CN" altLang="en-US" sz="1200">
                      <a:latin typeface="Times New Roman" panose="02020603050405020304" pitchFamily="18" charset="0"/>
                    </a:rPr>
                    <a:t>；</a:t>
                  </a:r>
                  <a:endParaRPr lang="zh-CN" altLang="en-US" sz="1200">
                    <a:latin typeface="Times New Roman" panose="02020603050405020304" pitchFamily="18" charset="0"/>
                  </a:endParaRPr>
                </a:p>
              </p:txBody>
            </p:sp>
          </p:grpSp>
          <p:sp>
            <p:nvSpPr>
              <p:cNvPr id="13352" name="Line 37"/>
              <p:cNvSpPr>
                <a:spLocks noChangeShapeType="1"/>
              </p:cNvSpPr>
              <p:nvPr/>
            </p:nvSpPr>
            <p:spPr bwMode="auto">
              <a:xfrm flipV="1">
                <a:off x="2670" y="2766"/>
                <a:ext cx="31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3353" name="AutoShape 47"/>
            <p:cNvSpPr/>
            <p:nvPr/>
          </p:nvSpPr>
          <p:spPr bwMode="auto">
            <a:xfrm>
              <a:off x="1692" y="2412"/>
              <a:ext cx="92" cy="636"/>
            </a:xfrm>
            <a:prstGeom prst="leftBrace">
              <a:avLst>
                <a:gd name="adj1" fmla="val 57513"/>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sp>
          <p:nvSpPr>
            <p:cNvPr id="13354" name="AutoShape 53"/>
            <p:cNvSpPr/>
            <p:nvPr/>
          </p:nvSpPr>
          <p:spPr bwMode="auto">
            <a:xfrm>
              <a:off x="1692" y="3198"/>
              <a:ext cx="86" cy="323"/>
            </a:xfrm>
            <a:prstGeom prst="leftBrace">
              <a:avLst>
                <a:gd name="adj1" fmla="val 3135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grpSp>
        <p:nvGrpSpPr>
          <p:cNvPr id="185399" name="Group 55"/>
          <p:cNvGrpSpPr/>
          <p:nvPr/>
        </p:nvGrpSpPr>
        <p:grpSpPr bwMode="auto">
          <a:xfrm>
            <a:off x="7905750" y="1441451"/>
            <a:ext cx="2509838" cy="919163"/>
            <a:chOff x="3786" y="1250"/>
            <a:chExt cx="1581" cy="579"/>
          </a:xfrm>
        </p:grpSpPr>
        <p:sp>
          <p:nvSpPr>
            <p:cNvPr id="13356" name="Rectangle 43"/>
            <p:cNvSpPr>
              <a:spLocks noChangeArrowheads="1"/>
            </p:cNvSpPr>
            <p:nvPr/>
          </p:nvSpPr>
          <p:spPr bwMode="auto">
            <a:xfrm>
              <a:off x="3786" y="1456"/>
              <a:ext cx="1581" cy="373"/>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将</a:t>
              </a:r>
              <a:r>
                <a:rPr lang="en-US" altLang="zh-CN">
                  <a:solidFill>
                    <a:schemeClr val="tx2"/>
                  </a:solidFill>
                </a:rPr>
                <a:t>instructor</a:t>
              </a:r>
              <a:r>
                <a:rPr lang="zh-CN" altLang="en-US">
                  <a:solidFill>
                    <a:schemeClr val="tx2"/>
                  </a:solidFill>
                </a:rPr>
                <a:t>表上的查看</a:t>
              </a:r>
              <a:endParaRPr lang="zh-CN" altLang="en-US">
                <a:solidFill>
                  <a:schemeClr val="tx2"/>
                </a:solidFill>
              </a:endParaRPr>
            </a:p>
            <a:p>
              <a:pPr eaLnBrk="0" hangingPunct="0">
                <a:lnSpc>
                  <a:spcPct val="80000"/>
                </a:lnSpc>
                <a:spcBef>
                  <a:spcPct val="20000"/>
                </a:spcBef>
              </a:pPr>
              <a:r>
                <a:rPr lang="en-US" altLang="zh-CN">
                  <a:solidFill>
                    <a:schemeClr val="tx2"/>
                  </a:solidFill>
                </a:rPr>
                <a:t>(</a:t>
              </a:r>
              <a:r>
                <a:rPr lang="zh-CN" altLang="en-US">
                  <a:solidFill>
                    <a:schemeClr val="tx2"/>
                  </a:solidFill>
                </a:rPr>
                <a:t>插入</a:t>
              </a:r>
              <a:r>
                <a:rPr lang="en-US" altLang="zh-CN">
                  <a:solidFill>
                    <a:schemeClr val="tx2"/>
                  </a:solidFill>
                </a:rPr>
                <a:t>/</a:t>
              </a:r>
              <a:r>
                <a:rPr lang="en-US" altLang="zh-CN">
                  <a:solidFill>
                    <a:schemeClr val="tx2"/>
                  </a:solidFill>
                  <a:latin typeface="宋体" panose="02010600030101010101" pitchFamily="2" charset="-122"/>
                </a:rPr>
                <a:t>…</a:t>
              </a:r>
              <a:r>
                <a:rPr lang="en-US" altLang="zh-CN">
                  <a:solidFill>
                    <a:schemeClr val="tx2"/>
                  </a:solidFill>
                </a:rPr>
                <a:t>)</a:t>
              </a:r>
              <a:r>
                <a:rPr lang="zh-CN" altLang="en-US">
                  <a:solidFill>
                    <a:schemeClr val="tx2"/>
                  </a:solidFill>
                </a:rPr>
                <a:t>权授予用户。</a:t>
              </a:r>
              <a:endParaRPr lang="zh-CN" altLang="en-US">
                <a:solidFill>
                  <a:schemeClr val="tx2"/>
                </a:solidFill>
              </a:endParaRPr>
            </a:p>
          </p:txBody>
        </p:sp>
        <p:sp>
          <p:nvSpPr>
            <p:cNvPr id="13357" name="Rectangle 54"/>
            <p:cNvSpPr>
              <a:spLocks noChangeArrowheads="1"/>
            </p:cNvSpPr>
            <p:nvPr/>
          </p:nvSpPr>
          <p:spPr bwMode="auto">
            <a:xfrm>
              <a:off x="4644" y="1250"/>
              <a:ext cx="56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所有用户</a:t>
              </a:r>
              <a:endParaRPr lang="zh-CN" altLang="en-US" sz="1400">
                <a:solidFill>
                  <a:schemeClr val="tx2"/>
                </a:solidFill>
              </a:endParaRPr>
            </a:p>
          </p:txBody>
        </p:sp>
      </p:grpSp>
      <p:grpSp>
        <p:nvGrpSpPr>
          <p:cNvPr id="185402" name="Group 58"/>
          <p:cNvGrpSpPr/>
          <p:nvPr/>
        </p:nvGrpSpPr>
        <p:grpSpPr bwMode="auto">
          <a:xfrm>
            <a:off x="6232526" y="3479801"/>
            <a:ext cx="4256088" cy="1058863"/>
            <a:chOff x="2966" y="2654"/>
            <a:chExt cx="2681" cy="667"/>
          </a:xfrm>
        </p:grpSpPr>
        <p:grpSp>
          <p:nvGrpSpPr>
            <p:cNvPr id="13359" name="Group 56"/>
            <p:cNvGrpSpPr/>
            <p:nvPr/>
          </p:nvGrpSpPr>
          <p:grpSpPr bwMode="auto">
            <a:xfrm>
              <a:off x="3240" y="2770"/>
              <a:ext cx="2407" cy="551"/>
              <a:chOff x="3240" y="2758"/>
              <a:chExt cx="2407" cy="551"/>
            </a:xfrm>
          </p:grpSpPr>
          <p:sp>
            <p:nvSpPr>
              <p:cNvPr id="13360" name="Rectangle 45"/>
              <p:cNvSpPr>
                <a:spLocks noChangeArrowheads="1"/>
              </p:cNvSpPr>
              <p:nvPr/>
            </p:nvSpPr>
            <p:spPr bwMode="auto">
              <a:xfrm>
                <a:off x="3786" y="2758"/>
                <a:ext cx="1861" cy="551"/>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可以建立角色</a:t>
                </a:r>
                <a:r>
                  <a:rPr lang="en-US" altLang="zh-CN">
                    <a:solidFill>
                      <a:schemeClr val="tx2"/>
                    </a:solidFill>
                  </a:rPr>
                  <a:t>roll(</a:t>
                </a:r>
                <a:r>
                  <a:rPr lang="zh-CN" altLang="en-US">
                    <a:solidFill>
                      <a:schemeClr val="tx2"/>
                    </a:solidFill>
                  </a:rPr>
                  <a:t>用户群</a:t>
                </a:r>
                <a:r>
                  <a:rPr lang="en-US" altLang="zh-CN">
                    <a:solidFill>
                      <a:schemeClr val="tx2"/>
                    </a:solidFill>
                  </a:rPr>
                  <a:t>)</a:t>
                </a:r>
                <a:r>
                  <a:rPr lang="zh-CN" altLang="en-US">
                    <a:solidFill>
                      <a:schemeClr val="tx2"/>
                    </a:solidFill>
                  </a:rPr>
                  <a:t>。</a:t>
                </a:r>
                <a:endParaRPr lang="zh-CN" altLang="en-US">
                  <a:solidFill>
                    <a:schemeClr val="tx2"/>
                  </a:solidFill>
                </a:endParaRPr>
              </a:p>
              <a:p>
                <a:pPr eaLnBrk="0" hangingPunct="0">
                  <a:lnSpc>
                    <a:spcPct val="80000"/>
                  </a:lnSpc>
                  <a:spcBef>
                    <a:spcPct val="20000"/>
                  </a:spcBef>
                </a:pPr>
                <a:r>
                  <a:rPr lang="zh-CN" altLang="en-US">
                    <a:solidFill>
                      <a:schemeClr val="tx2"/>
                    </a:solidFill>
                  </a:rPr>
                  <a:t>当将某权限授予角色时，</a:t>
                </a:r>
                <a:endParaRPr lang="zh-CN" altLang="en-US">
                  <a:solidFill>
                    <a:schemeClr val="tx2"/>
                  </a:solidFill>
                </a:endParaRPr>
              </a:p>
              <a:p>
                <a:pPr eaLnBrk="0" hangingPunct="0">
                  <a:lnSpc>
                    <a:spcPct val="80000"/>
                  </a:lnSpc>
                  <a:spcBef>
                    <a:spcPct val="20000"/>
                  </a:spcBef>
                </a:pPr>
                <a:r>
                  <a:rPr lang="zh-CN" altLang="en-US">
                    <a:solidFill>
                      <a:schemeClr val="tx2"/>
                    </a:solidFill>
                  </a:rPr>
                  <a:t>该用户群均有该使用权限。</a:t>
                </a:r>
                <a:endParaRPr lang="zh-CN" altLang="en-US">
                  <a:solidFill>
                    <a:schemeClr val="tx2"/>
                  </a:solidFill>
                </a:endParaRPr>
              </a:p>
            </p:txBody>
          </p:sp>
          <p:sp>
            <p:nvSpPr>
              <p:cNvPr id="13361" name="Rectangle 49"/>
              <p:cNvSpPr>
                <a:spLocks noChangeArrowheads="1"/>
              </p:cNvSpPr>
              <p:nvPr/>
            </p:nvSpPr>
            <p:spPr bwMode="auto">
              <a:xfrm>
                <a:off x="3240" y="2804"/>
                <a:ext cx="45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角色名</a:t>
                </a:r>
                <a:endParaRPr lang="zh-CN" altLang="en-US" sz="1400">
                  <a:solidFill>
                    <a:schemeClr val="tx2"/>
                  </a:solidFill>
                </a:endParaRPr>
              </a:p>
            </p:txBody>
          </p:sp>
          <p:sp>
            <p:nvSpPr>
              <p:cNvPr id="13362" name="Rectangle 50"/>
              <p:cNvSpPr>
                <a:spLocks noChangeArrowheads="1"/>
              </p:cNvSpPr>
              <p:nvPr/>
            </p:nvSpPr>
            <p:spPr bwMode="auto">
              <a:xfrm>
                <a:off x="3240" y="3044"/>
                <a:ext cx="45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用户名</a:t>
                </a:r>
                <a:endParaRPr lang="zh-CN" altLang="en-US" sz="1400">
                  <a:solidFill>
                    <a:schemeClr val="tx2"/>
                  </a:solidFill>
                </a:endParaRPr>
              </a:p>
            </p:txBody>
          </p:sp>
        </p:grpSp>
        <p:sp>
          <p:nvSpPr>
            <p:cNvPr id="13363" name="Rectangle 57"/>
            <p:cNvSpPr>
              <a:spLocks noChangeArrowheads="1"/>
            </p:cNvSpPr>
            <p:nvPr/>
          </p:nvSpPr>
          <p:spPr bwMode="auto">
            <a:xfrm>
              <a:off x="2966" y="2654"/>
              <a:ext cx="795"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solidFill>
                    <a:schemeClr val="tx2"/>
                  </a:solidFill>
                </a:rPr>
                <a:t>简化权限管理</a:t>
              </a:r>
              <a:endParaRPr lang="zh-CN" altLang="en-US" sz="1400">
                <a:solidFill>
                  <a:schemeClr val="tx2"/>
                </a:solidFill>
              </a:endParaRPr>
            </a:p>
          </p:txBody>
        </p:sp>
      </p:grpSp>
      <p:sp>
        <p:nvSpPr>
          <p:cNvPr id="185405" name="Rectangle 61"/>
          <p:cNvSpPr>
            <a:spLocks noChangeArrowheads="1"/>
          </p:cNvSpPr>
          <p:nvPr/>
        </p:nvSpPr>
        <p:spPr bwMode="auto">
          <a:xfrm>
            <a:off x="8181975" y="5602288"/>
            <a:ext cx="1981200" cy="27146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允许转授权限</a:t>
            </a:r>
            <a:endParaRPr lang="zh-CN" altLang="en-US" sz="1400">
              <a:solidFill>
                <a:schemeClr val="tx2"/>
              </a:solidFill>
            </a:endParaRPr>
          </a:p>
        </p:txBody>
      </p:sp>
      <p:sp>
        <p:nvSpPr>
          <p:cNvPr id="185406" name="Rectangle 62"/>
          <p:cNvSpPr>
            <a:spLocks noChangeArrowheads="1"/>
          </p:cNvSpPr>
          <p:nvPr/>
        </p:nvSpPr>
        <p:spPr bwMode="auto">
          <a:xfrm>
            <a:off x="8181976" y="5897563"/>
            <a:ext cx="1990725" cy="27146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级联回收权限</a:t>
            </a:r>
            <a:r>
              <a:rPr lang="en-US" altLang="zh-CN" sz="1400">
                <a:solidFill>
                  <a:schemeClr val="tx2"/>
                </a:solidFill>
              </a:rPr>
              <a:t>(</a:t>
            </a:r>
            <a:r>
              <a:rPr lang="zh-CN" altLang="en-US" sz="1400">
                <a:solidFill>
                  <a:schemeClr val="tx2"/>
                </a:solidFill>
              </a:rPr>
              <a:t>默认值</a:t>
            </a:r>
            <a:r>
              <a:rPr lang="en-US" altLang="zh-CN" sz="1400">
                <a:solidFill>
                  <a:schemeClr val="tx2"/>
                </a:solidFill>
              </a:rPr>
              <a:t>)</a:t>
            </a:r>
            <a:endParaRPr lang="en-US" altLang="zh-CN" sz="1400">
              <a:solidFill>
                <a:schemeClr val="tx2"/>
              </a:solidFill>
            </a:endParaRPr>
          </a:p>
        </p:txBody>
      </p:sp>
      <p:sp>
        <p:nvSpPr>
          <p:cNvPr id="185407" name="Rectangle 63"/>
          <p:cNvSpPr>
            <a:spLocks noChangeArrowheads="1"/>
          </p:cNvSpPr>
          <p:nvPr/>
        </p:nvSpPr>
        <p:spPr bwMode="auto">
          <a:xfrm>
            <a:off x="8172451" y="6211888"/>
            <a:ext cx="1990725" cy="271462"/>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sz="1400">
                <a:solidFill>
                  <a:schemeClr val="tx2"/>
                </a:solidFill>
              </a:rPr>
              <a:t>防止级联回收权限</a:t>
            </a:r>
            <a:endParaRPr lang="zh-CN" altLang="en-US" sz="1400">
              <a:solidFill>
                <a:schemeClr val="tx2"/>
              </a:solidFill>
            </a:endParaRPr>
          </a:p>
        </p:txBody>
      </p:sp>
      <p:grpSp>
        <p:nvGrpSpPr>
          <p:cNvPr id="13367" name="Group 68"/>
          <p:cNvGrpSpPr/>
          <p:nvPr/>
        </p:nvGrpSpPr>
        <p:grpSpPr bwMode="auto">
          <a:xfrm>
            <a:off x="2505076" y="5575301"/>
            <a:ext cx="5586413" cy="911225"/>
            <a:chOff x="618" y="3512"/>
            <a:chExt cx="3519" cy="574"/>
          </a:xfrm>
        </p:grpSpPr>
        <p:pic>
          <p:nvPicPr>
            <p:cNvPr id="13368" name="Picture 5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 y="3512"/>
              <a:ext cx="343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9" name="Line 64"/>
            <p:cNvSpPr>
              <a:spLocks noChangeShapeType="1"/>
            </p:cNvSpPr>
            <p:nvPr/>
          </p:nvSpPr>
          <p:spPr bwMode="auto">
            <a:xfrm>
              <a:off x="2874" y="3690"/>
              <a:ext cx="984"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70" name="Line 65"/>
            <p:cNvSpPr>
              <a:spLocks noChangeShapeType="1"/>
            </p:cNvSpPr>
            <p:nvPr/>
          </p:nvSpPr>
          <p:spPr bwMode="auto">
            <a:xfrm>
              <a:off x="3594" y="3888"/>
              <a:ext cx="46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71" name="Line 66"/>
            <p:cNvSpPr>
              <a:spLocks noChangeShapeType="1"/>
            </p:cNvSpPr>
            <p:nvPr/>
          </p:nvSpPr>
          <p:spPr bwMode="auto">
            <a:xfrm>
              <a:off x="3594" y="4086"/>
              <a:ext cx="462"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72" name="AutoShape 67"/>
            <p:cNvSpPr/>
            <p:nvPr/>
          </p:nvSpPr>
          <p:spPr bwMode="auto">
            <a:xfrm>
              <a:off x="618" y="3570"/>
              <a:ext cx="60" cy="474"/>
            </a:xfrm>
            <a:prstGeom prst="leftBrace">
              <a:avLst>
                <a:gd name="adj1" fmla="val 65724"/>
                <a:gd name="adj2" fmla="val 50000"/>
              </a:avLst>
            </a:prstGeom>
            <a:noFill/>
            <a:ln w="9525">
              <a:solidFill>
                <a:srgbClr val="1306C0"/>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lnSpc>
                  <a:spcPct val="80000"/>
                </a:lnSpc>
                <a:spcBef>
                  <a:spcPct val="20000"/>
                </a:spcBef>
              </a:pPr>
              <a:endParaRPr lang="zh-CN" altLang="en-US"/>
            </a:p>
          </p:txBody>
        </p:sp>
      </p:grpSp>
      <p:sp>
        <p:nvSpPr>
          <p:cNvPr id="13373" name="矩形 61"/>
          <p:cNvSpPr>
            <a:spLocks noChangeArrowheads="1"/>
          </p:cNvSpPr>
          <p:nvPr/>
        </p:nvSpPr>
        <p:spPr bwMode="auto">
          <a:xfrm>
            <a:off x="5454651" y="6561138"/>
            <a:ext cx="76815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5</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5385"/>
                                        </p:tgtEl>
                                        <p:attrNameLst>
                                          <p:attrName>style.visibility</p:attrName>
                                        </p:attrNameLst>
                                      </p:cBhvr>
                                      <p:to>
                                        <p:strVal val="visible"/>
                                      </p:to>
                                    </p:set>
                                    <p:anim calcmode="lin" valueType="num">
                                      <p:cBhvr additive="base">
                                        <p:cTn id="7" dur="500" fill="hold"/>
                                        <p:tgtEl>
                                          <p:spTgt spid="185385"/>
                                        </p:tgtEl>
                                        <p:attrNameLst>
                                          <p:attrName>ppt_x</p:attrName>
                                        </p:attrNameLst>
                                      </p:cBhvr>
                                      <p:tavLst>
                                        <p:tav tm="0">
                                          <p:val>
                                            <p:strVal val="#ppt_x"/>
                                          </p:val>
                                        </p:tav>
                                        <p:tav tm="100000">
                                          <p:val>
                                            <p:strVal val="#ppt_x"/>
                                          </p:val>
                                        </p:tav>
                                      </p:tavLst>
                                    </p:anim>
                                    <p:anim calcmode="lin" valueType="num">
                                      <p:cBhvr additive="base">
                                        <p:cTn id="8" dur="500" fill="hold"/>
                                        <p:tgtEl>
                                          <p:spTgt spid="1853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5399"/>
                                        </p:tgtEl>
                                        <p:attrNameLst>
                                          <p:attrName>style.visibility</p:attrName>
                                        </p:attrNameLst>
                                      </p:cBhvr>
                                      <p:to>
                                        <p:strVal val="visible"/>
                                      </p:to>
                                    </p:set>
                                    <p:anim calcmode="lin" valueType="num">
                                      <p:cBhvr additive="base">
                                        <p:cTn id="13" dur="500" fill="hold"/>
                                        <p:tgtEl>
                                          <p:spTgt spid="185399"/>
                                        </p:tgtEl>
                                        <p:attrNameLst>
                                          <p:attrName>ppt_x</p:attrName>
                                        </p:attrNameLst>
                                      </p:cBhvr>
                                      <p:tavLst>
                                        <p:tav tm="0">
                                          <p:val>
                                            <p:strVal val="#ppt_x"/>
                                          </p:val>
                                        </p:tav>
                                        <p:tav tm="100000">
                                          <p:val>
                                            <p:strVal val="#ppt_x"/>
                                          </p:val>
                                        </p:tav>
                                      </p:tavLst>
                                    </p:anim>
                                    <p:anim calcmode="lin" valueType="num">
                                      <p:cBhvr additive="base">
                                        <p:cTn id="14" dur="500" fill="hold"/>
                                        <p:tgtEl>
                                          <p:spTgt spid="18539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5388"/>
                                        </p:tgtEl>
                                        <p:attrNameLst>
                                          <p:attrName>style.visibility</p:attrName>
                                        </p:attrNameLst>
                                      </p:cBhvr>
                                      <p:to>
                                        <p:strVal val="visible"/>
                                      </p:to>
                                    </p:set>
                                    <p:anim calcmode="lin" valueType="num">
                                      <p:cBhvr additive="base">
                                        <p:cTn id="17" dur="500" fill="hold"/>
                                        <p:tgtEl>
                                          <p:spTgt spid="185388"/>
                                        </p:tgtEl>
                                        <p:attrNameLst>
                                          <p:attrName>ppt_x</p:attrName>
                                        </p:attrNameLst>
                                      </p:cBhvr>
                                      <p:tavLst>
                                        <p:tav tm="0">
                                          <p:val>
                                            <p:strVal val="#ppt_x"/>
                                          </p:val>
                                        </p:tav>
                                        <p:tav tm="100000">
                                          <p:val>
                                            <p:strVal val="#ppt_x"/>
                                          </p:val>
                                        </p:tav>
                                      </p:tavLst>
                                    </p:anim>
                                    <p:anim calcmode="lin" valueType="num">
                                      <p:cBhvr additive="base">
                                        <p:cTn id="18" dur="500" fill="hold"/>
                                        <p:tgtEl>
                                          <p:spTgt spid="18538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5402"/>
                                        </p:tgtEl>
                                        <p:attrNameLst>
                                          <p:attrName>style.visibility</p:attrName>
                                        </p:attrNameLst>
                                      </p:cBhvr>
                                      <p:to>
                                        <p:strVal val="visible"/>
                                      </p:to>
                                    </p:set>
                                    <p:anim calcmode="lin" valueType="num">
                                      <p:cBhvr additive="base">
                                        <p:cTn id="23" dur="500" fill="hold"/>
                                        <p:tgtEl>
                                          <p:spTgt spid="185402"/>
                                        </p:tgtEl>
                                        <p:attrNameLst>
                                          <p:attrName>ppt_x</p:attrName>
                                        </p:attrNameLst>
                                      </p:cBhvr>
                                      <p:tavLst>
                                        <p:tav tm="0">
                                          <p:val>
                                            <p:strVal val="#ppt_x"/>
                                          </p:val>
                                        </p:tav>
                                        <p:tav tm="100000">
                                          <p:val>
                                            <p:strVal val="#ppt_x"/>
                                          </p:val>
                                        </p:tav>
                                      </p:tavLst>
                                    </p:anim>
                                    <p:anim calcmode="lin" valueType="num">
                                      <p:cBhvr additive="base">
                                        <p:cTn id="24" dur="500" fill="hold"/>
                                        <p:tgtEl>
                                          <p:spTgt spid="18540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5395"/>
                                        </p:tgtEl>
                                        <p:attrNameLst>
                                          <p:attrName>style.visibility</p:attrName>
                                        </p:attrNameLst>
                                      </p:cBhvr>
                                      <p:to>
                                        <p:strVal val="visible"/>
                                      </p:to>
                                    </p:set>
                                    <p:anim calcmode="lin" valueType="num">
                                      <p:cBhvr additive="base">
                                        <p:cTn id="27" dur="500" fill="hold"/>
                                        <p:tgtEl>
                                          <p:spTgt spid="185395"/>
                                        </p:tgtEl>
                                        <p:attrNameLst>
                                          <p:attrName>ppt_x</p:attrName>
                                        </p:attrNameLst>
                                      </p:cBhvr>
                                      <p:tavLst>
                                        <p:tav tm="0">
                                          <p:val>
                                            <p:strVal val="#ppt_x"/>
                                          </p:val>
                                        </p:tav>
                                        <p:tav tm="100000">
                                          <p:val>
                                            <p:strVal val="#ppt_x"/>
                                          </p:val>
                                        </p:tav>
                                      </p:tavLst>
                                    </p:anim>
                                    <p:anim calcmode="lin" valueType="num">
                                      <p:cBhvr additive="base">
                                        <p:cTn id="28" dur="500" fill="hold"/>
                                        <p:tgtEl>
                                          <p:spTgt spid="18539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5405"/>
                                        </p:tgtEl>
                                        <p:attrNameLst>
                                          <p:attrName>style.visibility</p:attrName>
                                        </p:attrNameLst>
                                      </p:cBhvr>
                                      <p:to>
                                        <p:strVal val="visible"/>
                                      </p:to>
                                    </p:set>
                                    <p:anim calcmode="lin" valueType="num">
                                      <p:cBhvr additive="base">
                                        <p:cTn id="33" dur="500" fill="hold"/>
                                        <p:tgtEl>
                                          <p:spTgt spid="185405"/>
                                        </p:tgtEl>
                                        <p:attrNameLst>
                                          <p:attrName>ppt_x</p:attrName>
                                        </p:attrNameLst>
                                      </p:cBhvr>
                                      <p:tavLst>
                                        <p:tav tm="0">
                                          <p:val>
                                            <p:strVal val="#ppt_x"/>
                                          </p:val>
                                        </p:tav>
                                        <p:tav tm="100000">
                                          <p:val>
                                            <p:strVal val="#ppt_x"/>
                                          </p:val>
                                        </p:tav>
                                      </p:tavLst>
                                    </p:anim>
                                    <p:anim calcmode="lin" valueType="num">
                                      <p:cBhvr additive="base">
                                        <p:cTn id="34" dur="500" fill="hold"/>
                                        <p:tgtEl>
                                          <p:spTgt spid="18540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5406"/>
                                        </p:tgtEl>
                                        <p:attrNameLst>
                                          <p:attrName>style.visibility</p:attrName>
                                        </p:attrNameLst>
                                      </p:cBhvr>
                                      <p:to>
                                        <p:strVal val="visible"/>
                                      </p:to>
                                    </p:set>
                                    <p:anim calcmode="lin" valueType="num">
                                      <p:cBhvr additive="base">
                                        <p:cTn id="37" dur="500" fill="hold"/>
                                        <p:tgtEl>
                                          <p:spTgt spid="185406"/>
                                        </p:tgtEl>
                                        <p:attrNameLst>
                                          <p:attrName>ppt_x</p:attrName>
                                        </p:attrNameLst>
                                      </p:cBhvr>
                                      <p:tavLst>
                                        <p:tav tm="0">
                                          <p:val>
                                            <p:strVal val="#ppt_x"/>
                                          </p:val>
                                        </p:tav>
                                        <p:tav tm="100000">
                                          <p:val>
                                            <p:strVal val="#ppt_x"/>
                                          </p:val>
                                        </p:tav>
                                      </p:tavLst>
                                    </p:anim>
                                    <p:anim calcmode="lin" valueType="num">
                                      <p:cBhvr additive="base">
                                        <p:cTn id="38" dur="500" fill="hold"/>
                                        <p:tgtEl>
                                          <p:spTgt spid="18540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5407"/>
                                        </p:tgtEl>
                                        <p:attrNameLst>
                                          <p:attrName>style.visibility</p:attrName>
                                        </p:attrNameLst>
                                      </p:cBhvr>
                                      <p:to>
                                        <p:strVal val="visible"/>
                                      </p:to>
                                    </p:set>
                                    <p:anim calcmode="lin" valueType="num">
                                      <p:cBhvr additive="base">
                                        <p:cTn id="41" dur="500" fill="hold"/>
                                        <p:tgtEl>
                                          <p:spTgt spid="185407"/>
                                        </p:tgtEl>
                                        <p:attrNameLst>
                                          <p:attrName>ppt_x</p:attrName>
                                        </p:attrNameLst>
                                      </p:cBhvr>
                                      <p:tavLst>
                                        <p:tav tm="0">
                                          <p:val>
                                            <p:strVal val="#ppt_x"/>
                                          </p:val>
                                        </p:tav>
                                        <p:tav tm="100000">
                                          <p:val>
                                            <p:strVal val="#ppt_x"/>
                                          </p:val>
                                        </p:tav>
                                      </p:tavLst>
                                    </p:anim>
                                    <p:anim calcmode="lin" valueType="num">
                                      <p:cBhvr additive="base">
                                        <p:cTn id="42" dur="500" fill="hold"/>
                                        <p:tgtEl>
                                          <p:spTgt spid="1854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85" grpId="0" animBg="1"/>
      <p:bldP spid="185388" grpId="0" animBg="1"/>
      <p:bldP spid="185395" grpId="0" animBg="1"/>
      <p:bldP spid="185405" grpId="0" animBg="1"/>
      <p:bldP spid="185406" grpId="0" animBg="1"/>
      <p:bldP spid="18540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D64D119-4BD7-4AA4-B43E-AA99DE84523D}" type="slidenum">
              <a:rPr lang="zh-CN" altLang="en-US" smtClean="0"/>
            </a:fld>
            <a:endParaRPr lang="zh-CN" altLang="en-US"/>
          </a:p>
        </p:txBody>
      </p:sp>
      <p:sp>
        <p:nvSpPr>
          <p:cNvPr id="14338" name="Rectangle 2"/>
          <p:cNvSpPr>
            <a:spLocks noGrp="1" noChangeArrowheads="1"/>
          </p:cNvSpPr>
          <p:nvPr>
            <p:ph type="title"/>
          </p:nvPr>
        </p:nvSpPr>
        <p:spPr>
          <a:xfrm>
            <a:off x="1935163" y="114300"/>
            <a:ext cx="5878512" cy="482600"/>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.2 </a:t>
            </a:r>
            <a:r>
              <a:rPr lang="zh-CN" altLang="en-US" sz="2800" b="1">
                <a:latin typeface="黑体" panose="02010609060101010101" pitchFamily="49" charset="-122"/>
                <a:ea typeface="黑体" panose="02010609060101010101" pitchFamily="49" charset="-122"/>
              </a:rPr>
              <a:t>视图上的授权</a:t>
            </a:r>
            <a:endParaRPr lang="en-US" altLang="zh-CN" sz="2400" b="1">
              <a:latin typeface="Times New Roman" panose="02020603050405020304" pitchFamily="18" charset="0"/>
              <a:ea typeface="黑体" panose="02010609060101010101" pitchFamily="49" charset="-122"/>
            </a:endParaRPr>
          </a:p>
        </p:txBody>
      </p:sp>
      <p:sp>
        <p:nvSpPr>
          <p:cNvPr id="14339" name="Rectangle 4"/>
          <p:cNvSpPr>
            <a:spLocks noChangeArrowheads="1"/>
          </p:cNvSpPr>
          <p:nvPr/>
        </p:nvSpPr>
        <p:spPr bwMode="auto">
          <a:xfrm>
            <a:off x="8605838" y="9525"/>
            <a:ext cx="17764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授权 </a:t>
            </a:r>
            <a:endParaRPr lang="en-US" altLang="zh-CN">
              <a:solidFill>
                <a:srgbClr val="008000"/>
              </a:solidFill>
              <a:latin typeface="Times New Roman" panose="02020603050405020304" pitchFamily="18" charset="0"/>
              <a:ea typeface="黑体" panose="02010609060101010101" pitchFamily="49" charset="-122"/>
            </a:endParaRPr>
          </a:p>
        </p:txBody>
      </p:sp>
      <p:sp>
        <p:nvSpPr>
          <p:cNvPr id="14340" name="Rectangle 5"/>
          <p:cNvSpPr>
            <a:spLocks noChangeArrowheads="1"/>
          </p:cNvSpPr>
          <p:nvPr/>
        </p:nvSpPr>
        <p:spPr bwMode="auto">
          <a:xfrm>
            <a:off x="3886200" y="1208089"/>
            <a:ext cx="3542958" cy="98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t>create view </a:t>
            </a:r>
            <a:r>
              <a:rPr lang="en-US" altLang="zh-CN" i="1">
                <a:solidFill>
                  <a:srgbClr val="0066FF"/>
                </a:solidFill>
              </a:rPr>
              <a:t>geo_instructor</a:t>
            </a:r>
            <a:r>
              <a:rPr lang="en-US" altLang="zh-CN" i="1"/>
              <a:t> </a:t>
            </a:r>
            <a:r>
              <a:rPr lang="en-US" altLang="zh-CN"/>
              <a:t>as</a:t>
            </a:r>
            <a:br>
              <a:rPr lang="en-US" altLang="zh-CN"/>
            </a:br>
            <a:r>
              <a:rPr lang="en-US" altLang="zh-CN"/>
              <a:t>     (select *</a:t>
            </a:r>
            <a:br>
              <a:rPr lang="en-US" altLang="zh-CN"/>
            </a:br>
            <a:r>
              <a:rPr lang="en-US" altLang="zh-CN"/>
              <a:t>      from </a:t>
            </a:r>
            <a:r>
              <a:rPr lang="en-US" altLang="zh-CN" i="1">
                <a:solidFill>
                  <a:schemeClr val="tx2"/>
                </a:solidFill>
              </a:rPr>
              <a:t>instructor </a:t>
            </a:r>
            <a:br>
              <a:rPr lang="en-US" altLang="zh-CN" i="1"/>
            </a:br>
            <a:r>
              <a:rPr lang="en-US" altLang="zh-CN" i="1"/>
              <a:t>      </a:t>
            </a:r>
            <a:r>
              <a:rPr lang="en-US" altLang="zh-CN"/>
              <a:t>where </a:t>
            </a:r>
            <a:r>
              <a:rPr lang="en-US" altLang="zh-CN" i="1"/>
              <a:t>dept_name</a:t>
            </a:r>
            <a:r>
              <a:rPr lang="en-US" altLang="zh-CN"/>
              <a:t>='Geology');</a:t>
            </a:r>
            <a:endParaRPr lang="zh-CN" altLang="en-US"/>
          </a:p>
        </p:txBody>
      </p:sp>
      <p:sp>
        <p:nvSpPr>
          <p:cNvPr id="14341" name="Rectangle 8"/>
          <p:cNvSpPr>
            <a:spLocks noChangeArrowheads="1"/>
          </p:cNvSpPr>
          <p:nvPr/>
        </p:nvSpPr>
        <p:spPr bwMode="auto">
          <a:xfrm>
            <a:off x="4406900" y="3198813"/>
            <a:ext cx="2655888"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20000"/>
              </a:spcBef>
            </a:pPr>
            <a:r>
              <a:rPr lang="en-US" altLang="zh-CN"/>
              <a:t>select *</a:t>
            </a:r>
            <a:br>
              <a:rPr lang="en-US" altLang="zh-CN"/>
            </a:br>
            <a:r>
              <a:rPr lang="en-US" altLang="zh-CN"/>
              <a:t>from </a:t>
            </a:r>
            <a:r>
              <a:rPr lang="en-US" altLang="zh-CN" i="1"/>
              <a:t>geo_instructor</a:t>
            </a:r>
            <a:r>
              <a:rPr lang="en-US" altLang="zh-CN"/>
              <a:t>;</a:t>
            </a:r>
            <a:endParaRPr lang="zh-CN" altLang="en-US"/>
          </a:p>
        </p:txBody>
      </p:sp>
      <p:sp>
        <p:nvSpPr>
          <p:cNvPr id="186377" name="Rectangle 9"/>
          <p:cNvSpPr>
            <a:spLocks noChangeArrowheads="1"/>
          </p:cNvSpPr>
          <p:nvPr/>
        </p:nvSpPr>
        <p:spPr bwMode="auto">
          <a:xfrm>
            <a:off x="6505576" y="3844926"/>
            <a:ext cx="3768725" cy="830263"/>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a:solidFill>
                  <a:schemeClr val="tx2"/>
                </a:solidFill>
                <a:ea typeface="黑体" panose="02010609060101010101" pitchFamily="49" charset="-122"/>
              </a:rPr>
              <a:t>如果该用户在</a:t>
            </a:r>
            <a:r>
              <a:rPr lang="en-US" altLang="zh-CN">
                <a:solidFill>
                  <a:schemeClr val="tx2"/>
                </a:solidFill>
                <a:ea typeface="黑体" panose="02010609060101010101" pitchFamily="49" charset="-122"/>
              </a:rPr>
              <a:t>instructor</a:t>
            </a:r>
            <a:r>
              <a:rPr lang="zh-CN" altLang="en-US">
                <a:solidFill>
                  <a:schemeClr val="tx2"/>
                </a:solidFill>
                <a:ea typeface="黑体" panose="02010609060101010101" pitchFamily="49" charset="-122"/>
              </a:rPr>
              <a:t>上没有获得</a:t>
            </a:r>
            <a:endParaRPr lang="zh-CN" altLang="en-US">
              <a:solidFill>
                <a:schemeClr val="tx2"/>
              </a:solidFill>
              <a:ea typeface="黑体" panose="02010609060101010101" pitchFamily="49" charset="-122"/>
            </a:endParaRPr>
          </a:p>
          <a:p>
            <a:pPr eaLnBrk="0" hangingPunct="0"/>
            <a:r>
              <a:rPr lang="en-US" altLang="zh-CN">
                <a:solidFill>
                  <a:schemeClr val="tx2"/>
                </a:solidFill>
                <a:ea typeface="黑体" panose="02010609060101010101" pitchFamily="49" charset="-122"/>
              </a:rPr>
              <a:t>select</a:t>
            </a:r>
            <a:r>
              <a:rPr lang="zh-CN" altLang="en-US">
                <a:solidFill>
                  <a:schemeClr val="tx2"/>
                </a:solidFill>
                <a:ea typeface="黑体" panose="02010609060101010101" pitchFamily="49" charset="-122"/>
              </a:rPr>
              <a:t>授权，则他仍然看不到数据！</a:t>
            </a:r>
            <a:endParaRPr lang="en-US" altLang="zh-CN">
              <a:solidFill>
                <a:schemeClr val="tx2"/>
              </a:solidFill>
              <a:ea typeface="黑体" panose="02010609060101010101" pitchFamily="49" charset="-122"/>
            </a:endParaRPr>
          </a:p>
          <a:p>
            <a:pPr eaLnBrk="0" hangingPunct="0"/>
            <a:r>
              <a:rPr lang="zh-CN" altLang="en-US">
                <a:solidFill>
                  <a:srgbClr val="0000FF"/>
                </a:solidFill>
                <a:ea typeface="黑体" panose="02010609060101010101" pitchFamily="49" charset="-122"/>
              </a:rPr>
              <a:t>注：视图上的</a:t>
            </a:r>
            <a:r>
              <a:rPr lang="en-US" altLang="zh-CN">
                <a:solidFill>
                  <a:srgbClr val="0000FF"/>
                </a:solidFill>
                <a:ea typeface="黑体" panose="02010609060101010101" pitchFamily="49" charset="-122"/>
              </a:rPr>
              <a:t>update</a:t>
            </a:r>
            <a:r>
              <a:rPr lang="zh-CN" altLang="en-US">
                <a:solidFill>
                  <a:srgbClr val="0000FF"/>
                </a:solidFill>
                <a:ea typeface="黑体" panose="02010609060101010101" pitchFamily="49" charset="-122"/>
              </a:rPr>
              <a:t>权限也类似</a:t>
            </a:r>
            <a:endParaRPr lang="zh-CN" altLang="en-US">
              <a:solidFill>
                <a:srgbClr val="0000FF"/>
              </a:solidFill>
              <a:ea typeface="黑体" panose="02010609060101010101" pitchFamily="49" charset="-122"/>
            </a:endParaRPr>
          </a:p>
        </p:txBody>
      </p:sp>
      <p:grpSp>
        <p:nvGrpSpPr>
          <p:cNvPr id="14343" name="Group 14"/>
          <p:cNvGrpSpPr/>
          <p:nvPr/>
        </p:nvGrpSpPr>
        <p:grpSpPr bwMode="auto">
          <a:xfrm>
            <a:off x="2746376" y="2489200"/>
            <a:ext cx="4435475" cy="577850"/>
            <a:chOff x="1280" y="2004"/>
            <a:chExt cx="2794" cy="364"/>
          </a:xfrm>
        </p:grpSpPr>
        <p:sp>
          <p:nvSpPr>
            <p:cNvPr id="14344" name="Rectangle 6"/>
            <p:cNvSpPr>
              <a:spLocks noChangeArrowheads="1"/>
            </p:cNvSpPr>
            <p:nvPr/>
          </p:nvSpPr>
          <p:spPr bwMode="auto">
            <a:xfrm>
              <a:off x="1280" y="2004"/>
              <a:ext cx="279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t>grant select on </a:t>
              </a:r>
              <a:r>
                <a:rPr lang="en-US" altLang="zh-CN" i="1">
                  <a:solidFill>
                    <a:srgbClr val="0066FF"/>
                  </a:solidFill>
                </a:rPr>
                <a:t>geo_instructor</a:t>
              </a:r>
              <a:r>
                <a:rPr lang="en-US" altLang="zh-CN" i="1"/>
                <a:t> </a:t>
              </a:r>
              <a:r>
                <a:rPr lang="en-US" altLang="zh-CN"/>
                <a:t>to </a:t>
              </a:r>
              <a:r>
                <a:rPr lang="en-US" altLang="zh-CN" i="1"/>
                <a:t> geo_staff</a:t>
              </a:r>
              <a:endParaRPr lang="zh-CN" altLang="en-US" i="1"/>
            </a:p>
          </p:txBody>
        </p:sp>
        <p:sp>
          <p:nvSpPr>
            <p:cNvPr id="14345" name="Rectangle 10"/>
            <p:cNvSpPr>
              <a:spLocks noChangeArrowheads="1"/>
            </p:cNvSpPr>
            <p:nvPr/>
          </p:nvSpPr>
          <p:spPr bwMode="auto">
            <a:xfrm>
              <a:off x="3308" y="2166"/>
              <a:ext cx="6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t>(roll</a:t>
              </a:r>
              <a:r>
                <a:rPr lang="zh-CN" altLang="en-US"/>
                <a:t>角色</a:t>
              </a:r>
              <a:r>
                <a:rPr lang="en-US" altLang="zh-CN"/>
                <a:t>)</a:t>
              </a:r>
              <a:endParaRPr lang="en-US" altLang="zh-CN"/>
            </a:p>
          </p:txBody>
        </p:sp>
      </p:grpSp>
      <p:sp>
        <p:nvSpPr>
          <p:cNvPr id="14346" name="AutoShape 11"/>
          <p:cNvSpPr>
            <a:spLocks noChangeArrowheads="1"/>
          </p:cNvSpPr>
          <p:nvPr/>
        </p:nvSpPr>
        <p:spPr bwMode="auto">
          <a:xfrm>
            <a:off x="1654175" y="3003551"/>
            <a:ext cx="2514600" cy="1268413"/>
          </a:xfrm>
          <a:prstGeom prst="cloudCallout">
            <a:avLst>
              <a:gd name="adj1" fmla="val -45755"/>
              <a:gd name="adj2" fmla="val 67537"/>
            </a:avLst>
          </a:prstGeom>
          <a:solidFill>
            <a:schemeClr val="accent1"/>
          </a:solidFill>
          <a:ln w="9525">
            <a:solidFill>
              <a:srgbClr val="000000"/>
            </a:solidFill>
            <a:round/>
          </a:ln>
        </p:spPr>
        <p:txBody>
          <a:bodyPr tIns="0" bIns="0"/>
          <a:lstStyle/>
          <a:p>
            <a:pPr algn="ctr" eaLnBrk="0" hangingPunct="0"/>
            <a:r>
              <a:rPr lang="en-US" altLang="zh-CN">
                <a:solidFill>
                  <a:srgbClr val="0066FF"/>
                </a:solidFill>
              </a:rPr>
              <a:t>geo_staff</a:t>
            </a:r>
            <a:r>
              <a:rPr lang="zh-CN" altLang="en-US">
                <a:solidFill>
                  <a:srgbClr val="0066FF"/>
                </a:solidFill>
              </a:rPr>
              <a:t>中用户</a:t>
            </a:r>
            <a:r>
              <a:rPr lang="zh-CN" altLang="en-US"/>
              <a:t>能通过该语句查看到数据吗？ </a:t>
            </a:r>
            <a:endParaRPr lang="zh-CN" altLang="en-US"/>
          </a:p>
        </p:txBody>
      </p:sp>
      <p:sp>
        <p:nvSpPr>
          <p:cNvPr id="14347" name="AutoShape 12"/>
          <p:cNvSpPr>
            <a:spLocks noChangeArrowheads="1"/>
          </p:cNvSpPr>
          <p:nvPr/>
        </p:nvSpPr>
        <p:spPr bwMode="auto">
          <a:xfrm>
            <a:off x="1681163" y="850901"/>
            <a:ext cx="2108200" cy="1438275"/>
          </a:xfrm>
          <a:prstGeom prst="cloudCallout">
            <a:avLst>
              <a:gd name="adj1" fmla="val -48282"/>
              <a:gd name="adj2" fmla="val 68005"/>
            </a:avLst>
          </a:prstGeom>
          <a:solidFill>
            <a:schemeClr val="accent1"/>
          </a:solidFill>
          <a:ln w="9525">
            <a:solidFill>
              <a:schemeClr val="tx1"/>
            </a:solidFill>
            <a:round/>
          </a:ln>
        </p:spPr>
        <p:txBody>
          <a:bodyPr lIns="0" tIns="0" rIns="0" bIns="0"/>
          <a:lstStyle/>
          <a:p>
            <a:pPr algn="ctr" eaLnBrk="0" hangingPunct="0"/>
            <a:r>
              <a:rPr lang="zh-CN" altLang="en-US"/>
              <a:t>视图上也可以授权吗</a:t>
            </a:r>
            <a:r>
              <a:rPr lang="en-US" altLang="zh-CN"/>
              <a:t>(</a:t>
            </a:r>
            <a:r>
              <a:rPr lang="zh-CN" altLang="en-US"/>
              <a:t>查看</a:t>
            </a:r>
            <a:r>
              <a:rPr lang="en-US" altLang="zh-CN"/>
              <a:t>/</a:t>
            </a:r>
            <a:r>
              <a:rPr lang="zh-CN" altLang="en-US"/>
              <a:t>修改</a:t>
            </a:r>
            <a:r>
              <a:rPr lang="en-US" altLang="zh-CN"/>
              <a:t>/</a:t>
            </a:r>
            <a:r>
              <a:rPr lang="zh-CN" altLang="en-US"/>
              <a:t>删除数据</a:t>
            </a:r>
            <a:r>
              <a:rPr lang="en-US" altLang="zh-CN"/>
              <a:t>)</a:t>
            </a:r>
            <a:r>
              <a:rPr lang="zh-CN" altLang="en-US"/>
              <a:t>？</a:t>
            </a:r>
            <a:endParaRPr lang="zh-CN" altLang="en-US"/>
          </a:p>
        </p:txBody>
      </p:sp>
      <p:sp>
        <p:nvSpPr>
          <p:cNvPr id="186381" name="Rectangle 13"/>
          <p:cNvSpPr>
            <a:spLocks noChangeArrowheads="1"/>
          </p:cNvSpPr>
          <p:nvPr/>
        </p:nvSpPr>
        <p:spPr bwMode="auto">
          <a:xfrm>
            <a:off x="7726363" y="1406526"/>
            <a:ext cx="2595562" cy="60007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在表</a:t>
            </a:r>
            <a:r>
              <a:rPr lang="en-US" altLang="zh-CN">
                <a:solidFill>
                  <a:schemeClr val="tx2"/>
                </a:solidFill>
              </a:rPr>
              <a:t>instructor</a:t>
            </a:r>
            <a:r>
              <a:rPr lang="zh-CN" altLang="en-US">
                <a:solidFill>
                  <a:schemeClr val="tx2"/>
                </a:solidFill>
              </a:rPr>
              <a:t>上创建</a:t>
            </a:r>
            <a:endParaRPr lang="zh-CN" altLang="en-US">
              <a:solidFill>
                <a:schemeClr val="tx2"/>
              </a:solidFill>
            </a:endParaRPr>
          </a:p>
          <a:p>
            <a:pPr eaLnBrk="0" hangingPunct="0">
              <a:lnSpc>
                <a:spcPct val="80000"/>
              </a:lnSpc>
              <a:spcBef>
                <a:spcPct val="20000"/>
              </a:spcBef>
            </a:pPr>
            <a:r>
              <a:rPr lang="zh-CN" altLang="en-US">
                <a:solidFill>
                  <a:schemeClr val="tx2"/>
                </a:solidFill>
              </a:rPr>
              <a:t>一个视图</a:t>
            </a:r>
            <a:r>
              <a:rPr lang="en-US" altLang="zh-CN" i="1">
                <a:solidFill>
                  <a:srgbClr val="0066FF"/>
                </a:solidFill>
              </a:rPr>
              <a:t>geo_instructor</a:t>
            </a:r>
            <a:r>
              <a:rPr lang="en-US" altLang="zh-CN"/>
              <a:t> </a:t>
            </a:r>
            <a:endParaRPr lang="zh-CN" altLang="en-US"/>
          </a:p>
        </p:txBody>
      </p:sp>
      <p:sp>
        <p:nvSpPr>
          <p:cNvPr id="186383" name="Rectangle 15"/>
          <p:cNvSpPr>
            <a:spLocks noChangeArrowheads="1"/>
          </p:cNvSpPr>
          <p:nvPr/>
        </p:nvSpPr>
        <p:spPr bwMode="auto">
          <a:xfrm>
            <a:off x="7832725" y="2414589"/>
            <a:ext cx="2476500" cy="60007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a:solidFill>
                  <a:schemeClr val="tx2"/>
                </a:solidFill>
              </a:rPr>
              <a:t>将视图上的查看权授</a:t>
            </a:r>
            <a:endParaRPr lang="zh-CN" altLang="en-US">
              <a:solidFill>
                <a:schemeClr val="tx2"/>
              </a:solidFill>
            </a:endParaRPr>
          </a:p>
          <a:p>
            <a:pPr eaLnBrk="0" hangingPunct="0">
              <a:lnSpc>
                <a:spcPct val="80000"/>
              </a:lnSpc>
              <a:spcBef>
                <a:spcPct val="20000"/>
              </a:spcBef>
            </a:pPr>
            <a:r>
              <a:rPr lang="zh-CN" altLang="en-US">
                <a:solidFill>
                  <a:schemeClr val="tx2"/>
                </a:solidFill>
              </a:rPr>
              <a:t>予一个角色</a:t>
            </a:r>
            <a:r>
              <a:rPr lang="en-US" altLang="zh-CN" i="1"/>
              <a:t>geo_staff</a:t>
            </a:r>
            <a:endParaRPr lang="zh-CN" altLang="en-US" i="1"/>
          </a:p>
        </p:txBody>
      </p:sp>
      <p:sp>
        <p:nvSpPr>
          <p:cNvPr id="186385" name="Rectangle 17"/>
          <p:cNvSpPr>
            <a:spLocks noChangeArrowheads="1"/>
          </p:cNvSpPr>
          <p:nvPr/>
        </p:nvSpPr>
        <p:spPr bwMode="auto">
          <a:xfrm>
            <a:off x="4413251" y="5118100"/>
            <a:ext cx="5870575" cy="1430338"/>
          </a:xfrm>
          <a:prstGeom prst="rect">
            <a:avLst/>
          </a:prstGeom>
          <a:noFill/>
          <a:ln w="19050">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lnSpc>
                <a:spcPct val="80000"/>
              </a:lnSpc>
              <a:spcBef>
                <a:spcPct val="20000"/>
              </a:spcBef>
            </a:pPr>
            <a:r>
              <a:rPr lang="zh-CN" altLang="en-US">
                <a:solidFill>
                  <a:schemeClr val="tx2"/>
                </a:solidFill>
              </a:rPr>
              <a:t>注：</a:t>
            </a:r>
            <a:r>
              <a:rPr lang="en-US" altLang="zh-CN">
                <a:solidFill>
                  <a:schemeClr val="tx2"/>
                </a:solidFill>
              </a:rPr>
              <a:t>1</a:t>
            </a:r>
            <a:r>
              <a:rPr lang="zh-CN" altLang="en-US">
                <a:solidFill>
                  <a:schemeClr val="tx2"/>
                </a:solidFill>
              </a:rPr>
              <a:t>）</a:t>
            </a:r>
            <a:r>
              <a:rPr lang="zh-CN" altLang="en-US">
                <a:solidFill>
                  <a:srgbClr val="0066FF"/>
                </a:solidFill>
              </a:rPr>
              <a:t>视图的创建者</a:t>
            </a:r>
            <a:r>
              <a:rPr lang="zh-CN" altLang="en-US">
                <a:solidFill>
                  <a:schemeClr val="tx2"/>
                </a:solidFill>
              </a:rPr>
              <a:t>，自然拥有该视图上的所有权限！</a:t>
            </a:r>
            <a:endParaRPr lang="zh-CN" altLang="en-US">
              <a:solidFill>
                <a:schemeClr val="tx2"/>
              </a:solidFill>
            </a:endParaRPr>
          </a:p>
          <a:p>
            <a:pPr eaLnBrk="0" hangingPunct="0">
              <a:lnSpc>
                <a:spcPct val="80000"/>
              </a:lnSpc>
              <a:spcBef>
                <a:spcPct val="20000"/>
              </a:spcBef>
            </a:pPr>
            <a:r>
              <a:rPr lang="zh-CN" altLang="en-US">
                <a:solidFill>
                  <a:schemeClr val="tx2"/>
                </a:solidFill>
              </a:rPr>
              <a:t>    </a:t>
            </a:r>
            <a:r>
              <a:rPr lang="en-US" altLang="zh-CN">
                <a:solidFill>
                  <a:schemeClr val="tx2"/>
                </a:solidFill>
              </a:rPr>
              <a:t>2</a:t>
            </a:r>
            <a:r>
              <a:rPr lang="zh-CN" altLang="en-US">
                <a:solidFill>
                  <a:schemeClr val="tx2"/>
                </a:solidFill>
              </a:rPr>
              <a:t>）</a:t>
            </a:r>
            <a:r>
              <a:rPr lang="zh-CN" altLang="en-US">
                <a:solidFill>
                  <a:srgbClr val="0066FF"/>
                </a:solidFill>
              </a:rPr>
              <a:t>函数与过程的创建者</a:t>
            </a:r>
            <a:r>
              <a:rPr lang="zh-CN" altLang="en-US">
                <a:solidFill>
                  <a:schemeClr val="tx2"/>
                </a:solidFill>
              </a:rPr>
              <a:t>，自然拥有其上所有权限！</a:t>
            </a:r>
            <a:endParaRPr lang="en-US" altLang="zh-CN">
              <a:solidFill>
                <a:schemeClr val="tx2"/>
              </a:solidFill>
            </a:endParaRPr>
          </a:p>
          <a:p>
            <a:pPr eaLnBrk="0" hangingPunct="0">
              <a:lnSpc>
                <a:spcPct val="80000"/>
              </a:lnSpc>
              <a:spcBef>
                <a:spcPct val="20000"/>
              </a:spcBef>
            </a:pPr>
            <a:r>
              <a:rPr lang="en-US" altLang="zh-CN">
                <a:solidFill>
                  <a:schemeClr val="tx2"/>
                </a:solidFill>
              </a:rPr>
              <a:t>       3</a:t>
            </a:r>
            <a:r>
              <a:rPr lang="zh-CN" altLang="en-US">
                <a:solidFill>
                  <a:schemeClr val="tx2"/>
                </a:solidFill>
              </a:rPr>
              <a:t>）从</a:t>
            </a:r>
            <a:r>
              <a:rPr lang="en-US" altLang="zh-CN">
                <a:solidFill>
                  <a:schemeClr val="tx2"/>
                </a:solidFill>
              </a:rPr>
              <a:t>SQL2003</a:t>
            </a:r>
            <a:r>
              <a:rPr lang="zh-CN" altLang="en-US">
                <a:solidFill>
                  <a:schemeClr val="tx2"/>
                </a:solidFill>
              </a:rPr>
              <a:t>标准开始，允许在定义函数和过程</a:t>
            </a:r>
            <a:endParaRPr lang="en-US" altLang="zh-CN">
              <a:solidFill>
                <a:schemeClr val="tx2"/>
              </a:solidFill>
            </a:endParaRPr>
          </a:p>
          <a:p>
            <a:pPr eaLnBrk="0" hangingPunct="0">
              <a:lnSpc>
                <a:spcPct val="80000"/>
              </a:lnSpc>
              <a:spcBef>
                <a:spcPct val="20000"/>
              </a:spcBef>
            </a:pPr>
            <a:r>
              <a:rPr lang="en-US" altLang="zh-CN">
                <a:solidFill>
                  <a:schemeClr val="tx2"/>
                </a:solidFill>
              </a:rPr>
              <a:t>            </a:t>
            </a:r>
            <a:r>
              <a:rPr lang="zh-CN" altLang="en-US">
                <a:solidFill>
                  <a:schemeClr val="tx2"/>
                </a:solidFill>
              </a:rPr>
              <a:t>时指定</a:t>
            </a:r>
            <a:r>
              <a:rPr lang="en-US" altLang="zh-CN">
                <a:solidFill>
                  <a:srgbClr val="0000FF"/>
                </a:solidFill>
              </a:rPr>
              <a:t>sql security invoker</a:t>
            </a:r>
            <a:r>
              <a:rPr lang="zh-CN" altLang="en-US">
                <a:solidFill>
                  <a:schemeClr val="tx2"/>
                </a:solidFill>
              </a:rPr>
              <a:t>，执行时与调用者相</a:t>
            </a:r>
            <a:endParaRPr lang="en-US" altLang="zh-CN">
              <a:solidFill>
                <a:schemeClr val="tx2"/>
              </a:solidFill>
            </a:endParaRPr>
          </a:p>
          <a:p>
            <a:pPr eaLnBrk="0" hangingPunct="0">
              <a:lnSpc>
                <a:spcPct val="80000"/>
              </a:lnSpc>
              <a:spcBef>
                <a:spcPct val="20000"/>
              </a:spcBef>
            </a:pPr>
            <a:r>
              <a:rPr lang="en-US" altLang="zh-CN">
                <a:solidFill>
                  <a:schemeClr val="tx2"/>
                </a:solidFill>
              </a:rPr>
              <a:t>            </a:t>
            </a:r>
            <a:r>
              <a:rPr lang="zh-CN" altLang="en-US">
                <a:solidFill>
                  <a:schemeClr val="tx2"/>
                </a:solidFill>
              </a:rPr>
              <a:t>同的权限下运行！</a:t>
            </a:r>
            <a:endParaRPr lang="en-US" altLang="zh-CN">
              <a:solidFill>
                <a:schemeClr val="tx2"/>
              </a:solidFill>
            </a:endParaRPr>
          </a:p>
        </p:txBody>
      </p:sp>
      <p:sp>
        <p:nvSpPr>
          <p:cNvPr id="186386" name="Rectangle 18"/>
          <p:cNvSpPr>
            <a:spLocks noChangeArrowheads="1"/>
          </p:cNvSpPr>
          <p:nvPr/>
        </p:nvSpPr>
        <p:spPr bwMode="auto">
          <a:xfrm>
            <a:off x="2078038" y="4500564"/>
            <a:ext cx="4036682" cy="59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用户可以定义函数与过程</a:t>
            </a:r>
            <a:r>
              <a:rPr lang="en-US" altLang="zh-CN"/>
              <a:t>(p.83</a:t>
            </a:r>
            <a:r>
              <a:rPr lang="zh-CN" altLang="zh-CN"/>
              <a:t>,</a:t>
            </a:r>
            <a:r>
              <a:rPr lang="en-US" altLang="zh-CN"/>
              <a:t>&amp;5.2)</a:t>
            </a:r>
            <a:r>
              <a:rPr lang="zh-CN" altLang="en-US"/>
              <a:t>，</a:t>
            </a:r>
            <a:endParaRPr lang="zh-CN" altLang="en-US"/>
          </a:p>
          <a:p>
            <a:pPr eaLnBrk="0" hangingPunct="0">
              <a:lnSpc>
                <a:spcPct val="80000"/>
              </a:lnSpc>
              <a:spcBef>
                <a:spcPct val="20000"/>
              </a:spcBef>
            </a:pPr>
            <a:r>
              <a:rPr lang="zh-CN" altLang="en-US"/>
              <a:t>并可对其他用户授予</a:t>
            </a:r>
            <a:r>
              <a:rPr lang="en-US" altLang="zh-CN"/>
              <a:t>execute</a:t>
            </a:r>
            <a:r>
              <a:rPr lang="zh-CN" altLang="en-US"/>
              <a:t>执行权。</a:t>
            </a:r>
            <a:endParaRPr lang="zh-CN" altLang="en-US"/>
          </a:p>
        </p:txBody>
      </p:sp>
      <p:sp>
        <p:nvSpPr>
          <p:cNvPr id="14352" name="矩形 16"/>
          <p:cNvSpPr>
            <a:spLocks noChangeArrowheads="1"/>
          </p:cNvSpPr>
          <p:nvPr/>
        </p:nvSpPr>
        <p:spPr bwMode="auto">
          <a:xfrm>
            <a:off x="6561139" y="860425"/>
            <a:ext cx="76815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zh-CN" altLang="zh-CN"/>
              <a:t>6</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81"/>
                                        </p:tgtEl>
                                        <p:attrNameLst>
                                          <p:attrName>style.visibility</p:attrName>
                                        </p:attrNameLst>
                                      </p:cBhvr>
                                      <p:to>
                                        <p:strVal val="visible"/>
                                      </p:to>
                                    </p:set>
                                    <p:anim calcmode="lin" valueType="num">
                                      <p:cBhvr additive="base">
                                        <p:cTn id="7" dur="500" fill="hold"/>
                                        <p:tgtEl>
                                          <p:spTgt spid="186381"/>
                                        </p:tgtEl>
                                        <p:attrNameLst>
                                          <p:attrName>ppt_x</p:attrName>
                                        </p:attrNameLst>
                                      </p:cBhvr>
                                      <p:tavLst>
                                        <p:tav tm="0">
                                          <p:val>
                                            <p:strVal val="#ppt_x"/>
                                          </p:val>
                                        </p:tav>
                                        <p:tav tm="100000">
                                          <p:val>
                                            <p:strVal val="#ppt_x"/>
                                          </p:val>
                                        </p:tav>
                                      </p:tavLst>
                                    </p:anim>
                                    <p:anim calcmode="lin" valueType="num">
                                      <p:cBhvr additive="base">
                                        <p:cTn id="8" dur="500" fill="hold"/>
                                        <p:tgtEl>
                                          <p:spTgt spid="1863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6383"/>
                                        </p:tgtEl>
                                        <p:attrNameLst>
                                          <p:attrName>style.visibility</p:attrName>
                                        </p:attrNameLst>
                                      </p:cBhvr>
                                      <p:to>
                                        <p:strVal val="visible"/>
                                      </p:to>
                                    </p:set>
                                    <p:anim calcmode="lin" valueType="num">
                                      <p:cBhvr additive="base">
                                        <p:cTn id="11" dur="500" fill="hold"/>
                                        <p:tgtEl>
                                          <p:spTgt spid="186383"/>
                                        </p:tgtEl>
                                        <p:attrNameLst>
                                          <p:attrName>ppt_x</p:attrName>
                                        </p:attrNameLst>
                                      </p:cBhvr>
                                      <p:tavLst>
                                        <p:tav tm="0">
                                          <p:val>
                                            <p:strVal val="#ppt_x"/>
                                          </p:val>
                                        </p:tav>
                                        <p:tav tm="100000">
                                          <p:val>
                                            <p:strVal val="#ppt_x"/>
                                          </p:val>
                                        </p:tav>
                                      </p:tavLst>
                                    </p:anim>
                                    <p:anim calcmode="lin" valueType="num">
                                      <p:cBhvr additive="base">
                                        <p:cTn id="12" dur="500" fill="hold"/>
                                        <p:tgtEl>
                                          <p:spTgt spid="18638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6377"/>
                                        </p:tgtEl>
                                        <p:attrNameLst>
                                          <p:attrName>style.visibility</p:attrName>
                                        </p:attrNameLst>
                                      </p:cBhvr>
                                      <p:to>
                                        <p:strVal val="visible"/>
                                      </p:to>
                                    </p:set>
                                    <p:anim calcmode="lin" valueType="num">
                                      <p:cBhvr additive="base">
                                        <p:cTn id="17" dur="500" fill="hold"/>
                                        <p:tgtEl>
                                          <p:spTgt spid="186377"/>
                                        </p:tgtEl>
                                        <p:attrNameLst>
                                          <p:attrName>ppt_x</p:attrName>
                                        </p:attrNameLst>
                                      </p:cBhvr>
                                      <p:tavLst>
                                        <p:tav tm="0">
                                          <p:val>
                                            <p:strVal val="#ppt_x"/>
                                          </p:val>
                                        </p:tav>
                                        <p:tav tm="100000">
                                          <p:val>
                                            <p:strVal val="#ppt_x"/>
                                          </p:val>
                                        </p:tav>
                                      </p:tavLst>
                                    </p:anim>
                                    <p:anim calcmode="lin" valueType="num">
                                      <p:cBhvr additive="base">
                                        <p:cTn id="18" dur="500" fill="hold"/>
                                        <p:tgtEl>
                                          <p:spTgt spid="18637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6386"/>
                                        </p:tgtEl>
                                        <p:attrNameLst>
                                          <p:attrName>style.visibility</p:attrName>
                                        </p:attrNameLst>
                                      </p:cBhvr>
                                      <p:to>
                                        <p:strVal val="visible"/>
                                      </p:to>
                                    </p:set>
                                    <p:anim calcmode="lin" valueType="num">
                                      <p:cBhvr additive="base">
                                        <p:cTn id="23" dur="500" fill="hold"/>
                                        <p:tgtEl>
                                          <p:spTgt spid="186386"/>
                                        </p:tgtEl>
                                        <p:attrNameLst>
                                          <p:attrName>ppt_x</p:attrName>
                                        </p:attrNameLst>
                                      </p:cBhvr>
                                      <p:tavLst>
                                        <p:tav tm="0">
                                          <p:val>
                                            <p:strVal val="#ppt_x"/>
                                          </p:val>
                                        </p:tav>
                                        <p:tav tm="100000">
                                          <p:val>
                                            <p:strVal val="#ppt_x"/>
                                          </p:val>
                                        </p:tav>
                                      </p:tavLst>
                                    </p:anim>
                                    <p:anim calcmode="lin" valueType="num">
                                      <p:cBhvr additive="base">
                                        <p:cTn id="24" dur="500" fill="hold"/>
                                        <p:tgtEl>
                                          <p:spTgt spid="1863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6385"/>
                                        </p:tgtEl>
                                        <p:attrNameLst>
                                          <p:attrName>style.visibility</p:attrName>
                                        </p:attrNameLst>
                                      </p:cBhvr>
                                      <p:to>
                                        <p:strVal val="visible"/>
                                      </p:to>
                                    </p:set>
                                    <p:anim calcmode="lin" valueType="num">
                                      <p:cBhvr additive="base">
                                        <p:cTn id="27" dur="500" fill="hold"/>
                                        <p:tgtEl>
                                          <p:spTgt spid="186385"/>
                                        </p:tgtEl>
                                        <p:attrNameLst>
                                          <p:attrName>ppt_x</p:attrName>
                                        </p:attrNameLst>
                                      </p:cBhvr>
                                      <p:tavLst>
                                        <p:tav tm="0">
                                          <p:val>
                                            <p:strVal val="#ppt_x"/>
                                          </p:val>
                                        </p:tav>
                                        <p:tav tm="100000">
                                          <p:val>
                                            <p:strVal val="#ppt_x"/>
                                          </p:val>
                                        </p:tav>
                                      </p:tavLst>
                                    </p:anim>
                                    <p:anim calcmode="lin" valueType="num">
                                      <p:cBhvr additive="base">
                                        <p:cTn id="28" dur="500" fill="hold"/>
                                        <p:tgtEl>
                                          <p:spTgt spid="1863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7" grpId="0" animBg="1"/>
      <p:bldP spid="186381" grpId="0" animBg="1"/>
      <p:bldP spid="186383" grpId="0" animBg="1"/>
      <p:bldP spid="186385" grpId="0" animBg="1"/>
      <p:bldP spid="18638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7770" y="1520826"/>
            <a:ext cx="8459788" cy="4498975"/>
          </a:xfrm>
        </p:spPr>
        <p:txBody>
          <a:bodyPr>
            <a:normAutofit fontScale="25000" lnSpcReduction="20000"/>
          </a:bodyPr>
          <a:lstStyle/>
          <a:p>
            <a:pPr marL="0" indent="0">
              <a:lnSpc>
                <a:spcPts val="3040"/>
              </a:lnSpc>
              <a:buNone/>
            </a:pPr>
            <a:r>
              <a:rPr lang="zh-CN" altLang="en-US" sz="12000"/>
              <a:t>模型根据描述用途的不同，可分成两个层次</a:t>
            </a:r>
            <a:endParaRPr lang="zh-CN" altLang="en-US" sz="12000"/>
          </a:p>
          <a:p>
            <a:pPr marL="0" indent="0">
              <a:lnSpc>
                <a:spcPts val="3040"/>
              </a:lnSpc>
              <a:buNone/>
            </a:pPr>
            <a:r>
              <a:rPr lang="en-US" altLang="zh-CN" sz="12000" b="1"/>
              <a:t>(1) </a:t>
            </a:r>
            <a:r>
              <a:rPr lang="zh-CN" altLang="en-US" sz="12000" b="1">
                <a:solidFill>
                  <a:srgbClr val="0000FF"/>
                </a:solidFill>
              </a:rPr>
              <a:t>概念模型</a:t>
            </a:r>
            <a:r>
              <a:rPr lang="zh-CN" altLang="en-US" sz="12000" b="1">
                <a:solidFill>
                  <a:srgbClr val="2A2A39"/>
                </a:solidFill>
              </a:rPr>
              <a:t>：（</a:t>
            </a:r>
            <a:r>
              <a:rPr lang="zh-CN" altLang="en-US" sz="12000" b="1"/>
              <a:t>也称信息模型）</a:t>
            </a:r>
            <a:endParaRPr lang="en-US" altLang="zh-CN" sz="12000" b="1"/>
          </a:p>
          <a:p>
            <a:pPr marL="0" indent="0">
              <a:lnSpc>
                <a:spcPts val="3040"/>
              </a:lnSpc>
              <a:buNone/>
            </a:pPr>
            <a:r>
              <a:rPr lang="en-US" altLang="zh-CN" sz="12000" b="1"/>
              <a:t>    </a:t>
            </a:r>
            <a:r>
              <a:rPr lang="zh-CN" altLang="en-US" sz="12000" b="1"/>
              <a:t>是按用户的观点来对数据和信息建模；</a:t>
            </a:r>
            <a:endParaRPr lang="en-US" altLang="zh-CN" sz="12000" b="1"/>
          </a:p>
          <a:p>
            <a:pPr marL="0" indent="0">
              <a:lnSpc>
                <a:spcPts val="3040"/>
              </a:lnSpc>
              <a:buNone/>
            </a:pPr>
            <a:r>
              <a:rPr lang="en-US" altLang="zh-CN" sz="12000" b="1"/>
              <a:t>    </a:t>
            </a:r>
            <a:r>
              <a:rPr lang="zh-CN" altLang="en-US" sz="12000" b="1"/>
              <a:t>几乎不涉及计算机专业技术知识。</a:t>
            </a:r>
            <a:endParaRPr lang="en-US" altLang="zh-CN" sz="12000" b="1"/>
          </a:p>
          <a:p>
            <a:pPr marL="0" indent="0">
              <a:lnSpc>
                <a:spcPts val="3040"/>
              </a:lnSpc>
              <a:buNone/>
            </a:pPr>
            <a:r>
              <a:rPr lang="en-US" altLang="zh-CN" sz="12000" b="1"/>
              <a:t>    </a:t>
            </a:r>
            <a:r>
              <a:rPr lang="zh-CN" altLang="en-US" sz="12000" b="1"/>
              <a:t>（</a:t>
            </a:r>
            <a:r>
              <a:rPr lang="zh-CN" altLang="en-US" sz="12000" b="1">
                <a:solidFill>
                  <a:srgbClr val="FF0000"/>
                </a:solidFill>
              </a:rPr>
              <a:t>面向客观世</a:t>
            </a:r>
            <a:r>
              <a:rPr lang="zh-CN" altLang="en-US" sz="12000" b="1"/>
              <a:t>界建模）</a:t>
            </a:r>
            <a:endParaRPr lang="en-US" altLang="zh-CN" sz="12000" b="1"/>
          </a:p>
          <a:p>
            <a:pPr marL="0" indent="0">
              <a:lnSpc>
                <a:spcPts val="3040"/>
              </a:lnSpc>
              <a:buNone/>
            </a:pPr>
            <a:r>
              <a:rPr lang="en-US" altLang="zh-CN" sz="12000" b="1"/>
              <a:t>(2)</a:t>
            </a:r>
            <a:r>
              <a:rPr lang="en-US" altLang="zh-CN" sz="12000" b="1">
                <a:solidFill>
                  <a:srgbClr val="0000FF"/>
                </a:solidFill>
              </a:rPr>
              <a:t> </a:t>
            </a:r>
            <a:r>
              <a:rPr lang="zh-CN" altLang="en-US" sz="12000" b="1">
                <a:solidFill>
                  <a:srgbClr val="0000FF"/>
                </a:solidFill>
              </a:rPr>
              <a:t>数据模型</a:t>
            </a:r>
            <a:r>
              <a:rPr lang="zh-CN" altLang="en-US" sz="12000" b="1">
                <a:solidFill>
                  <a:srgbClr val="2A2A39"/>
                </a:solidFill>
              </a:rPr>
              <a:t>：</a:t>
            </a:r>
            <a:endParaRPr lang="en-US" altLang="zh-CN" sz="12000" b="1">
              <a:solidFill>
                <a:srgbClr val="2A2A39"/>
              </a:solidFill>
            </a:endParaRPr>
          </a:p>
          <a:p>
            <a:pPr marL="0" indent="0">
              <a:lnSpc>
                <a:spcPts val="3040"/>
              </a:lnSpc>
              <a:buNone/>
            </a:pPr>
            <a:r>
              <a:rPr lang="en-US" altLang="zh-CN" sz="12000" b="1">
                <a:solidFill>
                  <a:srgbClr val="2A2A39"/>
                </a:solidFill>
              </a:rPr>
              <a:t>    </a:t>
            </a:r>
            <a:r>
              <a:rPr lang="zh-CN" altLang="en-US" sz="12000" b="1"/>
              <a:t>主要包括网状模型、层次模型、关系模型、对象模型等；</a:t>
            </a:r>
            <a:endParaRPr lang="en-US" altLang="zh-CN" sz="12000" b="1"/>
          </a:p>
          <a:p>
            <a:pPr marL="0" indent="0">
              <a:lnSpc>
                <a:spcPts val="3040"/>
              </a:lnSpc>
              <a:buNone/>
            </a:pPr>
            <a:r>
              <a:rPr lang="en-US" altLang="zh-CN" sz="12000" b="1"/>
              <a:t>    </a:t>
            </a:r>
            <a:r>
              <a:rPr lang="zh-CN" altLang="en-US" sz="12000" b="1"/>
              <a:t>是按计算机系统的观点对数据建模</a:t>
            </a:r>
            <a:r>
              <a:rPr lang="zh-CN" altLang="en-US" sz="12000"/>
              <a:t>。 </a:t>
            </a:r>
            <a:endParaRPr lang="en-US" altLang="zh-CN" sz="12000"/>
          </a:p>
          <a:p>
            <a:pPr marL="0" indent="0">
              <a:lnSpc>
                <a:spcPts val="3040"/>
              </a:lnSpc>
              <a:buNone/>
            </a:pPr>
            <a:r>
              <a:rPr lang="en-US" altLang="zh-CN" sz="12000"/>
              <a:t>    </a:t>
            </a:r>
            <a:r>
              <a:rPr lang="zh-CN" altLang="en-US" sz="12000" b="1"/>
              <a:t>（</a:t>
            </a:r>
            <a:r>
              <a:rPr lang="zh-CN" altLang="en-US" sz="12000" b="1">
                <a:solidFill>
                  <a:srgbClr val="FF0000"/>
                </a:solidFill>
              </a:rPr>
              <a:t>面向计算机实现</a:t>
            </a:r>
            <a:r>
              <a:rPr lang="zh-CN" altLang="en-US" sz="12000" b="1"/>
              <a:t>建模）</a:t>
            </a:r>
            <a:endParaRPr kumimoji="0" lang="zh-CN" altLang="en-US" sz="12000"/>
          </a:p>
          <a:p>
            <a:pPr marL="0" indent="0">
              <a:lnSpc>
                <a:spcPts val="3040"/>
              </a:lnSpc>
            </a:pPr>
            <a:endParaRPr lang="en-US" altLang="zh-CN"/>
          </a:p>
          <a:p>
            <a:pPr marL="0" indent="0">
              <a:lnSpc>
                <a:spcPts val="3040"/>
              </a:lnSpc>
            </a:pPr>
            <a:r>
              <a:rPr kumimoji="0" lang="en-US" altLang="zh-CN"/>
              <a:t> </a:t>
            </a:r>
            <a:endParaRPr kumimoji="0" lang="zh-CN" altLang="en-US"/>
          </a:p>
        </p:txBody>
      </p:sp>
      <p:sp>
        <p:nvSpPr>
          <p:cNvPr id="296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AF037EA6-0B2B-43A9-A31C-0D783B5C8469}" type="slidenum">
              <a:rPr kumimoji="0" lang="zh-CN" altLang="en-US" sz="1400"/>
            </a:fld>
            <a:endParaRPr kumimoji="0" lang="en-US" altLang="zh-CN" sz="1400"/>
          </a:p>
        </p:txBody>
      </p:sp>
      <p:sp>
        <p:nvSpPr>
          <p:cNvPr id="29699" name="矩形 1"/>
          <p:cNvSpPr>
            <a:spLocks noChangeArrowheads="1"/>
          </p:cNvSpPr>
          <p:nvPr/>
        </p:nvSpPr>
        <p:spPr bwMode="auto">
          <a:xfrm>
            <a:off x="4332289" y="996951"/>
            <a:ext cx="3348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en-US" altLang="zh-CN" sz="2800">
                <a:solidFill>
                  <a:schemeClr val="tx2"/>
                </a:solidFill>
                <a:latin typeface="黑体" panose="02010609060101010101" pitchFamily="49" charset="-122"/>
                <a:ea typeface="黑体" panose="02010609060101010101" pitchFamily="49" charset="-122"/>
              </a:rPr>
              <a:t>3.2 </a:t>
            </a:r>
            <a:r>
              <a:rPr kumimoji="0" lang="zh-CN" altLang="en-US" sz="2800">
                <a:solidFill>
                  <a:schemeClr val="tx2"/>
                </a:solidFill>
                <a:latin typeface="黑体" panose="02010609060101010101" pitchFamily="49" charset="-122"/>
                <a:ea typeface="黑体" panose="02010609060101010101" pitchFamily="49" charset="-122"/>
              </a:rPr>
              <a:t>两类模型</a:t>
            </a:r>
            <a:endParaRPr kumimoji="0" lang="zh-CN" altLang="en-US" sz="2800">
              <a:solidFill>
                <a:schemeClr val="tx2"/>
              </a:solidFill>
              <a:latin typeface="黑体" panose="02010609060101010101" pitchFamily="49" charset="-122"/>
              <a:ea typeface="黑体" panose="02010609060101010101" pitchFamily="49" charset="-122"/>
            </a:endParaRPr>
          </a:p>
        </p:txBody>
      </p:sp>
      <p:sp>
        <p:nvSpPr>
          <p:cNvPr id="29700" name="AutoShape 6"/>
          <p:cNvSpPr>
            <a:spLocks noChangeArrowheads="1"/>
          </p:cNvSpPr>
          <p:nvPr/>
        </p:nvSpPr>
        <p:spPr bwMode="auto">
          <a:xfrm>
            <a:off x="7680326" y="3046414"/>
            <a:ext cx="2447925" cy="814387"/>
          </a:xfrm>
          <a:prstGeom prst="cloudCallout">
            <a:avLst>
              <a:gd name="adj1" fmla="val 51556"/>
              <a:gd name="adj2" fmla="val 53926"/>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t>＊指哪两个类型</a:t>
            </a:r>
            <a:r>
              <a:rPr kumimoji="0" lang="en-US" altLang="zh-CN" sz="1600"/>
              <a:t>(</a:t>
            </a:r>
            <a:r>
              <a:rPr kumimoji="0" lang="zh-CN" altLang="en-US" sz="1600"/>
              <a:t>层次</a:t>
            </a:r>
            <a:r>
              <a:rPr kumimoji="0" lang="en-US" altLang="zh-CN" sz="1600"/>
              <a:t>)</a:t>
            </a:r>
            <a:r>
              <a:rPr kumimoji="0" lang="zh-CN" altLang="en-US" sz="1600"/>
              <a:t>，原因？</a:t>
            </a:r>
            <a:endParaRPr kumimoji="0" lang="zh-CN" altLang="en-US" sz="1600">
              <a:latin typeface="Tahoma" panose="020B0604030504040204" pitchFamily="2" charset="0"/>
            </a:endParaRPr>
          </a:p>
        </p:txBody>
      </p:sp>
      <p:sp>
        <p:nvSpPr>
          <p:cNvPr id="29701" name="标题 1"/>
          <p:cNvSpPr txBox="1"/>
          <p:nvPr/>
        </p:nvSpPr>
        <p:spPr bwMode="auto">
          <a:xfrm>
            <a:off x="7427913" y="44450"/>
            <a:ext cx="3060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93750" indent="-3365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r">
              <a:spcBef>
                <a:spcPct val="0"/>
              </a:spcBef>
              <a:buFontTx/>
              <a:buNone/>
            </a:pPr>
            <a:r>
              <a:rPr kumimoji="0" lang="zh-CN" altLang="en-US" sz="2000">
                <a:solidFill>
                  <a:srgbClr val="428E5B"/>
                </a:solidFill>
                <a:latin typeface="黑体" panose="02010609060101010101" pitchFamily="49" charset="-122"/>
                <a:ea typeface="黑体" panose="02010609060101010101" pitchFamily="49" charset="-122"/>
              </a:rPr>
              <a:t>三</a:t>
            </a:r>
            <a:r>
              <a:rPr kumimoji="0" lang="en-US" altLang="zh-CN" sz="2000">
                <a:solidFill>
                  <a:srgbClr val="428E5B"/>
                </a:solidFill>
                <a:latin typeface="黑体" panose="02010609060101010101" pitchFamily="49" charset="-122"/>
                <a:ea typeface="黑体" panose="02010609060101010101" pitchFamily="49" charset="-122"/>
              </a:rPr>
              <a:t> </a:t>
            </a:r>
            <a:r>
              <a:rPr kumimoji="0" lang="zh-CN" altLang="zh-CN" sz="2000">
                <a:solidFill>
                  <a:srgbClr val="428E5B"/>
                </a:solidFill>
                <a:latin typeface="黑体" panose="02010609060101010101" pitchFamily="49" charset="-122"/>
                <a:ea typeface="黑体" panose="02010609060101010101" pitchFamily="49" charset="-122"/>
              </a:rPr>
              <a:t>数据模型</a:t>
            </a:r>
            <a:endParaRPr kumimoji="0" lang="zh-CN" altLang="en-US" sz="2000">
              <a:solidFill>
                <a:srgbClr val="428E5B"/>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E22681B-49CC-47CB-8094-85348668A04D}" type="slidenum">
              <a:rPr lang="zh-CN" altLang="en-US" smtClean="0"/>
            </a:fld>
            <a:endParaRPr lang="zh-CN" altLang="en-US"/>
          </a:p>
        </p:txBody>
      </p:sp>
      <p:sp>
        <p:nvSpPr>
          <p:cNvPr id="15362" name="Rectangle 2"/>
          <p:cNvSpPr>
            <a:spLocks noGrp="1" noChangeArrowheads="1"/>
          </p:cNvSpPr>
          <p:nvPr>
            <p:ph type="title"/>
          </p:nvPr>
        </p:nvSpPr>
        <p:spPr>
          <a:xfrm>
            <a:off x="1941513" y="88901"/>
            <a:ext cx="7772400" cy="568325"/>
          </a:xfrm>
        </p:spPr>
        <p:txBody>
          <a:bodyPr/>
          <a:lstStyle/>
          <a:p>
            <a:pPr algn="l"/>
            <a:r>
              <a:rPr lang="zh-CN" altLang="zh-CN" sz="2800" b="1">
                <a:latin typeface="黑体" panose="02010609060101010101" pitchFamily="49" charset="-122"/>
                <a:ea typeface="黑体" panose="02010609060101010101" pitchFamily="49" charset="-122"/>
              </a:rPr>
              <a:t>3</a:t>
            </a: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授权图</a:t>
            </a:r>
            <a:endParaRPr lang="en-US" altLang="zh-CN" sz="2000" b="1">
              <a:latin typeface="黑体" panose="02010609060101010101" pitchFamily="49" charset="-122"/>
              <a:ea typeface="黑体" panose="02010609060101010101" pitchFamily="49" charset="-122"/>
            </a:endParaRPr>
          </a:p>
        </p:txBody>
      </p:sp>
      <p:sp>
        <p:nvSpPr>
          <p:cNvPr id="15363" name="AutoShape 7"/>
          <p:cNvSpPr>
            <a:spLocks noChangeArrowheads="1"/>
          </p:cNvSpPr>
          <p:nvPr/>
        </p:nvSpPr>
        <p:spPr bwMode="auto">
          <a:xfrm>
            <a:off x="1873250" y="955676"/>
            <a:ext cx="2355850" cy="1096963"/>
          </a:xfrm>
          <a:prstGeom prst="cloudCallout">
            <a:avLst>
              <a:gd name="adj1" fmla="val -50333"/>
              <a:gd name="adj2" fmla="val 64065"/>
            </a:avLst>
          </a:prstGeom>
          <a:solidFill>
            <a:schemeClr val="accent1"/>
          </a:solidFill>
          <a:ln w="9525">
            <a:solidFill>
              <a:schemeClr val="tx1"/>
            </a:solidFill>
            <a:round/>
          </a:ln>
        </p:spPr>
        <p:txBody>
          <a:bodyPr lIns="0" tIns="0" rIns="0" bIns="0"/>
          <a:lstStyle/>
          <a:p>
            <a:pPr algn="ctr" eaLnBrk="0" hangingPunct="0"/>
            <a:r>
              <a:rPr lang="zh-CN" altLang="en-US"/>
              <a:t>＊</a:t>
            </a:r>
            <a:r>
              <a:rPr lang="en-US" altLang="zh-CN"/>
              <a:t>(</a:t>
            </a:r>
            <a:r>
              <a:rPr lang="zh-CN" altLang="en-US"/>
              <a:t>讲解</a:t>
            </a:r>
            <a:r>
              <a:rPr lang="en-US" altLang="zh-CN"/>
              <a:t>) </a:t>
            </a:r>
            <a:r>
              <a:rPr lang="zh-CN" altLang="en-US"/>
              <a:t>授权图如何形成，有何作用？</a:t>
            </a:r>
            <a:endParaRPr lang="zh-CN" altLang="en-US"/>
          </a:p>
        </p:txBody>
      </p:sp>
      <p:grpSp>
        <p:nvGrpSpPr>
          <p:cNvPr id="15364" name="Group 9"/>
          <p:cNvGrpSpPr/>
          <p:nvPr/>
        </p:nvGrpSpPr>
        <p:grpSpPr bwMode="auto">
          <a:xfrm>
            <a:off x="5948364" y="1927225"/>
            <a:ext cx="3861289" cy="3201948"/>
            <a:chOff x="2193" y="1125"/>
            <a:chExt cx="2501" cy="2155"/>
          </a:xfrm>
        </p:grpSpPr>
        <p:grpSp>
          <p:nvGrpSpPr>
            <p:cNvPr id="15365" name="Group 6"/>
            <p:cNvGrpSpPr/>
            <p:nvPr/>
          </p:nvGrpSpPr>
          <p:grpSpPr bwMode="auto">
            <a:xfrm>
              <a:off x="2193" y="1125"/>
              <a:ext cx="2316" cy="1903"/>
              <a:chOff x="1077" y="1137"/>
              <a:chExt cx="2316" cy="1903"/>
            </a:xfrm>
          </p:grpSpPr>
          <p:pic>
            <p:nvPicPr>
              <p:cNvPr id="1536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 y="1137"/>
                <a:ext cx="2316"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5"/>
              <p:cNvSpPr>
                <a:spLocks noChangeArrowheads="1"/>
              </p:cNvSpPr>
              <p:nvPr/>
            </p:nvSpPr>
            <p:spPr bwMode="auto">
              <a:xfrm>
                <a:off x="2841" y="2843"/>
                <a:ext cx="47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sz="1400"/>
                  <a:t>图</a:t>
                </a:r>
                <a:r>
                  <a:rPr lang="en-US" altLang="zh-CN" sz="1400"/>
                  <a:t>4-10</a:t>
                </a:r>
                <a:endParaRPr lang="en-US" altLang="zh-CN" sz="1400"/>
              </a:p>
            </p:txBody>
          </p:sp>
        </p:grpSp>
        <p:sp>
          <p:nvSpPr>
            <p:cNvPr id="15368" name="Rectangle 8"/>
            <p:cNvSpPr>
              <a:spLocks noChangeArrowheads="1"/>
            </p:cNvSpPr>
            <p:nvPr/>
          </p:nvSpPr>
          <p:spPr bwMode="auto">
            <a:xfrm>
              <a:off x="2209" y="3064"/>
              <a:ext cx="24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zh-CN" altLang="en-US"/>
                <a:t>案例</a:t>
              </a:r>
              <a:r>
                <a:rPr lang="en-US" altLang="zh-CN"/>
                <a:t>7</a:t>
              </a:r>
              <a:r>
                <a:rPr lang="zh-CN" altLang="en-US"/>
                <a:t>：表</a:t>
              </a:r>
              <a:r>
                <a:rPr lang="en-US" altLang="zh-CN"/>
                <a:t>teaches</a:t>
              </a:r>
              <a:r>
                <a:rPr lang="zh-CN" altLang="en-US"/>
                <a:t>上的</a:t>
              </a:r>
              <a:r>
                <a:rPr lang="en-US" altLang="zh-CN"/>
                <a:t>update</a:t>
              </a:r>
              <a:r>
                <a:rPr lang="zh-CN" altLang="en-US"/>
                <a:t>更新权</a:t>
              </a:r>
              <a:endParaRPr lang="zh-CN" altLang="en-US"/>
            </a:p>
          </p:txBody>
        </p:sp>
      </p:grpSp>
      <p:sp>
        <p:nvSpPr>
          <p:cNvPr id="187402" name="Rectangle 10"/>
          <p:cNvSpPr>
            <a:spLocks noChangeArrowheads="1"/>
          </p:cNvSpPr>
          <p:nvPr/>
        </p:nvSpPr>
        <p:spPr bwMode="auto">
          <a:xfrm>
            <a:off x="1936751" y="5181601"/>
            <a:ext cx="7096125" cy="1108075"/>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tIns="0" bIns="0">
            <a:spAutoFit/>
          </a:bodyPr>
          <a:lstStyle/>
          <a:p>
            <a:pPr eaLnBrk="0" hangingPunct="0"/>
            <a:r>
              <a:rPr lang="zh-CN" altLang="en-US">
                <a:solidFill>
                  <a:schemeClr val="tx2"/>
                </a:solidFill>
              </a:rPr>
              <a:t>作用：</a:t>
            </a:r>
            <a:endParaRPr lang="zh-CN" altLang="en-US">
              <a:solidFill>
                <a:schemeClr val="tx2"/>
              </a:solidFill>
            </a:endParaRPr>
          </a:p>
          <a:p>
            <a:pPr eaLnBrk="0" hangingPunct="0"/>
            <a:r>
              <a:rPr lang="en-US" altLang="zh-CN">
                <a:solidFill>
                  <a:schemeClr val="tx2"/>
                </a:solidFill>
              </a:rPr>
              <a:t>1</a:t>
            </a:r>
            <a:r>
              <a:rPr lang="zh-CN" altLang="en-US">
                <a:solidFill>
                  <a:schemeClr val="tx2"/>
                </a:solidFill>
              </a:rPr>
              <a:t>）描述在</a:t>
            </a:r>
            <a:r>
              <a:rPr lang="zh-CN" altLang="en-US">
                <a:solidFill>
                  <a:srgbClr val="0066FF"/>
                </a:solidFill>
              </a:rPr>
              <a:t>一张表</a:t>
            </a:r>
            <a:r>
              <a:rPr lang="zh-CN" altLang="en-US">
                <a:solidFill>
                  <a:schemeClr val="tx2"/>
                </a:solidFill>
              </a:rPr>
              <a:t>上</a:t>
            </a:r>
            <a:r>
              <a:rPr lang="zh-CN" altLang="en-US">
                <a:solidFill>
                  <a:srgbClr val="0066FF"/>
                </a:solidFill>
              </a:rPr>
              <a:t>某种</a:t>
            </a:r>
            <a:r>
              <a:rPr lang="zh-CN" altLang="en-US">
                <a:solidFill>
                  <a:schemeClr val="tx2"/>
                </a:solidFill>
              </a:rPr>
              <a:t>授权的</a:t>
            </a:r>
            <a:r>
              <a:rPr lang="zh-CN" altLang="en-US">
                <a:solidFill>
                  <a:srgbClr val="0066FF"/>
                </a:solidFill>
              </a:rPr>
              <a:t>当前</a:t>
            </a:r>
            <a:r>
              <a:rPr lang="zh-CN" altLang="en-US">
                <a:solidFill>
                  <a:schemeClr val="tx2"/>
                </a:solidFill>
              </a:rPr>
              <a:t>状态，便于系统动态管理授权；</a:t>
            </a:r>
            <a:endParaRPr lang="zh-CN" altLang="en-US">
              <a:solidFill>
                <a:schemeClr val="tx2"/>
              </a:solidFill>
            </a:endParaRPr>
          </a:p>
          <a:p>
            <a:pPr eaLnBrk="0" hangingPunct="0"/>
            <a:r>
              <a:rPr lang="en-US" altLang="zh-CN">
                <a:solidFill>
                  <a:schemeClr val="tx2"/>
                </a:solidFill>
              </a:rPr>
              <a:t>2</a:t>
            </a:r>
            <a:r>
              <a:rPr lang="zh-CN" altLang="en-US">
                <a:solidFill>
                  <a:schemeClr val="tx2"/>
                </a:solidFill>
              </a:rPr>
              <a:t>）当</a:t>
            </a:r>
            <a:r>
              <a:rPr lang="en-US" altLang="zh-CN">
                <a:solidFill>
                  <a:srgbClr val="0066FF"/>
                </a:solidFill>
              </a:rPr>
              <a:t>DBA</a:t>
            </a:r>
            <a:r>
              <a:rPr lang="zh-CN" altLang="en-US">
                <a:solidFill>
                  <a:srgbClr val="0066FF"/>
                </a:solidFill>
              </a:rPr>
              <a:t>或具有权限的用户</a:t>
            </a:r>
            <a:r>
              <a:rPr lang="en-US" altLang="zh-CN">
                <a:solidFill>
                  <a:srgbClr val="0066FF"/>
                </a:solidFill>
              </a:rPr>
              <a:t>(</a:t>
            </a:r>
            <a:r>
              <a:rPr lang="zh-CN" altLang="en-US">
                <a:solidFill>
                  <a:srgbClr val="0066FF"/>
                </a:solidFill>
              </a:rPr>
              <a:t>树上节点</a:t>
            </a:r>
            <a:r>
              <a:rPr lang="en-US" altLang="zh-CN">
                <a:solidFill>
                  <a:srgbClr val="0066FF"/>
                </a:solidFill>
              </a:rPr>
              <a:t>)</a:t>
            </a:r>
            <a:r>
              <a:rPr lang="zh-CN" altLang="en-US">
                <a:solidFill>
                  <a:schemeClr val="tx2"/>
                </a:solidFill>
              </a:rPr>
              <a:t>进行授权时，树</a:t>
            </a:r>
            <a:r>
              <a:rPr lang="zh-CN" altLang="en-US">
                <a:solidFill>
                  <a:srgbClr val="0066FF"/>
                </a:solidFill>
              </a:rPr>
              <a:t>扩展</a:t>
            </a:r>
            <a:r>
              <a:rPr lang="en-US" altLang="zh-CN">
                <a:solidFill>
                  <a:srgbClr val="0066FF"/>
                </a:solidFill>
              </a:rPr>
              <a:t>(</a:t>
            </a:r>
            <a:r>
              <a:rPr lang="zh-CN" altLang="en-US">
                <a:solidFill>
                  <a:srgbClr val="0066FF"/>
                </a:solidFill>
              </a:rPr>
              <a:t>生长</a:t>
            </a:r>
            <a:r>
              <a:rPr lang="en-US" altLang="zh-CN">
                <a:solidFill>
                  <a:srgbClr val="0066FF"/>
                </a:solidFill>
              </a:rPr>
              <a:t>)</a:t>
            </a:r>
            <a:r>
              <a:rPr lang="zh-CN" altLang="en-US">
                <a:solidFill>
                  <a:schemeClr val="tx2"/>
                </a:solidFill>
              </a:rPr>
              <a:t>； </a:t>
            </a:r>
            <a:endParaRPr lang="zh-CN" altLang="en-US">
              <a:solidFill>
                <a:schemeClr val="tx2"/>
              </a:solidFill>
            </a:endParaRPr>
          </a:p>
          <a:p>
            <a:pPr eaLnBrk="0" hangingPunct="0"/>
            <a:r>
              <a:rPr lang="en-US" altLang="zh-CN">
                <a:solidFill>
                  <a:schemeClr val="tx2"/>
                </a:solidFill>
              </a:rPr>
              <a:t>3</a:t>
            </a:r>
            <a:r>
              <a:rPr lang="zh-CN" altLang="en-US">
                <a:solidFill>
                  <a:schemeClr val="tx2"/>
                </a:solidFill>
              </a:rPr>
              <a:t>）当</a:t>
            </a:r>
            <a:r>
              <a:rPr lang="en-US" altLang="zh-CN">
                <a:solidFill>
                  <a:srgbClr val="0066FF"/>
                </a:solidFill>
              </a:rPr>
              <a:t>DBA</a:t>
            </a:r>
            <a:r>
              <a:rPr lang="zh-CN" altLang="en-US">
                <a:solidFill>
                  <a:srgbClr val="0066FF"/>
                </a:solidFill>
              </a:rPr>
              <a:t>或具有权限的用户</a:t>
            </a:r>
            <a:r>
              <a:rPr lang="en-US" altLang="zh-CN">
                <a:solidFill>
                  <a:srgbClr val="0066FF"/>
                </a:solidFill>
              </a:rPr>
              <a:t>(</a:t>
            </a:r>
            <a:r>
              <a:rPr lang="zh-CN" altLang="en-US">
                <a:solidFill>
                  <a:srgbClr val="0066FF"/>
                </a:solidFill>
              </a:rPr>
              <a:t>树上节点</a:t>
            </a:r>
            <a:r>
              <a:rPr lang="en-US" altLang="zh-CN">
                <a:solidFill>
                  <a:srgbClr val="0066FF"/>
                </a:solidFill>
              </a:rPr>
              <a:t>)</a:t>
            </a:r>
            <a:r>
              <a:rPr lang="zh-CN" altLang="en-US">
                <a:solidFill>
                  <a:schemeClr val="tx2"/>
                </a:solidFill>
              </a:rPr>
              <a:t>回收权限时，树</a:t>
            </a:r>
            <a:r>
              <a:rPr lang="zh-CN" altLang="en-US">
                <a:solidFill>
                  <a:srgbClr val="0066FF"/>
                </a:solidFill>
              </a:rPr>
              <a:t>收缩</a:t>
            </a:r>
            <a:r>
              <a:rPr lang="en-US" altLang="zh-CN">
                <a:solidFill>
                  <a:srgbClr val="0066FF"/>
                </a:solidFill>
              </a:rPr>
              <a:t>(</a:t>
            </a:r>
            <a:r>
              <a:rPr lang="zh-CN" altLang="en-US">
                <a:solidFill>
                  <a:srgbClr val="0066FF"/>
                </a:solidFill>
              </a:rPr>
              <a:t>枯萎</a:t>
            </a:r>
            <a:r>
              <a:rPr lang="en-US" altLang="zh-CN">
                <a:solidFill>
                  <a:srgbClr val="0066FF"/>
                </a:solidFill>
              </a:rPr>
              <a:t>)</a:t>
            </a:r>
            <a:r>
              <a:rPr lang="zh-CN" altLang="en-US">
                <a:solidFill>
                  <a:schemeClr val="tx2"/>
                </a:solidFill>
              </a:rPr>
              <a:t>；</a:t>
            </a:r>
            <a:endParaRPr lang="zh-CN" altLang="en-US">
              <a:solidFill>
                <a:schemeClr val="tx2"/>
              </a:solidFill>
            </a:endParaRPr>
          </a:p>
        </p:txBody>
      </p:sp>
      <p:sp>
        <p:nvSpPr>
          <p:cNvPr id="187403" name="Rectangle 11"/>
          <p:cNvSpPr>
            <a:spLocks noChangeArrowheads="1"/>
          </p:cNvSpPr>
          <p:nvPr/>
        </p:nvSpPr>
        <p:spPr bwMode="auto">
          <a:xfrm>
            <a:off x="1930400" y="2378075"/>
            <a:ext cx="3627438" cy="876300"/>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a:solidFill>
                  <a:srgbClr val="0066FF"/>
                </a:solidFill>
              </a:rPr>
              <a:t>变化示例</a:t>
            </a:r>
            <a:r>
              <a:rPr lang="en-US" altLang="zh-CN">
                <a:solidFill>
                  <a:srgbClr val="0066FF"/>
                </a:solidFill>
              </a:rPr>
              <a:t>1</a:t>
            </a:r>
            <a:r>
              <a:rPr lang="zh-CN" altLang="en-US">
                <a:solidFill>
                  <a:srgbClr val="0066FF"/>
                </a:solidFill>
              </a:rPr>
              <a:t>：</a:t>
            </a:r>
            <a:endParaRPr lang="zh-CN" altLang="en-US">
              <a:solidFill>
                <a:srgbClr val="0066FF"/>
              </a:solidFill>
            </a:endParaRPr>
          </a:p>
          <a:p>
            <a:pPr eaLnBrk="0" hangingPunct="0">
              <a:lnSpc>
                <a:spcPct val="80000"/>
              </a:lnSpc>
              <a:spcBef>
                <a:spcPct val="20000"/>
              </a:spcBef>
            </a:pPr>
            <a:r>
              <a:rPr lang="en-US" altLang="zh-CN">
                <a:solidFill>
                  <a:srgbClr val="0066FF"/>
                </a:solidFill>
              </a:rPr>
              <a:t>U</a:t>
            </a:r>
            <a:r>
              <a:rPr lang="en-US" altLang="zh-CN" baseline="-25000">
                <a:solidFill>
                  <a:srgbClr val="0066FF"/>
                </a:solidFill>
              </a:rPr>
              <a:t>2</a:t>
            </a:r>
            <a:r>
              <a:rPr lang="zh-CN" altLang="en-US">
                <a:solidFill>
                  <a:srgbClr val="0066FF"/>
                </a:solidFill>
              </a:rPr>
              <a:t>执行语句</a:t>
            </a:r>
            <a:r>
              <a:rPr lang="en-US" altLang="zh-CN">
                <a:solidFill>
                  <a:srgbClr val="0066FF"/>
                </a:solidFill>
              </a:rPr>
              <a:t>:</a:t>
            </a:r>
            <a:endParaRPr lang="en-US" altLang="zh-CN">
              <a:solidFill>
                <a:srgbClr val="0066FF"/>
              </a:solidFill>
            </a:endParaRPr>
          </a:p>
          <a:p>
            <a:pPr eaLnBrk="0" hangingPunct="0">
              <a:lnSpc>
                <a:spcPct val="80000"/>
              </a:lnSpc>
              <a:spcBef>
                <a:spcPct val="20000"/>
              </a:spcBef>
            </a:pPr>
            <a:r>
              <a:rPr lang="en-US" altLang="zh-CN">
                <a:solidFill>
                  <a:srgbClr val="0066FF"/>
                </a:solidFill>
              </a:rPr>
              <a:t>grant update on teaches To U</a:t>
            </a:r>
            <a:r>
              <a:rPr lang="en-US" altLang="zh-CN" baseline="-25000">
                <a:solidFill>
                  <a:srgbClr val="0066FF"/>
                </a:solidFill>
              </a:rPr>
              <a:t>6</a:t>
            </a:r>
            <a:r>
              <a:rPr lang="en-US" altLang="zh-CN">
                <a:solidFill>
                  <a:srgbClr val="0066FF"/>
                </a:solidFill>
              </a:rPr>
              <a:t>;</a:t>
            </a:r>
            <a:endParaRPr lang="en-US" altLang="zh-CN">
              <a:solidFill>
                <a:srgbClr val="0066FF"/>
              </a:solidFill>
            </a:endParaRPr>
          </a:p>
        </p:txBody>
      </p:sp>
      <p:grpSp>
        <p:nvGrpSpPr>
          <p:cNvPr id="187415" name="Group 23"/>
          <p:cNvGrpSpPr/>
          <p:nvPr/>
        </p:nvGrpSpPr>
        <p:grpSpPr bwMode="auto">
          <a:xfrm>
            <a:off x="7942262" y="3479803"/>
            <a:ext cx="1485899" cy="882651"/>
            <a:chOff x="3996" y="2136"/>
            <a:chExt cx="936" cy="556"/>
          </a:xfrm>
        </p:grpSpPr>
        <p:sp>
          <p:nvSpPr>
            <p:cNvPr id="15372" name="Line 12"/>
            <p:cNvSpPr>
              <a:spLocks noChangeShapeType="1"/>
            </p:cNvSpPr>
            <p:nvPr/>
          </p:nvSpPr>
          <p:spPr bwMode="auto">
            <a:xfrm>
              <a:off x="3996" y="2136"/>
              <a:ext cx="672" cy="420"/>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3" name="Rectangle 13"/>
            <p:cNvSpPr>
              <a:spLocks noChangeArrowheads="1"/>
            </p:cNvSpPr>
            <p:nvPr/>
          </p:nvSpPr>
          <p:spPr bwMode="auto">
            <a:xfrm>
              <a:off x="4667" y="2490"/>
              <a:ext cx="26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80000"/>
                </a:lnSpc>
                <a:spcBef>
                  <a:spcPct val="20000"/>
                </a:spcBef>
              </a:pPr>
              <a:r>
                <a:rPr lang="en-US" altLang="zh-CN">
                  <a:solidFill>
                    <a:srgbClr val="0066FF"/>
                  </a:solidFill>
                </a:rPr>
                <a:t>U</a:t>
              </a:r>
              <a:r>
                <a:rPr lang="en-US" altLang="zh-CN" baseline="-25000">
                  <a:solidFill>
                    <a:srgbClr val="0066FF"/>
                  </a:solidFill>
                </a:rPr>
                <a:t>6</a:t>
              </a:r>
              <a:endParaRPr lang="zh-CN" altLang="en-US" baseline="-25000">
                <a:solidFill>
                  <a:srgbClr val="0066FF"/>
                </a:solidFill>
              </a:endParaRPr>
            </a:p>
          </p:txBody>
        </p:sp>
      </p:grpSp>
      <p:sp>
        <p:nvSpPr>
          <p:cNvPr id="187408" name="Rectangle 16"/>
          <p:cNvSpPr>
            <a:spLocks noChangeArrowheads="1"/>
          </p:cNvSpPr>
          <p:nvPr/>
        </p:nvSpPr>
        <p:spPr bwMode="auto">
          <a:xfrm>
            <a:off x="1920875" y="3475039"/>
            <a:ext cx="3906838" cy="14319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lnSpc>
                <a:spcPct val="80000"/>
              </a:lnSpc>
              <a:spcBef>
                <a:spcPct val="20000"/>
              </a:spcBef>
            </a:pPr>
            <a:r>
              <a:rPr lang="zh-CN" altLang="en-US">
                <a:solidFill>
                  <a:srgbClr val="0066FF"/>
                </a:solidFill>
              </a:rPr>
              <a:t>变化示例</a:t>
            </a:r>
            <a:r>
              <a:rPr lang="en-US" altLang="zh-CN">
                <a:solidFill>
                  <a:srgbClr val="0066FF"/>
                </a:solidFill>
              </a:rPr>
              <a:t>2</a:t>
            </a:r>
            <a:r>
              <a:rPr lang="zh-CN" altLang="en-US">
                <a:solidFill>
                  <a:srgbClr val="0066FF"/>
                </a:solidFill>
              </a:rPr>
              <a:t>：</a:t>
            </a:r>
            <a:endParaRPr lang="zh-CN" altLang="en-US">
              <a:solidFill>
                <a:srgbClr val="0066FF"/>
              </a:solidFill>
            </a:endParaRPr>
          </a:p>
          <a:p>
            <a:pPr eaLnBrk="0" hangingPunct="0">
              <a:lnSpc>
                <a:spcPct val="80000"/>
              </a:lnSpc>
              <a:spcBef>
                <a:spcPct val="20000"/>
              </a:spcBef>
            </a:pPr>
            <a:r>
              <a:rPr lang="en-US" altLang="zh-CN">
                <a:solidFill>
                  <a:srgbClr val="0066FF"/>
                </a:solidFill>
              </a:rPr>
              <a:t>U</a:t>
            </a:r>
            <a:r>
              <a:rPr lang="en-US" altLang="zh-CN" baseline="-25000">
                <a:solidFill>
                  <a:srgbClr val="0066FF"/>
                </a:solidFill>
              </a:rPr>
              <a:t>1</a:t>
            </a:r>
            <a:r>
              <a:rPr lang="zh-CN" altLang="en-US">
                <a:solidFill>
                  <a:srgbClr val="0066FF"/>
                </a:solidFill>
              </a:rPr>
              <a:t>执行语句：</a:t>
            </a:r>
            <a:endParaRPr lang="zh-CN" altLang="en-US">
              <a:solidFill>
                <a:srgbClr val="0066FF"/>
              </a:solidFill>
            </a:endParaRPr>
          </a:p>
          <a:p>
            <a:pPr eaLnBrk="0" hangingPunct="0">
              <a:lnSpc>
                <a:spcPct val="80000"/>
              </a:lnSpc>
              <a:spcBef>
                <a:spcPct val="20000"/>
              </a:spcBef>
            </a:pPr>
            <a:r>
              <a:rPr lang="en-US" altLang="zh-CN">
                <a:solidFill>
                  <a:srgbClr val="0066FF"/>
                </a:solidFill>
              </a:rPr>
              <a:t>revoke update on teaches from U</a:t>
            </a:r>
            <a:r>
              <a:rPr lang="en-US" altLang="zh-CN" baseline="-25000">
                <a:solidFill>
                  <a:srgbClr val="0066FF"/>
                </a:solidFill>
              </a:rPr>
              <a:t>5</a:t>
            </a:r>
            <a:r>
              <a:rPr lang="en-US" altLang="zh-CN">
                <a:solidFill>
                  <a:srgbClr val="0066FF"/>
                </a:solidFill>
              </a:rPr>
              <a:t>;</a:t>
            </a:r>
            <a:endParaRPr lang="en-US" altLang="zh-CN">
              <a:solidFill>
                <a:srgbClr val="0066FF"/>
              </a:solidFill>
            </a:endParaRPr>
          </a:p>
          <a:p>
            <a:pPr eaLnBrk="0" hangingPunct="0">
              <a:lnSpc>
                <a:spcPct val="80000"/>
              </a:lnSpc>
              <a:spcBef>
                <a:spcPct val="20000"/>
              </a:spcBef>
            </a:pPr>
            <a:r>
              <a:rPr lang="en-US" altLang="zh-CN">
                <a:solidFill>
                  <a:srgbClr val="0066FF"/>
                </a:solidFill>
              </a:rPr>
              <a:t>DBA</a:t>
            </a:r>
            <a:r>
              <a:rPr lang="zh-CN" altLang="en-US">
                <a:solidFill>
                  <a:srgbClr val="0066FF"/>
                </a:solidFill>
              </a:rPr>
              <a:t>执行语句：</a:t>
            </a:r>
            <a:endParaRPr lang="zh-CN" altLang="en-US">
              <a:solidFill>
                <a:srgbClr val="0066FF"/>
              </a:solidFill>
            </a:endParaRPr>
          </a:p>
          <a:p>
            <a:pPr eaLnBrk="0" hangingPunct="0">
              <a:lnSpc>
                <a:spcPct val="80000"/>
              </a:lnSpc>
              <a:spcBef>
                <a:spcPct val="20000"/>
              </a:spcBef>
            </a:pPr>
            <a:r>
              <a:rPr lang="en-US" altLang="zh-CN">
                <a:solidFill>
                  <a:srgbClr val="0066FF"/>
                </a:solidFill>
              </a:rPr>
              <a:t>revoke update on teaches from U</a:t>
            </a:r>
            <a:r>
              <a:rPr lang="en-US" altLang="zh-CN" baseline="-25000">
                <a:solidFill>
                  <a:srgbClr val="0066FF"/>
                </a:solidFill>
              </a:rPr>
              <a:t>2</a:t>
            </a:r>
            <a:r>
              <a:rPr lang="en-US" altLang="zh-CN">
                <a:solidFill>
                  <a:srgbClr val="0066FF"/>
                </a:solidFill>
              </a:rPr>
              <a:t>;</a:t>
            </a:r>
            <a:endParaRPr lang="zh-CN" altLang="en-US">
              <a:solidFill>
                <a:srgbClr val="0066FF"/>
              </a:solidFill>
            </a:endParaRPr>
          </a:p>
        </p:txBody>
      </p:sp>
      <p:sp>
        <p:nvSpPr>
          <p:cNvPr id="187412" name="Line 20" descr="新闻纸"/>
          <p:cNvSpPr>
            <a:spLocks noChangeShapeType="1"/>
          </p:cNvSpPr>
          <p:nvPr/>
        </p:nvSpPr>
        <p:spPr bwMode="auto">
          <a:xfrm>
            <a:off x="8010525" y="2135188"/>
            <a:ext cx="1085850" cy="10858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7413" name="Line 21" descr="新闻纸"/>
          <p:cNvSpPr>
            <a:spLocks noChangeShapeType="1"/>
          </p:cNvSpPr>
          <p:nvPr/>
        </p:nvSpPr>
        <p:spPr bwMode="auto">
          <a:xfrm>
            <a:off x="6667500" y="3363913"/>
            <a:ext cx="1085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7414" name="Rectangle 22" descr="大棋盘"/>
          <p:cNvSpPr>
            <a:spLocks noChangeArrowheads="1"/>
          </p:cNvSpPr>
          <p:nvPr/>
        </p:nvSpPr>
        <p:spPr bwMode="auto">
          <a:xfrm>
            <a:off x="7440613" y="2959100"/>
            <a:ext cx="1935162" cy="5905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80000"/>
              </a:lnSpc>
              <a:spcBef>
                <a:spcPct val="20000"/>
              </a:spcBef>
            </a:pPr>
            <a:endParaRPr lang="zh-CN" altLang="en-US"/>
          </a:p>
        </p:txBody>
      </p:sp>
      <p:sp>
        <p:nvSpPr>
          <p:cNvPr id="15378" name="Rectangle 4"/>
          <p:cNvSpPr>
            <a:spLocks noChangeArrowheads="1"/>
          </p:cNvSpPr>
          <p:nvPr/>
        </p:nvSpPr>
        <p:spPr bwMode="auto">
          <a:xfrm>
            <a:off x="8605838" y="9525"/>
            <a:ext cx="17764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三 授权 </a:t>
            </a:r>
            <a:endParaRPr lang="en-US" altLang="zh-CN">
              <a:solidFill>
                <a:srgbClr val="008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402"/>
                                        </p:tgtEl>
                                        <p:attrNameLst>
                                          <p:attrName>style.visibility</p:attrName>
                                        </p:attrNameLst>
                                      </p:cBhvr>
                                      <p:to>
                                        <p:strVal val="visible"/>
                                      </p:to>
                                    </p:set>
                                    <p:anim calcmode="lin" valueType="num">
                                      <p:cBhvr additive="base">
                                        <p:cTn id="7" dur="500" fill="hold"/>
                                        <p:tgtEl>
                                          <p:spTgt spid="187402"/>
                                        </p:tgtEl>
                                        <p:attrNameLst>
                                          <p:attrName>ppt_x</p:attrName>
                                        </p:attrNameLst>
                                      </p:cBhvr>
                                      <p:tavLst>
                                        <p:tav tm="0">
                                          <p:val>
                                            <p:strVal val="#ppt_x"/>
                                          </p:val>
                                        </p:tav>
                                        <p:tav tm="100000">
                                          <p:val>
                                            <p:strVal val="#ppt_x"/>
                                          </p:val>
                                        </p:tav>
                                      </p:tavLst>
                                    </p:anim>
                                    <p:anim calcmode="lin" valueType="num">
                                      <p:cBhvr additive="base">
                                        <p:cTn id="8" dur="500" fill="hold"/>
                                        <p:tgtEl>
                                          <p:spTgt spid="1874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403"/>
                                        </p:tgtEl>
                                        <p:attrNameLst>
                                          <p:attrName>style.visibility</p:attrName>
                                        </p:attrNameLst>
                                      </p:cBhvr>
                                      <p:to>
                                        <p:strVal val="visible"/>
                                      </p:to>
                                    </p:set>
                                    <p:anim calcmode="lin" valueType="num">
                                      <p:cBhvr additive="base">
                                        <p:cTn id="13" dur="500" fill="hold"/>
                                        <p:tgtEl>
                                          <p:spTgt spid="187403"/>
                                        </p:tgtEl>
                                        <p:attrNameLst>
                                          <p:attrName>ppt_x</p:attrName>
                                        </p:attrNameLst>
                                      </p:cBhvr>
                                      <p:tavLst>
                                        <p:tav tm="0">
                                          <p:val>
                                            <p:strVal val="#ppt_x"/>
                                          </p:val>
                                        </p:tav>
                                        <p:tav tm="100000">
                                          <p:val>
                                            <p:strVal val="#ppt_x"/>
                                          </p:val>
                                        </p:tav>
                                      </p:tavLst>
                                    </p:anim>
                                    <p:anim calcmode="lin" valueType="num">
                                      <p:cBhvr additive="base">
                                        <p:cTn id="14" dur="500" fill="hold"/>
                                        <p:tgtEl>
                                          <p:spTgt spid="1874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7415"/>
                                        </p:tgtEl>
                                        <p:attrNameLst>
                                          <p:attrName>style.visibility</p:attrName>
                                        </p:attrNameLst>
                                      </p:cBhvr>
                                      <p:to>
                                        <p:strVal val="visible"/>
                                      </p:to>
                                    </p:set>
                                    <p:anim calcmode="lin" valueType="num">
                                      <p:cBhvr additive="base">
                                        <p:cTn id="19" dur="500" fill="hold"/>
                                        <p:tgtEl>
                                          <p:spTgt spid="187415"/>
                                        </p:tgtEl>
                                        <p:attrNameLst>
                                          <p:attrName>ppt_x</p:attrName>
                                        </p:attrNameLst>
                                      </p:cBhvr>
                                      <p:tavLst>
                                        <p:tav tm="0">
                                          <p:val>
                                            <p:strVal val="#ppt_x"/>
                                          </p:val>
                                        </p:tav>
                                        <p:tav tm="100000">
                                          <p:val>
                                            <p:strVal val="#ppt_x"/>
                                          </p:val>
                                        </p:tav>
                                      </p:tavLst>
                                    </p:anim>
                                    <p:anim calcmode="lin" valueType="num">
                                      <p:cBhvr additive="base">
                                        <p:cTn id="20" dur="500" fill="hold"/>
                                        <p:tgtEl>
                                          <p:spTgt spid="1874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187403"/>
                                        </p:tgtEl>
                                        <p:attrNameLst>
                                          <p:attrName>ppt_x</p:attrName>
                                        </p:attrNameLst>
                                      </p:cBhvr>
                                      <p:tavLst>
                                        <p:tav tm="0">
                                          <p:val>
                                            <p:strVal val="ppt_x"/>
                                          </p:val>
                                        </p:tav>
                                        <p:tav tm="100000">
                                          <p:val>
                                            <p:strVal val="ppt_x"/>
                                          </p:val>
                                        </p:tav>
                                      </p:tavLst>
                                    </p:anim>
                                    <p:anim calcmode="lin" valueType="num">
                                      <p:cBhvr additive="base">
                                        <p:cTn id="25" dur="500"/>
                                        <p:tgtEl>
                                          <p:spTgt spid="187403"/>
                                        </p:tgtEl>
                                        <p:attrNameLst>
                                          <p:attrName>ppt_y</p:attrName>
                                        </p:attrNameLst>
                                      </p:cBhvr>
                                      <p:tavLst>
                                        <p:tav tm="0">
                                          <p:val>
                                            <p:strVal val="ppt_y"/>
                                          </p:val>
                                        </p:tav>
                                        <p:tav tm="100000">
                                          <p:val>
                                            <p:strVal val="1+ppt_h/2"/>
                                          </p:val>
                                        </p:tav>
                                      </p:tavLst>
                                    </p:anim>
                                    <p:set>
                                      <p:cBhvr>
                                        <p:cTn id="26" dur="1" fill="hold">
                                          <p:stCondLst>
                                            <p:cond delay="499"/>
                                          </p:stCondLst>
                                        </p:cTn>
                                        <p:tgtEl>
                                          <p:spTgt spid="187403"/>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87415"/>
                                        </p:tgtEl>
                                        <p:attrNameLst>
                                          <p:attrName>ppt_x</p:attrName>
                                        </p:attrNameLst>
                                      </p:cBhvr>
                                      <p:tavLst>
                                        <p:tav tm="0">
                                          <p:val>
                                            <p:strVal val="ppt_x"/>
                                          </p:val>
                                        </p:tav>
                                        <p:tav tm="100000">
                                          <p:val>
                                            <p:strVal val="ppt_x"/>
                                          </p:val>
                                        </p:tav>
                                      </p:tavLst>
                                    </p:anim>
                                    <p:anim calcmode="lin" valueType="num">
                                      <p:cBhvr additive="base">
                                        <p:cTn id="29" dur="500"/>
                                        <p:tgtEl>
                                          <p:spTgt spid="187415"/>
                                        </p:tgtEl>
                                        <p:attrNameLst>
                                          <p:attrName>ppt_y</p:attrName>
                                        </p:attrNameLst>
                                      </p:cBhvr>
                                      <p:tavLst>
                                        <p:tav tm="0">
                                          <p:val>
                                            <p:strVal val="ppt_y"/>
                                          </p:val>
                                        </p:tav>
                                        <p:tav tm="100000">
                                          <p:val>
                                            <p:strVal val="1+ppt_h/2"/>
                                          </p:val>
                                        </p:tav>
                                      </p:tavLst>
                                    </p:anim>
                                    <p:set>
                                      <p:cBhvr>
                                        <p:cTn id="30" dur="1" fill="hold">
                                          <p:stCondLst>
                                            <p:cond delay="499"/>
                                          </p:stCondLst>
                                        </p:cTn>
                                        <p:tgtEl>
                                          <p:spTgt spid="1874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7408"/>
                                        </p:tgtEl>
                                        <p:attrNameLst>
                                          <p:attrName>style.visibility</p:attrName>
                                        </p:attrNameLst>
                                      </p:cBhvr>
                                      <p:to>
                                        <p:strVal val="visible"/>
                                      </p:to>
                                    </p:set>
                                    <p:anim calcmode="lin" valueType="num">
                                      <p:cBhvr additive="base">
                                        <p:cTn id="35" dur="500" fill="hold"/>
                                        <p:tgtEl>
                                          <p:spTgt spid="187408"/>
                                        </p:tgtEl>
                                        <p:attrNameLst>
                                          <p:attrName>ppt_x</p:attrName>
                                        </p:attrNameLst>
                                      </p:cBhvr>
                                      <p:tavLst>
                                        <p:tav tm="0">
                                          <p:val>
                                            <p:strVal val="#ppt_x"/>
                                          </p:val>
                                        </p:tav>
                                        <p:tav tm="100000">
                                          <p:val>
                                            <p:strVal val="#ppt_x"/>
                                          </p:val>
                                        </p:tav>
                                      </p:tavLst>
                                    </p:anim>
                                    <p:anim calcmode="lin" valueType="num">
                                      <p:cBhvr additive="base">
                                        <p:cTn id="36" dur="500" fill="hold"/>
                                        <p:tgtEl>
                                          <p:spTgt spid="18740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7412"/>
                                        </p:tgtEl>
                                        <p:attrNameLst>
                                          <p:attrName>style.visibility</p:attrName>
                                        </p:attrNameLst>
                                      </p:cBhvr>
                                      <p:to>
                                        <p:strVal val="visible"/>
                                      </p:to>
                                    </p:set>
                                    <p:anim calcmode="lin" valueType="num">
                                      <p:cBhvr additive="base">
                                        <p:cTn id="41" dur="500" fill="hold"/>
                                        <p:tgtEl>
                                          <p:spTgt spid="187412"/>
                                        </p:tgtEl>
                                        <p:attrNameLst>
                                          <p:attrName>ppt_x</p:attrName>
                                        </p:attrNameLst>
                                      </p:cBhvr>
                                      <p:tavLst>
                                        <p:tav tm="0">
                                          <p:val>
                                            <p:strVal val="#ppt_x"/>
                                          </p:val>
                                        </p:tav>
                                        <p:tav tm="100000">
                                          <p:val>
                                            <p:strVal val="#ppt_x"/>
                                          </p:val>
                                        </p:tav>
                                      </p:tavLst>
                                    </p:anim>
                                    <p:anim calcmode="lin" valueType="num">
                                      <p:cBhvr additive="base">
                                        <p:cTn id="42" dur="500" fill="hold"/>
                                        <p:tgtEl>
                                          <p:spTgt spid="1874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7413"/>
                                        </p:tgtEl>
                                        <p:attrNameLst>
                                          <p:attrName>style.visibility</p:attrName>
                                        </p:attrNameLst>
                                      </p:cBhvr>
                                      <p:to>
                                        <p:strVal val="visible"/>
                                      </p:to>
                                    </p:set>
                                    <p:anim calcmode="lin" valueType="num">
                                      <p:cBhvr additive="base">
                                        <p:cTn id="45" dur="500" fill="hold"/>
                                        <p:tgtEl>
                                          <p:spTgt spid="187413"/>
                                        </p:tgtEl>
                                        <p:attrNameLst>
                                          <p:attrName>ppt_x</p:attrName>
                                        </p:attrNameLst>
                                      </p:cBhvr>
                                      <p:tavLst>
                                        <p:tav tm="0">
                                          <p:val>
                                            <p:strVal val="#ppt_x"/>
                                          </p:val>
                                        </p:tav>
                                        <p:tav tm="100000">
                                          <p:val>
                                            <p:strVal val="#ppt_x"/>
                                          </p:val>
                                        </p:tav>
                                      </p:tavLst>
                                    </p:anim>
                                    <p:anim calcmode="lin" valueType="num">
                                      <p:cBhvr additive="base">
                                        <p:cTn id="46" dur="500" fill="hold"/>
                                        <p:tgtEl>
                                          <p:spTgt spid="1874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7414"/>
                                        </p:tgtEl>
                                        <p:attrNameLst>
                                          <p:attrName>style.visibility</p:attrName>
                                        </p:attrNameLst>
                                      </p:cBhvr>
                                      <p:to>
                                        <p:strVal val="visible"/>
                                      </p:to>
                                    </p:set>
                                    <p:anim calcmode="lin" valueType="num">
                                      <p:cBhvr additive="base">
                                        <p:cTn id="49" dur="500" fill="hold"/>
                                        <p:tgtEl>
                                          <p:spTgt spid="187414"/>
                                        </p:tgtEl>
                                        <p:attrNameLst>
                                          <p:attrName>ppt_x</p:attrName>
                                        </p:attrNameLst>
                                      </p:cBhvr>
                                      <p:tavLst>
                                        <p:tav tm="0">
                                          <p:val>
                                            <p:strVal val="#ppt_x"/>
                                          </p:val>
                                        </p:tav>
                                        <p:tav tm="100000">
                                          <p:val>
                                            <p:strVal val="#ppt_x"/>
                                          </p:val>
                                        </p:tav>
                                      </p:tavLst>
                                    </p:anim>
                                    <p:anim calcmode="lin" valueType="num">
                                      <p:cBhvr additive="base">
                                        <p:cTn id="50" dur="500" fill="hold"/>
                                        <p:tgtEl>
                                          <p:spTgt spid="18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animBg="1"/>
      <p:bldP spid="187403" grpId="0" animBg="1"/>
      <p:bldP spid="187403" grpId="1" animBg="1"/>
      <p:bldP spid="187408" grpId="0" animBg="1"/>
      <p:bldP spid="1874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1"/>
          <p:cNvSpPr>
            <a:spLocks noGrp="1" noChangeArrowheads="1"/>
          </p:cNvSpPr>
          <p:nvPr>
            <p:ph idx="1"/>
          </p:nvPr>
        </p:nvSpPr>
        <p:spPr>
          <a:xfrm>
            <a:off x="1631950" y="1376364"/>
            <a:ext cx="9144000" cy="5045075"/>
          </a:xfrm>
        </p:spPr>
        <p:txBody>
          <a:bodyPr/>
          <a:lstStyle/>
          <a:p>
            <a:pPr marL="365125" indent="-255905">
              <a:buFont typeface="Wingdings 3" panose="05040102010807070707" pitchFamily="18" charset="2"/>
              <a:buChar char=""/>
            </a:pPr>
            <a:r>
              <a:rPr lang="zh-CN" altLang="en-US" b="1" i="1"/>
              <a:t>能否只修改</a:t>
            </a:r>
            <a:r>
              <a:rPr lang="en-US" altLang="zh-CN" b="1"/>
              <a:t>SNLRWH</a:t>
            </a:r>
            <a:r>
              <a:rPr lang="zh-CN" altLang="en-US" b="1"/>
              <a:t>的第一元组的</a:t>
            </a:r>
            <a:r>
              <a:rPr lang="en-US" altLang="zh-CN" b="1"/>
              <a:t>w</a:t>
            </a:r>
            <a:r>
              <a:rPr lang="zh-CN" altLang="en-US" b="1"/>
              <a:t>属性的值？</a:t>
            </a:r>
            <a:endParaRPr lang="en-US" altLang="zh-CN" b="1"/>
          </a:p>
          <a:p>
            <a:pPr marL="365125" indent="-255905">
              <a:buNone/>
            </a:pPr>
            <a:r>
              <a:rPr lang="en-US" altLang="zh-CN" b="1" i="1">
                <a:solidFill>
                  <a:srgbClr val="C00000"/>
                </a:solidFill>
              </a:rPr>
              <a:t>——</a:t>
            </a:r>
            <a:r>
              <a:rPr lang="zh-CN" altLang="en-US" b="1" i="1">
                <a:solidFill>
                  <a:srgbClr val="C00000"/>
                </a:solidFill>
              </a:rPr>
              <a:t>修改异常</a:t>
            </a:r>
            <a:endParaRPr lang="en-US" altLang="zh-CN" sz="1600" b="1"/>
          </a:p>
          <a:p>
            <a:pPr marL="365125" indent="-255905">
              <a:buFont typeface="Wingdings 3" panose="05040102010807070707" pitchFamily="18" charset="2"/>
              <a:buChar char=""/>
            </a:pPr>
            <a:r>
              <a:rPr lang="zh-CN" altLang="en-US" b="1" i="1"/>
              <a:t>如果想添加一个员工信息又不知道他的等级所对应的时薪，会如何？</a:t>
            </a:r>
            <a:endParaRPr lang="en-US" altLang="zh-CN" b="1" i="1"/>
          </a:p>
          <a:p>
            <a:pPr marL="365125" indent="-255905">
              <a:buNone/>
            </a:pPr>
            <a:r>
              <a:rPr lang="en-US" altLang="zh-CN" b="1" i="1">
                <a:solidFill>
                  <a:srgbClr val="C00000"/>
                </a:solidFill>
              </a:rPr>
              <a:t> ——</a:t>
            </a:r>
            <a:r>
              <a:rPr lang="zh-CN" altLang="en-US" b="1" i="1">
                <a:solidFill>
                  <a:srgbClr val="C00000"/>
                </a:solidFill>
              </a:rPr>
              <a:t>添加异常</a:t>
            </a:r>
            <a:endParaRPr lang="en-US" altLang="zh-CN" sz="1000" b="1"/>
          </a:p>
          <a:p>
            <a:pPr marL="365125" indent="-255905">
              <a:buFont typeface="Wingdings 3" panose="05040102010807070707" pitchFamily="18" charset="2"/>
              <a:buChar char=""/>
            </a:pPr>
            <a:r>
              <a:rPr lang="zh-CN" altLang="en-US" b="1"/>
              <a:t>如果要删除所有等级为</a:t>
            </a:r>
            <a:r>
              <a:rPr lang="en-US" altLang="zh-CN" b="1"/>
              <a:t>5</a:t>
            </a:r>
            <a:r>
              <a:rPr lang="zh-CN" altLang="en-US" b="1"/>
              <a:t>的员工信息，会如何？</a:t>
            </a:r>
            <a:endParaRPr lang="en-US" altLang="zh-CN" b="1"/>
          </a:p>
          <a:p>
            <a:pPr marL="365125" indent="-255905">
              <a:buFont typeface="Wingdings 3" panose="05040102010807070707" pitchFamily="18" charset="2"/>
              <a:buChar char=""/>
            </a:pPr>
            <a:r>
              <a:rPr lang="zh-CN" altLang="en-US" b="1"/>
              <a:t> 会丢失</a:t>
            </a:r>
            <a:r>
              <a:rPr lang="en-US" altLang="zh-CN" b="1"/>
              <a:t>5</a:t>
            </a:r>
            <a:r>
              <a:rPr lang="zh-CN" altLang="en-US" b="1"/>
              <a:t>级员工时薪信息</a:t>
            </a:r>
            <a:endParaRPr lang="en-US" altLang="zh-CN" b="1"/>
          </a:p>
          <a:p>
            <a:pPr marL="365125" indent="-255905">
              <a:buFont typeface="Wingdings 3" panose="05040102010807070707" pitchFamily="18" charset="2"/>
              <a:buChar char=""/>
            </a:pPr>
            <a:r>
              <a:rPr lang="en-US" altLang="zh-CN" b="1" i="1">
                <a:solidFill>
                  <a:srgbClr val="C00000"/>
                </a:solidFill>
              </a:rPr>
              <a:t> ——</a:t>
            </a:r>
            <a:r>
              <a:rPr lang="zh-CN" altLang="en-US" b="1" i="1">
                <a:solidFill>
                  <a:srgbClr val="C00000"/>
                </a:solidFill>
              </a:rPr>
              <a:t>删除异常</a:t>
            </a:r>
            <a:endParaRPr lang="en-US" altLang="zh-CN" b="1" i="1">
              <a:solidFill>
                <a:srgbClr val="C00000"/>
              </a:solidFill>
            </a:endParaRPr>
          </a:p>
          <a:p>
            <a:pPr marL="365125" indent="-255905">
              <a:buFont typeface="Wingdings 3" panose="05040102010807070707" pitchFamily="18" charset="2"/>
              <a:buChar char=""/>
            </a:pPr>
            <a:endParaRPr lang="zh-CN" altLang="en-US"/>
          </a:p>
        </p:txBody>
      </p:sp>
      <p:sp>
        <p:nvSpPr>
          <p:cNvPr id="13314"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868A928-6C61-4F32-BF8B-424FE59C88A3}" type="slidenum">
              <a:rPr lang="zh-CN" altLang="en-US" smtClean="0"/>
            </a:fld>
            <a:endParaRPr lang="zh-CN" altLang="en-US"/>
          </a:p>
        </p:txBody>
      </p:sp>
      <p:sp>
        <p:nvSpPr>
          <p:cNvPr id="13315" name="标题 3"/>
          <p:cNvSpPr>
            <a:spLocks noGrp="1" noChangeArrowheads="1"/>
          </p:cNvSpPr>
          <p:nvPr>
            <p:ph type="title"/>
          </p:nvPr>
        </p:nvSpPr>
        <p:spPr>
          <a:xfrm>
            <a:off x="2209800" y="233363"/>
            <a:ext cx="7772400" cy="1143000"/>
          </a:xfrm>
        </p:spPr>
        <p:txBody>
          <a:bodyPr/>
          <a:lstStyle/>
          <a:p>
            <a:r>
              <a:rPr lang="zh-CN" altLang="en-US">
                <a:solidFill>
                  <a:schemeClr val="tx1"/>
                </a:solidFill>
              </a:rPr>
              <a:t>关系模式设计中潜在的问题</a:t>
            </a:r>
            <a:endParaRPr lang="zh-CN" altLang="en-US">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1955800" y="1412876"/>
            <a:ext cx="8229600" cy="5008563"/>
          </a:xfrm>
        </p:spPr>
        <p:txBody>
          <a:bodyPr/>
          <a:lstStyle/>
          <a:p>
            <a:r>
              <a:rPr lang="zh-CN" altLang="en-US" b="1" dirty="0"/>
              <a:t>当数据的某些部分能由其他部分推导出来，就意味着存在</a:t>
            </a:r>
            <a:r>
              <a:rPr lang="zh-CN" altLang="en-US" b="1" dirty="0">
                <a:solidFill>
                  <a:srgbClr val="FF0000"/>
                </a:solidFill>
              </a:rPr>
              <a:t>冗余</a:t>
            </a:r>
            <a:r>
              <a:rPr lang="zh-CN" altLang="en-US" b="1" dirty="0"/>
              <a:t>。</a:t>
            </a:r>
            <a:endParaRPr lang="en-US" altLang="zh-CN" sz="1400" b="1" dirty="0"/>
          </a:p>
          <a:p>
            <a:r>
              <a:rPr lang="zh-CN" altLang="en-US" b="1" dirty="0"/>
              <a:t>冗余的存在是因为存在</a:t>
            </a:r>
            <a:r>
              <a:rPr lang="zh-CN" altLang="en-US" b="1" dirty="0">
                <a:solidFill>
                  <a:srgbClr val="FF0000"/>
                </a:solidFill>
              </a:rPr>
              <a:t>完整性约束</a:t>
            </a:r>
            <a:r>
              <a:rPr lang="en-US" altLang="zh-CN" b="1" i="1" dirty="0">
                <a:solidFill>
                  <a:srgbClr val="0000CC"/>
                </a:solidFill>
              </a:rPr>
              <a:t> </a:t>
            </a:r>
            <a:r>
              <a:rPr lang="en-US" altLang="zh-CN" b="1" i="1" dirty="0"/>
              <a:t>(e.g., FD:</a:t>
            </a:r>
            <a:r>
              <a:rPr lang="zh-CN" altLang="en-US" b="1" i="1" dirty="0"/>
              <a:t> </a:t>
            </a:r>
            <a:r>
              <a:rPr lang="en-US" altLang="zh-CN" b="1" i="1" dirty="0"/>
              <a:t>R→ W).</a:t>
            </a:r>
            <a:endParaRPr lang="en-US" altLang="zh-CN" b="1" i="1" dirty="0"/>
          </a:p>
          <a:p>
            <a:r>
              <a:rPr lang="zh-CN" altLang="en-US" b="1" dirty="0"/>
              <a:t>由于存在约束，特别是</a:t>
            </a:r>
            <a:r>
              <a:rPr lang="zh-CN" altLang="en-US" b="1" dirty="0">
                <a:solidFill>
                  <a:srgbClr val="FF0000"/>
                </a:solidFill>
              </a:rPr>
              <a:t>函数依赖，导致冗余的产生。</a:t>
            </a:r>
            <a:endParaRPr lang="en-US" altLang="zh-CN" sz="1600" b="1" dirty="0"/>
          </a:p>
          <a:p>
            <a:r>
              <a:rPr lang="zh-CN" altLang="en-US" b="1" dirty="0"/>
              <a:t>如果存在冗余，就需要对关系模式进行优化。</a:t>
            </a:r>
            <a:endParaRPr lang="en-US" altLang="zh-CN" b="1" dirty="0"/>
          </a:p>
          <a:p>
            <a:pPr>
              <a:buFont typeface="Wingdings 3" panose="05040102010807070707" pitchFamily="18" charset="2"/>
              <a:buNone/>
            </a:pPr>
            <a:r>
              <a:rPr lang="fr-FR" altLang="zh-CN" b="1" dirty="0"/>
              <a:t>– </a:t>
            </a:r>
            <a:r>
              <a:rPr lang="zh-CN" altLang="en-US" b="1" dirty="0"/>
              <a:t>主要优化技术</a:t>
            </a:r>
            <a:r>
              <a:rPr lang="fr-FR" altLang="zh-CN" b="1" dirty="0"/>
              <a:t>: </a:t>
            </a:r>
            <a:r>
              <a:rPr lang="zh-CN" altLang="en-US" b="1" dirty="0"/>
              <a:t>模式分解</a:t>
            </a:r>
            <a:r>
              <a:rPr lang="fr-FR" altLang="zh-CN" b="1" i="1" dirty="0"/>
              <a:t> (</a:t>
            </a:r>
            <a:r>
              <a:rPr lang="zh-CN" altLang="en-US" b="1" i="1" dirty="0"/>
              <a:t>比如， </a:t>
            </a:r>
            <a:r>
              <a:rPr lang="en-US" altLang="zh-CN" b="1" dirty="0"/>
              <a:t>ABCD </a:t>
            </a:r>
            <a:r>
              <a:rPr lang="zh-CN" altLang="en-US" b="1" dirty="0"/>
              <a:t>用</a:t>
            </a:r>
            <a:r>
              <a:rPr lang="en-US" altLang="zh-CN" b="1" dirty="0"/>
              <a:t> AB</a:t>
            </a:r>
            <a:r>
              <a:rPr lang="zh-CN" altLang="en-US" b="1" dirty="0"/>
              <a:t>和</a:t>
            </a:r>
            <a:r>
              <a:rPr lang="en-US" altLang="zh-CN" b="1" dirty="0"/>
              <a:t>BCD, </a:t>
            </a:r>
            <a:r>
              <a:rPr lang="zh-CN" altLang="en-US" b="1" dirty="0"/>
              <a:t>或者</a:t>
            </a:r>
            <a:r>
              <a:rPr lang="en-US" altLang="zh-CN" b="1" dirty="0"/>
              <a:t> ACD </a:t>
            </a:r>
            <a:r>
              <a:rPr lang="zh-CN" altLang="en-US" b="1" dirty="0"/>
              <a:t>和</a:t>
            </a:r>
            <a:r>
              <a:rPr lang="en-US" altLang="zh-CN" b="1" dirty="0"/>
              <a:t> ABD</a:t>
            </a:r>
            <a:r>
              <a:rPr lang="zh-CN" altLang="en-US" b="1" dirty="0"/>
              <a:t>替代</a:t>
            </a:r>
            <a:r>
              <a:rPr lang="en-US" altLang="zh-CN" b="1" dirty="0"/>
              <a:t>)</a:t>
            </a:r>
            <a:r>
              <a:rPr lang="zh-CN" altLang="en-US" b="1" dirty="0"/>
              <a:t>。</a:t>
            </a:r>
            <a:endParaRPr lang="en-US" altLang="zh-CN" b="1" dirty="0"/>
          </a:p>
          <a:p>
            <a:endParaRPr lang="en-US" altLang="zh-CN" sz="1600" b="1" dirty="0"/>
          </a:p>
          <a:p>
            <a:pPr marL="0" indent="0">
              <a:buNone/>
            </a:pPr>
            <a:endParaRPr lang="zh-CN" altLang="en-US" b="1" dirty="0"/>
          </a:p>
        </p:txBody>
      </p:sp>
      <p:sp>
        <p:nvSpPr>
          <p:cNvPr id="14338"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4599DF6-A5EF-41BC-B01C-3B08E313BFA1}" type="slidenum">
              <a:rPr lang="zh-CN" altLang="en-US" smtClean="0"/>
            </a:fld>
            <a:endParaRPr lang="zh-CN" altLang="en-US"/>
          </a:p>
        </p:txBody>
      </p:sp>
      <p:sp>
        <p:nvSpPr>
          <p:cNvPr id="14339" name="标题 3"/>
          <p:cNvSpPr>
            <a:spLocks noGrp="1" noChangeArrowheads="1"/>
          </p:cNvSpPr>
          <p:nvPr>
            <p:ph type="title"/>
          </p:nvPr>
        </p:nvSpPr>
        <p:spPr>
          <a:xfrm>
            <a:off x="2209800" y="222250"/>
            <a:ext cx="7772400" cy="1143000"/>
          </a:xfrm>
        </p:spPr>
        <p:txBody>
          <a:bodyPr/>
          <a:lstStyle/>
          <a:p>
            <a:r>
              <a:rPr lang="zh-CN" altLang="en-US">
                <a:solidFill>
                  <a:schemeClr val="tx1"/>
                </a:solidFill>
              </a:rPr>
              <a:t>冗余</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1992314" y="1233488"/>
            <a:ext cx="8326437" cy="4972050"/>
          </a:xfrm>
        </p:spPr>
        <p:txBody>
          <a:bodyPr/>
          <a:lstStyle/>
          <a:p>
            <a:r>
              <a:rPr lang="zh-CN" altLang="en-US" b="1"/>
              <a:t>函数依赖可形式化表示为</a:t>
            </a:r>
            <a:r>
              <a:rPr lang="en-US" altLang="zh-CN" b="1"/>
              <a:t>: X→Y,</a:t>
            </a:r>
            <a:r>
              <a:rPr lang="zh-CN" altLang="en-US" b="1"/>
              <a:t> 其中</a:t>
            </a:r>
            <a:r>
              <a:rPr lang="en-US" altLang="zh-CN" b="1"/>
              <a:t> X and Y </a:t>
            </a:r>
            <a:r>
              <a:rPr lang="zh-CN" altLang="en-US" b="1"/>
              <a:t>是属性集。</a:t>
            </a:r>
            <a:endParaRPr lang="en-US" altLang="zh-CN" b="1"/>
          </a:p>
          <a:p>
            <a:r>
              <a:rPr lang="zh-CN" altLang="en-US" b="1"/>
              <a:t>例如</a:t>
            </a:r>
            <a:r>
              <a:rPr lang="en-US" altLang="zh-CN" b="1"/>
              <a:t>: rating→hrly_wage,  AB →C</a:t>
            </a:r>
            <a:endParaRPr lang="en-US" altLang="zh-CN" b="1"/>
          </a:p>
          <a:p>
            <a:r>
              <a:rPr lang="zh-CN" altLang="en-US" b="1"/>
              <a:t>如果对于关系实例</a:t>
            </a:r>
            <a:r>
              <a:rPr lang="en-US" altLang="zh-CN" b="1"/>
              <a:t>r</a:t>
            </a:r>
            <a:r>
              <a:rPr lang="zh-CN" altLang="en-US" b="1"/>
              <a:t>中的任意一对元组</a:t>
            </a:r>
            <a:r>
              <a:rPr lang="en-US" altLang="zh-CN" b="1"/>
              <a:t>t1</a:t>
            </a:r>
            <a:r>
              <a:rPr lang="zh-CN" altLang="en-US" b="1"/>
              <a:t>和</a:t>
            </a:r>
            <a:r>
              <a:rPr lang="en-US" altLang="zh-CN" b="1"/>
              <a:t>t2</a:t>
            </a:r>
            <a:r>
              <a:rPr lang="zh-CN" altLang="en-US" b="1"/>
              <a:t>，有</a:t>
            </a:r>
            <a:r>
              <a:rPr lang="fr-FR" altLang="zh-CN" b="1" i="1"/>
              <a:t>t1.X = t2.X </a:t>
            </a:r>
            <a:r>
              <a:rPr lang="zh-CN" altLang="en-US" b="1" i="1"/>
              <a:t>逻辑蕴涵</a:t>
            </a:r>
            <a:r>
              <a:rPr lang="fr-FR" altLang="zh-CN" b="1" i="1"/>
              <a:t> t1.Y =t2.Y</a:t>
            </a:r>
            <a:r>
              <a:rPr lang="zh-CN" altLang="en-US" b="1" i="1"/>
              <a:t>，那么，函数依赖 </a:t>
            </a:r>
            <a:r>
              <a:rPr lang="en-US" altLang="zh-CN" b="1"/>
              <a:t>X→Y</a:t>
            </a:r>
            <a:r>
              <a:rPr lang="zh-CN" altLang="en-US" b="1"/>
              <a:t>在关系</a:t>
            </a:r>
            <a:r>
              <a:rPr lang="en-US" altLang="zh-CN" b="1"/>
              <a:t>r</a:t>
            </a:r>
            <a:r>
              <a:rPr lang="zh-CN" altLang="en-US" b="1"/>
              <a:t>中成立。</a:t>
            </a:r>
            <a:endParaRPr lang="fr-FR" altLang="zh-CN" b="1" i="1"/>
          </a:p>
          <a:p>
            <a:r>
              <a:rPr lang="zh-CN" altLang="en-US" b="1"/>
              <a:t>即</a:t>
            </a:r>
            <a:r>
              <a:rPr lang="en-US" altLang="zh-CN" b="1"/>
              <a:t>,</a:t>
            </a:r>
            <a:r>
              <a:rPr lang="zh-CN" altLang="en-US" b="1"/>
              <a:t>关系</a:t>
            </a:r>
            <a:r>
              <a:rPr lang="en-US" altLang="zh-CN" b="1"/>
              <a:t>r</a:t>
            </a:r>
            <a:r>
              <a:rPr lang="zh-CN" altLang="en-US" b="1"/>
              <a:t>中给定两个元组，如果</a:t>
            </a:r>
            <a:r>
              <a:rPr lang="en-US" altLang="zh-CN" b="1" i="1"/>
              <a:t> X </a:t>
            </a:r>
            <a:r>
              <a:rPr lang="zh-CN" altLang="en-US" b="1" i="1"/>
              <a:t>属性值相等，则</a:t>
            </a:r>
            <a:r>
              <a:rPr lang="en-US" altLang="zh-CN" b="1" i="1"/>
              <a:t> Y</a:t>
            </a:r>
            <a:r>
              <a:rPr lang="zh-CN" altLang="en-US" b="1" i="1"/>
              <a:t> 的值也必须相等</a:t>
            </a:r>
            <a:r>
              <a:rPr lang="en-US" altLang="zh-CN" b="1"/>
              <a:t>. (X </a:t>
            </a:r>
            <a:r>
              <a:rPr lang="zh-CN" altLang="en-US" b="1"/>
              <a:t>和</a:t>
            </a:r>
            <a:r>
              <a:rPr lang="en-US" altLang="zh-CN" b="1"/>
              <a:t> Y </a:t>
            </a:r>
            <a:r>
              <a:rPr lang="zh-CN" altLang="en-US" b="1"/>
              <a:t>是属性集）</a:t>
            </a:r>
            <a:endParaRPr lang="en-US" altLang="zh-CN" b="1" i="1"/>
          </a:p>
        </p:txBody>
      </p:sp>
      <p:sp>
        <p:nvSpPr>
          <p:cNvPr id="20482"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2CD84BAF-7B8E-422E-8CD1-7DDFB393E45F}" type="slidenum">
              <a:rPr lang="zh-CN" altLang="en-US" smtClean="0"/>
            </a:fld>
            <a:endParaRPr lang="zh-CN" altLang="en-US"/>
          </a:p>
        </p:txBody>
      </p:sp>
      <p:sp>
        <p:nvSpPr>
          <p:cNvPr id="20483" name="标题 3"/>
          <p:cNvSpPr>
            <a:spLocks noGrp="1" noChangeArrowheads="1"/>
          </p:cNvSpPr>
          <p:nvPr>
            <p:ph type="title"/>
          </p:nvPr>
        </p:nvSpPr>
        <p:spPr>
          <a:xfrm>
            <a:off x="1992313" y="0"/>
            <a:ext cx="8229600" cy="1143000"/>
          </a:xfrm>
        </p:spPr>
        <p:txBody>
          <a:bodyPr/>
          <a:lstStyle/>
          <a:p>
            <a:pPr algn="l"/>
            <a:r>
              <a:rPr lang="en-US" altLang="zh-CN">
                <a:solidFill>
                  <a:schemeClr val="tx1"/>
                </a:solidFill>
              </a:rPr>
              <a:t>2.</a:t>
            </a:r>
            <a:r>
              <a:rPr lang="zh-CN" altLang="en-US">
                <a:solidFill>
                  <a:schemeClr val="tx1"/>
                </a:solidFill>
              </a:rPr>
              <a:t>函数依赖</a:t>
            </a:r>
            <a:r>
              <a:rPr lang="en-US" altLang="zh-CN">
                <a:solidFill>
                  <a:schemeClr val="tx1"/>
                </a:solidFill>
              </a:rPr>
              <a:t>(FDs)</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1"/>
          <p:cNvSpPr>
            <a:spLocks noGrp="1" noChangeArrowheads="1"/>
          </p:cNvSpPr>
          <p:nvPr>
            <p:ph idx="1"/>
          </p:nvPr>
        </p:nvSpPr>
        <p:spPr>
          <a:xfrm>
            <a:off x="1981200" y="1089026"/>
            <a:ext cx="8229600" cy="4918075"/>
          </a:xfrm>
        </p:spPr>
        <p:txBody>
          <a:bodyPr/>
          <a:lstStyle/>
          <a:p>
            <a:r>
              <a:rPr lang="zh-CN" altLang="en-US" b="1"/>
              <a:t>关系模式优化的依据是什么</a:t>
            </a:r>
            <a:r>
              <a:rPr lang="en-US" altLang="zh-CN" b="1"/>
              <a:t>?</a:t>
            </a:r>
            <a:endParaRPr lang="en-US" altLang="zh-CN" b="1"/>
          </a:p>
          <a:p>
            <a:r>
              <a:rPr lang="en-US" altLang="zh-CN" b="1"/>
              <a:t> </a:t>
            </a:r>
            <a:r>
              <a:rPr lang="zh-CN" altLang="en-US" b="1"/>
              <a:t>范式</a:t>
            </a:r>
            <a:r>
              <a:rPr lang="en-US" altLang="zh-CN" b="1"/>
              <a:t>:</a:t>
            </a:r>
            <a:endParaRPr lang="en-US" altLang="zh-CN" b="1"/>
          </a:p>
          <a:p>
            <a:pPr>
              <a:buFont typeface="Wingdings 3" panose="05040102010807070707" pitchFamily="18" charset="2"/>
              <a:buNone/>
            </a:pPr>
            <a:r>
              <a:rPr lang="en-US" altLang="zh-CN" b="1"/>
              <a:t>	– </a:t>
            </a:r>
            <a:r>
              <a:rPr lang="zh-CN" altLang="en-US" b="1"/>
              <a:t>如果一个关系满足一种范式</a:t>
            </a:r>
            <a:r>
              <a:rPr lang="en-US" altLang="zh-CN" b="1"/>
              <a:t> </a:t>
            </a:r>
            <a:r>
              <a:rPr lang="en-US" altLang="zh-CN" b="1" i="1"/>
              <a:t>(BCNF, 3NF </a:t>
            </a:r>
            <a:r>
              <a:rPr lang="zh-CN" altLang="en-US" b="1" i="1"/>
              <a:t>等</a:t>
            </a:r>
            <a:r>
              <a:rPr lang="en-US" altLang="zh-CN" b="1" i="1"/>
              <a:t>.)</a:t>
            </a:r>
            <a:r>
              <a:rPr lang="zh-CN" altLang="en-US" b="1" i="1"/>
              <a:t>，就能判断该关系模式是否避免了某类问题。这样就能知道该关系是否需要分解。</a:t>
            </a:r>
            <a:endParaRPr lang="en-US" altLang="zh-CN" b="1"/>
          </a:p>
          <a:p>
            <a:r>
              <a:rPr lang="zh-CN" altLang="en-US" b="1"/>
              <a:t>函数依赖起到检测冗余是否存在的作用：</a:t>
            </a:r>
            <a:endParaRPr lang="en-US" altLang="zh-CN" b="1"/>
          </a:p>
          <a:p>
            <a:pPr>
              <a:buFont typeface="Wingdings 3" panose="05040102010807070707" pitchFamily="18" charset="2"/>
              <a:buNone/>
            </a:pPr>
            <a:r>
              <a:rPr lang="en-US" altLang="zh-CN" b="1"/>
              <a:t>	– </a:t>
            </a:r>
            <a:r>
              <a:rPr lang="zh-CN" altLang="en-US" b="1"/>
              <a:t>假定</a:t>
            </a:r>
            <a:r>
              <a:rPr lang="en-US" altLang="zh-CN" b="1"/>
              <a:t>R</a:t>
            </a:r>
            <a:r>
              <a:rPr lang="zh-CN" altLang="en-US" b="1"/>
              <a:t>（</a:t>
            </a:r>
            <a:r>
              <a:rPr lang="en-US" altLang="zh-CN" b="1"/>
              <a:t>ABC</a:t>
            </a:r>
            <a:r>
              <a:rPr lang="zh-CN" altLang="en-US" b="1"/>
              <a:t>）</a:t>
            </a:r>
            <a:r>
              <a:rPr lang="en-US" altLang="zh-CN" b="1"/>
              <a:t>.</a:t>
            </a:r>
            <a:endParaRPr lang="en-US" altLang="zh-CN" b="1"/>
          </a:p>
          <a:p>
            <a:pPr lvl="1"/>
            <a:r>
              <a:rPr lang="zh-CN" altLang="en-US" b="1"/>
              <a:t>如果没有函数依赖，则没有冗余。</a:t>
            </a:r>
            <a:endParaRPr lang="en-US" altLang="zh-CN" b="1"/>
          </a:p>
          <a:p>
            <a:pPr lvl="1"/>
            <a:r>
              <a:rPr lang="zh-CN" altLang="en-US" b="1"/>
              <a:t>给定</a:t>
            </a:r>
            <a:r>
              <a:rPr lang="en-US" altLang="zh-CN" b="1"/>
              <a:t>A → B</a:t>
            </a:r>
            <a:r>
              <a:rPr lang="zh-CN" altLang="en-US" b="1"/>
              <a:t>，那么很多元组在</a:t>
            </a:r>
            <a:r>
              <a:rPr lang="en-US" altLang="zh-CN" b="1"/>
              <a:t>A</a:t>
            </a:r>
            <a:r>
              <a:rPr lang="zh-CN" altLang="en-US" b="1"/>
              <a:t>属性和</a:t>
            </a:r>
            <a:r>
              <a:rPr lang="en-US" altLang="zh-CN" b="1"/>
              <a:t>B</a:t>
            </a:r>
            <a:r>
              <a:rPr lang="zh-CN" altLang="en-US" b="1"/>
              <a:t>属性上都有相等的值。</a:t>
            </a:r>
            <a:endParaRPr lang="zh-CN" altLang="en-US" b="1"/>
          </a:p>
        </p:txBody>
      </p:sp>
      <p:sp>
        <p:nvSpPr>
          <p:cNvPr id="26626"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70C7F35-7A16-49C0-8045-533EE5CD4941}" type="slidenum">
              <a:rPr lang="zh-CN" altLang="en-US" smtClean="0"/>
            </a:fld>
            <a:endParaRPr lang="zh-CN" altLang="en-US"/>
          </a:p>
        </p:txBody>
      </p:sp>
      <p:sp>
        <p:nvSpPr>
          <p:cNvPr id="26627" name="标题 3"/>
          <p:cNvSpPr>
            <a:spLocks noGrp="1" noChangeArrowheads="1"/>
          </p:cNvSpPr>
          <p:nvPr>
            <p:ph type="title"/>
          </p:nvPr>
        </p:nvSpPr>
        <p:spPr>
          <a:xfrm>
            <a:off x="1992313" y="0"/>
            <a:ext cx="8229600" cy="1143000"/>
          </a:xfrm>
        </p:spPr>
        <p:txBody>
          <a:bodyPr/>
          <a:lstStyle/>
          <a:p>
            <a:pPr algn="l"/>
            <a:r>
              <a:rPr lang="en-US" altLang="zh-CN" b="1">
                <a:solidFill>
                  <a:schemeClr val="tx1"/>
                </a:solidFill>
              </a:rPr>
              <a:t>3.</a:t>
            </a:r>
            <a:r>
              <a:rPr lang="zh-CN" altLang="en-US" b="1">
                <a:solidFill>
                  <a:schemeClr val="tx1"/>
                </a:solidFill>
              </a:rPr>
              <a:t>范式</a:t>
            </a:r>
            <a:endParaRPr lang="zh-CN" altLang="en-US" b="1">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1"/>
          <p:cNvSpPr>
            <a:spLocks noGrp="1" noChangeArrowheads="1"/>
          </p:cNvSpPr>
          <p:nvPr>
            <p:ph idx="1"/>
          </p:nvPr>
        </p:nvSpPr>
        <p:spPr>
          <a:xfrm>
            <a:off x="1524000" y="836614"/>
            <a:ext cx="9144000" cy="5437187"/>
          </a:xfrm>
        </p:spPr>
        <p:txBody>
          <a:bodyPr/>
          <a:lstStyle/>
          <a:p>
            <a:r>
              <a:rPr lang="zh-CN" altLang="en-US" sz="2400" b="1"/>
              <a:t>第一范式</a:t>
            </a:r>
            <a:r>
              <a:rPr lang="en-US" altLang="zh-CN" sz="2400" b="1"/>
              <a:t>(1NF)</a:t>
            </a:r>
            <a:endParaRPr lang="en-US" altLang="zh-CN" sz="2400" b="1"/>
          </a:p>
          <a:p>
            <a:pPr>
              <a:buFont typeface="Wingdings 3" panose="05040102010807070707" pitchFamily="18" charset="2"/>
              <a:buNone/>
            </a:pPr>
            <a:r>
              <a:rPr lang="en-US" altLang="zh-CN" sz="2400" b="1"/>
              <a:t>	– </a:t>
            </a:r>
            <a:r>
              <a:rPr lang="zh-CN" altLang="en-US" sz="2400" b="1"/>
              <a:t>每个属性都是原子属性。</a:t>
            </a:r>
            <a:endParaRPr lang="en-US" altLang="zh-CN" sz="2400" b="1"/>
          </a:p>
          <a:p>
            <a:pPr>
              <a:buFont typeface="Wingdings 3" panose="05040102010807070707" pitchFamily="18" charset="2"/>
              <a:buNone/>
            </a:pPr>
            <a:r>
              <a:rPr lang="en-US" altLang="zh-CN" sz="2400" b="1"/>
              <a:t>	– </a:t>
            </a:r>
            <a:r>
              <a:rPr lang="zh-CN" altLang="en-US" sz="2400" b="1"/>
              <a:t>本质上所有关系都满足第一范式</a:t>
            </a:r>
            <a:endParaRPr lang="en-US" altLang="zh-CN" sz="2400" b="1"/>
          </a:p>
          <a:p>
            <a:r>
              <a:rPr lang="zh-CN" altLang="en-US" sz="2400" b="1"/>
              <a:t>第二范式</a:t>
            </a:r>
            <a:r>
              <a:rPr lang="en-US" altLang="zh-CN" sz="2400" b="1"/>
              <a:t> (2NF)</a:t>
            </a:r>
            <a:endParaRPr lang="en-US" altLang="zh-CN" sz="2400" b="1"/>
          </a:p>
          <a:p>
            <a:pPr>
              <a:buFont typeface="Wingdings 3" panose="05040102010807070707" pitchFamily="18" charset="2"/>
              <a:buNone/>
            </a:pPr>
            <a:r>
              <a:rPr lang="en-US" altLang="zh-CN" sz="2400" b="1"/>
              <a:t>	– </a:t>
            </a:r>
            <a:r>
              <a:rPr lang="zh-CN" altLang="en-US" sz="2400" b="1"/>
              <a:t>任何满足第二范式的关系满足第一范式</a:t>
            </a:r>
            <a:endParaRPr lang="en-US" altLang="zh-CN" sz="2400" b="1"/>
          </a:p>
          <a:p>
            <a:pPr>
              <a:buFont typeface="Wingdings 3" panose="05040102010807070707" pitchFamily="18" charset="2"/>
              <a:buNone/>
            </a:pPr>
            <a:r>
              <a:rPr lang="en-US" altLang="zh-CN" sz="2400" b="1"/>
              <a:t>	– </a:t>
            </a:r>
            <a:r>
              <a:rPr lang="zh-CN" altLang="en-US" sz="2400" b="1"/>
              <a:t>所有非主属性必须依赖于整个候选码而不能依赖于候选码的部分属性。</a:t>
            </a:r>
            <a:endParaRPr lang="en-US" altLang="zh-CN" sz="2400" b="1"/>
          </a:p>
          <a:p>
            <a:pPr>
              <a:buFont typeface="Wingdings 3" panose="05040102010807070707" pitchFamily="18" charset="2"/>
              <a:buNone/>
            </a:pPr>
            <a:r>
              <a:rPr lang="en-US" altLang="zh-CN" sz="2400" b="1"/>
              <a:t>	– </a:t>
            </a:r>
            <a:r>
              <a:rPr lang="zh-CN" altLang="en-US" sz="2400" b="1"/>
              <a:t>例如：关系模式</a:t>
            </a:r>
            <a:r>
              <a:rPr lang="en-US" altLang="zh-CN" sz="2400" b="1"/>
              <a:t>	</a:t>
            </a:r>
            <a:endParaRPr lang="zh-CN" altLang="en-US" sz="2400" b="1"/>
          </a:p>
          <a:p>
            <a:pPr>
              <a:buFont typeface="Wingdings 3" panose="05040102010807070707" pitchFamily="18" charset="2"/>
              <a:buNone/>
            </a:pPr>
            <a:r>
              <a:rPr lang="zh-CN" altLang="en-US" sz="2400" b="1"/>
              <a:t>   </a:t>
            </a:r>
            <a:r>
              <a:rPr lang="en-US" altLang="zh-CN" sz="2400" b="1"/>
              <a:t>Inventory(part, warehouse, quantity,warehouse_address).</a:t>
            </a:r>
            <a:endParaRPr lang="en-US" altLang="zh-CN" sz="2400" b="1"/>
          </a:p>
          <a:p>
            <a:pPr lvl="1"/>
            <a:r>
              <a:rPr lang="en-US" altLang="zh-CN" sz="2000" b="1"/>
              <a:t> </a:t>
            </a:r>
            <a:r>
              <a:rPr lang="zh-CN" altLang="en-US" sz="2000" b="1"/>
              <a:t>假设</a:t>
            </a:r>
            <a:r>
              <a:rPr lang="en-US" altLang="zh-CN" sz="2000" b="1"/>
              <a:t> {part, warehouse</a:t>
            </a:r>
            <a:r>
              <a:rPr lang="zh-CN" altLang="en-US" sz="2000" b="1"/>
              <a:t>是候选码</a:t>
            </a:r>
            <a:r>
              <a:rPr lang="en-US" altLang="zh-CN" sz="2000" b="1"/>
              <a:t>.</a:t>
            </a:r>
            <a:endParaRPr lang="en-US" altLang="zh-CN" sz="2000" b="1"/>
          </a:p>
          <a:p>
            <a:pPr lvl="1"/>
            <a:r>
              <a:rPr lang="en-US" altLang="zh-CN" sz="2000" b="1"/>
              <a:t> warehouse_address </a:t>
            </a:r>
            <a:r>
              <a:rPr lang="zh-CN" altLang="en-US" sz="2000" b="1"/>
              <a:t>单独依赖于</a:t>
            </a:r>
            <a:r>
              <a:rPr lang="en-US" altLang="zh-CN" sz="2000" b="1"/>
              <a:t> warehouse  -</a:t>
            </a:r>
            <a:r>
              <a:rPr lang="zh-CN" altLang="en-US" sz="2000" b="1"/>
              <a:t>则违反了第二范式。</a:t>
            </a:r>
            <a:r>
              <a:rPr lang="en-US" altLang="zh-CN" sz="2000" b="1"/>
              <a:t> </a:t>
            </a:r>
            <a:endParaRPr lang="en-US" altLang="zh-CN" sz="2000" b="1"/>
          </a:p>
          <a:p>
            <a:pPr lvl="1"/>
            <a:r>
              <a:rPr lang="zh-CN" altLang="en-US" sz="2000" b="1"/>
              <a:t>解决方法</a:t>
            </a:r>
            <a:r>
              <a:rPr lang="en-US" altLang="zh-CN" sz="2000" b="1"/>
              <a:t>: </a:t>
            </a:r>
            <a:r>
              <a:rPr lang="zh-CN" altLang="en-US" sz="2000" b="1"/>
              <a:t>分解关系模式</a:t>
            </a:r>
            <a:endParaRPr lang="zh-CN" altLang="en-US" sz="2000" b="1"/>
          </a:p>
        </p:txBody>
      </p:sp>
      <p:sp>
        <p:nvSpPr>
          <p:cNvPr id="27650"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42DD4E78-A4BF-44DA-829B-B5F399FFF54E}" type="slidenum">
              <a:rPr lang="zh-CN" altLang="en-US" smtClean="0"/>
            </a:fld>
            <a:endParaRPr lang="zh-CN" altLang="en-US"/>
          </a:p>
        </p:txBody>
      </p:sp>
      <p:sp>
        <p:nvSpPr>
          <p:cNvPr id="4" name="标题 3"/>
          <p:cNvSpPr>
            <a:spLocks noGrp="1"/>
          </p:cNvSpPr>
          <p:nvPr>
            <p:ph type="title"/>
          </p:nvPr>
        </p:nvSpPr>
        <p:spPr>
          <a:xfrm>
            <a:off x="1981200" y="274638"/>
            <a:ext cx="8229600" cy="417512"/>
          </a:xfrm>
        </p:spPr>
        <p:txBody>
          <a:bodyPr>
            <a:normAutofit fontScale="90000"/>
          </a:bodyPr>
          <a:lstStyle/>
          <a:p>
            <a:pPr>
              <a:defRPr/>
            </a:pPr>
            <a:r>
              <a:rPr kumimoji="1" lang="zh-CN" altLang="en-US" dirty="0">
                <a:solidFill>
                  <a:schemeClr val="tx1"/>
                </a:solidFill>
              </a:rPr>
              <a:t>范式</a:t>
            </a:r>
            <a:endParaRPr kumimoji="1" lang="zh-CN" altLang="en-US"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2209800" y="1258888"/>
            <a:ext cx="7772400" cy="4114800"/>
          </a:xfrm>
        </p:spPr>
        <p:txBody>
          <a:bodyPr/>
          <a:lstStyle/>
          <a:p>
            <a:r>
              <a:rPr lang="zh-CN" altLang="en-US" sz="2400" b="1"/>
              <a:t>如何从一个给定的函数依赖集推导出它所逻辑蕴涵的所有函数依赖呢？</a:t>
            </a:r>
            <a:endParaRPr lang="en-US" altLang="zh-CN" sz="2400" b="1"/>
          </a:p>
          <a:p>
            <a:r>
              <a:rPr lang="en-US" altLang="zh-CN" sz="2400" b="1"/>
              <a:t> Armstrong </a:t>
            </a:r>
            <a:r>
              <a:rPr lang="zh-CN" altLang="en-US" sz="2400" b="1"/>
              <a:t>公理</a:t>
            </a:r>
            <a:r>
              <a:rPr lang="en-US" altLang="zh-CN" sz="2400" b="1"/>
              <a:t> (X, Y, Z </a:t>
            </a:r>
            <a:r>
              <a:rPr lang="zh-CN" altLang="en-US" sz="2400" b="1"/>
              <a:t>是属性集</a:t>
            </a:r>
            <a:r>
              <a:rPr lang="en-US" altLang="zh-CN" sz="2400" b="1"/>
              <a:t>):</a:t>
            </a:r>
            <a:endParaRPr lang="en-US" altLang="zh-CN" sz="2400" b="1"/>
          </a:p>
          <a:p>
            <a:pPr>
              <a:buFont typeface="Wingdings 3" panose="05040102010807070707" pitchFamily="18" charset="2"/>
              <a:buNone/>
            </a:pPr>
            <a:r>
              <a:rPr lang="en-US" altLang="zh-CN" sz="2400" b="1"/>
              <a:t>– </a:t>
            </a:r>
            <a:r>
              <a:rPr lang="en-US" altLang="zh-CN" sz="2400" b="1" i="1">
                <a:solidFill>
                  <a:srgbClr val="0000CC"/>
                </a:solidFill>
              </a:rPr>
              <a:t>Reflexivity</a:t>
            </a:r>
            <a:r>
              <a:rPr lang="zh-CN" altLang="en-US" sz="2400" b="1" i="1">
                <a:solidFill>
                  <a:srgbClr val="0000CC"/>
                </a:solidFill>
              </a:rPr>
              <a:t> </a:t>
            </a:r>
            <a:r>
              <a:rPr lang="zh-CN" altLang="en-US" sz="2400" b="1"/>
              <a:t>（</a:t>
            </a:r>
            <a:r>
              <a:rPr lang="zh-CN" altLang="en-US" sz="2400" b="1">
                <a:sym typeface="Symbol" panose="05050102010706020507" pitchFamily="18" charset="2"/>
              </a:rPr>
              <a:t>自反律）</a:t>
            </a:r>
            <a:r>
              <a:rPr lang="en-US" altLang="zh-CN" sz="2400" b="1" i="1"/>
              <a:t>:</a:t>
            </a:r>
            <a:endParaRPr lang="en-US" altLang="zh-CN" sz="2400" b="1" i="1"/>
          </a:p>
          <a:p>
            <a:pPr>
              <a:buFont typeface="Wingdings 3" panose="05040102010807070707" pitchFamily="18" charset="2"/>
              <a:buNone/>
            </a:pPr>
            <a:r>
              <a:rPr lang="en-US" altLang="zh-CN" sz="2400" b="1"/>
              <a:t>	 If X ⊇ Y, then X → Y</a:t>
            </a:r>
            <a:endParaRPr lang="en-US" altLang="zh-CN" sz="2400" b="1"/>
          </a:p>
          <a:p>
            <a:pPr>
              <a:buFont typeface="Wingdings 3" panose="05040102010807070707" pitchFamily="18" charset="2"/>
              <a:buNone/>
            </a:pPr>
            <a:r>
              <a:rPr lang="en-US" altLang="zh-CN" sz="2400" b="1"/>
              <a:t>– </a:t>
            </a:r>
            <a:r>
              <a:rPr lang="en-US" altLang="zh-CN" sz="2400" b="1" i="1">
                <a:solidFill>
                  <a:srgbClr val="0000CC"/>
                </a:solidFill>
              </a:rPr>
              <a:t>Augmentation</a:t>
            </a:r>
            <a:r>
              <a:rPr lang="zh-CN" altLang="en-US" sz="2400" b="1" i="1">
                <a:solidFill>
                  <a:srgbClr val="0000CC"/>
                </a:solidFill>
              </a:rPr>
              <a:t> </a:t>
            </a:r>
            <a:r>
              <a:rPr lang="zh-CN" altLang="en-US" sz="2400" b="1"/>
              <a:t>（</a:t>
            </a:r>
            <a:r>
              <a:rPr lang="zh-CN" altLang="en-US" sz="2400" b="1">
                <a:sym typeface="Symbol" panose="05050102010706020507" pitchFamily="18" charset="2"/>
              </a:rPr>
              <a:t>增广律</a:t>
            </a:r>
            <a:r>
              <a:rPr lang="zh-CN" altLang="en-US" sz="2400" b="1"/>
              <a:t>）</a:t>
            </a:r>
            <a:r>
              <a:rPr lang="en-US" altLang="zh-CN" sz="2400" b="1" i="1"/>
              <a:t>:</a:t>
            </a:r>
            <a:endParaRPr lang="en-US" altLang="zh-CN" sz="2400" b="1" i="1"/>
          </a:p>
          <a:p>
            <a:pPr>
              <a:buFont typeface="Wingdings 3" panose="05040102010807070707" pitchFamily="18" charset="2"/>
              <a:buNone/>
            </a:pPr>
            <a:r>
              <a:rPr lang="en-US" altLang="zh-CN" sz="2400" b="1"/>
              <a:t>	If X → Y, then XZ → YZ  for any Z</a:t>
            </a:r>
            <a:endParaRPr lang="en-US" altLang="zh-CN" sz="2400" b="1"/>
          </a:p>
          <a:p>
            <a:pPr>
              <a:buFont typeface="Wingdings 3" panose="05040102010807070707" pitchFamily="18" charset="2"/>
              <a:buNone/>
            </a:pPr>
            <a:r>
              <a:rPr lang="en-US" altLang="zh-CN" sz="2400" b="1"/>
              <a:t>– </a:t>
            </a:r>
            <a:r>
              <a:rPr lang="en-US" altLang="zh-CN" sz="2400" b="1" i="1">
                <a:solidFill>
                  <a:srgbClr val="0000CC"/>
                </a:solidFill>
              </a:rPr>
              <a:t>Transitivity</a:t>
            </a:r>
            <a:r>
              <a:rPr lang="zh-CN" altLang="en-US" sz="2400" b="1" i="1">
                <a:solidFill>
                  <a:srgbClr val="0000CC"/>
                </a:solidFill>
              </a:rPr>
              <a:t> </a:t>
            </a:r>
            <a:r>
              <a:rPr lang="zh-CN" altLang="en-US" sz="2400" b="1"/>
              <a:t>（传递律）</a:t>
            </a:r>
            <a:r>
              <a:rPr lang="en-US" altLang="zh-CN" sz="2400" b="1" i="1"/>
              <a:t>:</a:t>
            </a:r>
            <a:endParaRPr lang="en-US" altLang="zh-CN" sz="2400" b="1" i="1"/>
          </a:p>
          <a:p>
            <a:pPr>
              <a:buFont typeface="Wingdings 3" panose="05040102010807070707" pitchFamily="18" charset="2"/>
              <a:buNone/>
            </a:pPr>
            <a:r>
              <a:rPr lang="en-US" altLang="zh-CN" sz="2400" b="1"/>
              <a:t>	If X → Y and Y → Z, then X → Z</a:t>
            </a:r>
            <a:endParaRPr lang="zh-CN" altLang="en-US" sz="2400" b="1"/>
          </a:p>
        </p:txBody>
      </p:sp>
      <p:sp>
        <p:nvSpPr>
          <p:cNvPr id="28674"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FD584B71-E276-4E3F-9C99-2F60648F778A}" type="slidenum">
              <a:rPr lang="zh-CN" altLang="en-US" smtClean="0"/>
            </a:fld>
            <a:endParaRPr lang="zh-CN" altLang="en-US"/>
          </a:p>
        </p:txBody>
      </p:sp>
      <p:sp>
        <p:nvSpPr>
          <p:cNvPr id="28675" name="标题 3"/>
          <p:cNvSpPr>
            <a:spLocks noGrp="1" noChangeArrowheads="1"/>
          </p:cNvSpPr>
          <p:nvPr>
            <p:ph type="title"/>
          </p:nvPr>
        </p:nvSpPr>
        <p:spPr>
          <a:xfrm>
            <a:off x="2209800" y="115888"/>
            <a:ext cx="7772400" cy="1143000"/>
          </a:xfrm>
        </p:spPr>
        <p:txBody>
          <a:bodyPr/>
          <a:lstStyle/>
          <a:p>
            <a:r>
              <a:rPr lang="zh-CN" altLang="en-US">
                <a:solidFill>
                  <a:schemeClr val="tx1"/>
                </a:solidFill>
              </a:rPr>
              <a:t>函数依赖理论</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2209800" y="228600"/>
            <a:ext cx="7772400" cy="1143000"/>
          </a:xfrm>
        </p:spPr>
        <p:txBody>
          <a:bodyPr/>
          <a:lstStyle/>
          <a:p>
            <a:r>
              <a:rPr lang="en-US" altLang="zh-CN" b="1"/>
              <a:t>Armstrong </a:t>
            </a:r>
            <a:r>
              <a:rPr lang="zh-CN" altLang="en-US" b="1"/>
              <a:t>公理</a:t>
            </a:r>
            <a:endParaRPr lang="zh-CN" altLang="en-US">
              <a:sym typeface="Symbol" panose="05050102010706020507" pitchFamily="18" charset="2"/>
            </a:endParaRPr>
          </a:p>
        </p:txBody>
      </p:sp>
      <p:sp>
        <p:nvSpPr>
          <p:cNvPr id="30722" name="Rectangle 3"/>
          <p:cNvSpPr>
            <a:spLocks noGrp="1" noChangeArrowheads="1"/>
          </p:cNvSpPr>
          <p:nvPr>
            <p:ph idx="1"/>
          </p:nvPr>
        </p:nvSpPr>
        <p:spPr>
          <a:xfrm>
            <a:off x="1752600" y="1371600"/>
            <a:ext cx="8686800" cy="5334000"/>
          </a:xfrm>
        </p:spPr>
        <p:txBody>
          <a:bodyPr/>
          <a:lstStyle/>
          <a:p>
            <a:pPr>
              <a:spcBef>
                <a:spcPct val="40000"/>
              </a:spcBef>
            </a:pPr>
            <a:r>
              <a:rPr lang="zh-CN" altLang="en-US" b="1"/>
              <a:t>由</a:t>
            </a:r>
            <a:r>
              <a:rPr lang="en-US" altLang="zh-CN" b="1"/>
              <a:t>Armstrong</a:t>
            </a:r>
            <a:r>
              <a:rPr lang="zh-CN" altLang="en-US" b="1"/>
              <a:t>公理导出的推理规则</a:t>
            </a:r>
            <a:endParaRPr lang="zh-CN" altLang="en-US" b="1"/>
          </a:p>
          <a:p>
            <a:pPr lvl="1">
              <a:spcBef>
                <a:spcPct val="40000"/>
              </a:spcBef>
            </a:pPr>
            <a:r>
              <a:rPr lang="zh-CN" altLang="en-US" b="1">
                <a:sym typeface="Symbol" panose="05050102010706020507" pitchFamily="18" charset="2"/>
              </a:rPr>
              <a:t>合并律(</a:t>
            </a:r>
            <a:r>
              <a:rPr lang="en-US" altLang="zh-CN" b="1">
                <a:sym typeface="Symbol" panose="05050102010706020507" pitchFamily="18" charset="2"/>
              </a:rPr>
              <a:t>union rule)</a:t>
            </a:r>
            <a:endParaRPr lang="en-US" altLang="zh-CN" b="1">
              <a:sym typeface="Symbol" panose="05050102010706020507" pitchFamily="18" charset="2"/>
            </a:endParaRP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Y，X  Z，</a:t>
            </a:r>
            <a:r>
              <a:rPr lang="zh-CN" altLang="en-US" sz="2800" b="1">
                <a:sym typeface="Symbol" panose="05050102010706020507" pitchFamily="18" charset="2"/>
              </a:rPr>
              <a:t>则</a:t>
            </a:r>
            <a:r>
              <a:rPr lang="en-US" altLang="zh-CN" sz="2800" b="1">
                <a:sym typeface="Symbol" panose="05050102010706020507" pitchFamily="18" charset="2"/>
              </a:rPr>
              <a:t>X  YZ</a:t>
            </a:r>
            <a:endParaRPr lang="en-US" altLang="zh-CN" sz="2800" b="1">
              <a:sym typeface="Symbol" panose="05050102010706020507" pitchFamily="18" charset="2"/>
            </a:endParaRPr>
          </a:p>
          <a:p>
            <a:pPr lvl="1">
              <a:spcBef>
                <a:spcPct val="40000"/>
              </a:spcBef>
            </a:pPr>
            <a:r>
              <a:rPr lang="zh-CN" altLang="en-US" b="1">
                <a:sym typeface="Symbol" panose="05050102010706020507" pitchFamily="18" charset="2"/>
              </a:rPr>
              <a:t>分解律(</a:t>
            </a:r>
            <a:r>
              <a:rPr lang="en-US" altLang="zh-CN" b="1">
                <a:sym typeface="Symbol" panose="05050102010706020507" pitchFamily="18" charset="2"/>
              </a:rPr>
              <a:t>decomposition rule)</a:t>
            </a:r>
            <a:endParaRPr lang="en-US" altLang="zh-CN" b="1">
              <a:sym typeface="Symbol" panose="05050102010706020507" pitchFamily="18" charset="2"/>
            </a:endParaRP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YZ ，</a:t>
            </a:r>
            <a:r>
              <a:rPr lang="zh-CN" altLang="en-US" sz="2800" b="1">
                <a:sym typeface="Symbol" panose="05050102010706020507" pitchFamily="18" charset="2"/>
              </a:rPr>
              <a:t>则</a:t>
            </a:r>
            <a:r>
              <a:rPr lang="en-US" altLang="zh-CN" sz="2800" b="1">
                <a:sym typeface="Symbol" panose="05050102010706020507" pitchFamily="18" charset="2"/>
              </a:rPr>
              <a:t>X  Y，X  Z</a:t>
            </a:r>
            <a:endParaRPr lang="en-US" altLang="zh-CN" sz="2800" b="1">
              <a:sym typeface="Symbol" panose="05050102010706020507" pitchFamily="18" charset="2"/>
            </a:endParaRPr>
          </a:p>
          <a:p>
            <a:pPr lvl="1">
              <a:spcBef>
                <a:spcPct val="40000"/>
              </a:spcBef>
            </a:pPr>
            <a:r>
              <a:rPr lang="zh-CN" altLang="en-US" b="1">
                <a:sym typeface="Symbol" panose="05050102010706020507" pitchFamily="18" charset="2"/>
              </a:rPr>
              <a:t>伪传递律(</a:t>
            </a:r>
            <a:r>
              <a:rPr lang="en-US" altLang="zh-CN" b="1">
                <a:sym typeface="Symbol" panose="05050102010706020507" pitchFamily="18" charset="2"/>
              </a:rPr>
              <a:t>pseudotransitivity rule)</a:t>
            </a:r>
            <a:endParaRPr lang="en-US" altLang="zh-CN" b="1">
              <a:sym typeface="Symbol" panose="05050102010706020507" pitchFamily="18" charset="2"/>
            </a:endParaRPr>
          </a:p>
          <a:p>
            <a:pPr lvl="2">
              <a:spcBef>
                <a:spcPct val="40000"/>
              </a:spcBef>
            </a:pPr>
            <a:r>
              <a:rPr lang="zh-CN" altLang="en-US" sz="2800" b="1">
                <a:sym typeface="Symbol" panose="05050102010706020507" pitchFamily="18" charset="2"/>
              </a:rPr>
              <a:t>若</a:t>
            </a:r>
            <a:r>
              <a:rPr lang="en-US" altLang="zh-CN" sz="2800" b="1">
                <a:sym typeface="Symbol" panose="05050102010706020507" pitchFamily="18" charset="2"/>
              </a:rPr>
              <a:t>X  Y，WY  Z，</a:t>
            </a:r>
            <a:r>
              <a:rPr lang="zh-CN" altLang="en-US" sz="2800" b="1">
                <a:sym typeface="Symbol" panose="05050102010706020507" pitchFamily="18" charset="2"/>
              </a:rPr>
              <a:t>则</a:t>
            </a:r>
            <a:r>
              <a:rPr lang="en-US" altLang="zh-CN" sz="2800" b="1">
                <a:sym typeface="Symbol" panose="05050102010706020507" pitchFamily="18" charset="2"/>
              </a:rPr>
              <a:t>WX  Z</a:t>
            </a:r>
            <a:endParaRPr lang="en-US" altLang="zh-CN" sz="2800" b="1">
              <a:sym typeface="Symbol" panose="05050102010706020507" pitchFamily="18" charset="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内容占位符 1"/>
          <p:cNvSpPr>
            <a:spLocks noGrp="1" noChangeArrowheads="1"/>
          </p:cNvSpPr>
          <p:nvPr>
            <p:ph idx="1"/>
          </p:nvPr>
        </p:nvSpPr>
        <p:spPr>
          <a:xfrm>
            <a:off x="2209800" y="1692275"/>
            <a:ext cx="7772400" cy="4114800"/>
          </a:xfrm>
        </p:spPr>
        <p:txBody>
          <a:bodyPr/>
          <a:lstStyle/>
          <a:p>
            <a:r>
              <a:rPr lang="pt-BR" altLang="zh-CN" b="1" dirty="0"/>
              <a:t> </a:t>
            </a:r>
            <a:r>
              <a:rPr lang="pt-BR" altLang="zh-CN" b="1" i="1" dirty="0"/>
              <a:t>R = (A, B, C, G, H, I)</a:t>
            </a:r>
            <a:endParaRPr lang="pt-BR" altLang="zh-CN" b="1" i="1" dirty="0"/>
          </a:p>
          <a:p>
            <a:pPr>
              <a:buFont typeface="Wingdings 3" panose="05040102010807070707" pitchFamily="18" charset="2"/>
              <a:buNone/>
            </a:pPr>
            <a:r>
              <a:rPr lang="zh-CN" altLang="en-US" b="1" i="1" dirty="0"/>
              <a:t>    </a:t>
            </a:r>
            <a:r>
              <a:rPr lang="pt-BR" altLang="zh-CN" b="1" i="1" dirty="0"/>
              <a:t>F = {A → B; A → C; CG → H; CG → I; B → H }</a:t>
            </a:r>
            <a:endParaRPr lang="pt-BR" altLang="zh-CN" b="1" i="1" dirty="0"/>
          </a:p>
          <a:p>
            <a:r>
              <a:rPr lang="zh-CN" altLang="en-US" b="1" dirty="0"/>
              <a:t>请推导出以下函数依赖？</a:t>
            </a:r>
            <a:endParaRPr lang="en-US" altLang="zh-CN" b="1" dirty="0"/>
          </a:p>
          <a:p>
            <a:pPr lvl="1"/>
            <a:r>
              <a:rPr lang="en-US" altLang="zh-CN" b="1" dirty="0"/>
              <a:t> </a:t>
            </a:r>
            <a:r>
              <a:rPr lang="en-US" altLang="zh-CN" b="1" i="1" dirty="0"/>
              <a:t>A → H</a:t>
            </a:r>
            <a:r>
              <a:rPr lang="zh-CN" altLang="en-US" b="1" i="1" dirty="0"/>
              <a:t>：</a:t>
            </a:r>
            <a:r>
              <a:rPr lang="en-US" altLang="zh-CN" b="1" i="1" dirty="0"/>
              <a:t>A-&gt;B,B-&gt;H,</a:t>
            </a:r>
            <a:r>
              <a:rPr lang="zh-CN" altLang="en-US" b="1" i="1" dirty="0"/>
              <a:t>故</a:t>
            </a:r>
            <a:r>
              <a:rPr lang="en-US" altLang="zh-CN" b="1" i="1" dirty="0"/>
              <a:t>A-&gt;H</a:t>
            </a:r>
            <a:endParaRPr lang="en-US" altLang="zh-CN" b="1" i="1" dirty="0"/>
          </a:p>
          <a:p>
            <a:pPr lvl="1"/>
            <a:r>
              <a:rPr lang="en-US" altLang="zh-CN" b="1" i="1" dirty="0"/>
              <a:t>AG → I:A-&gt;C</a:t>
            </a:r>
            <a:r>
              <a:rPr lang="zh-CN" altLang="en-US" b="1" i="1" dirty="0"/>
              <a:t>且</a:t>
            </a:r>
            <a:r>
              <a:rPr lang="en-US" altLang="zh-CN" b="1" i="1" dirty="0"/>
              <a:t>CG-&gt;H</a:t>
            </a:r>
            <a:r>
              <a:rPr lang="zh-CN" altLang="en-US" b="1" i="1" dirty="0"/>
              <a:t>且</a:t>
            </a:r>
            <a:r>
              <a:rPr lang="en-US" altLang="zh-CN" b="1" i="1" dirty="0"/>
              <a:t>CG-&gt;I,</a:t>
            </a:r>
            <a:r>
              <a:rPr lang="zh-CN" altLang="en-US" b="1" i="1" dirty="0"/>
              <a:t>故</a:t>
            </a:r>
            <a:r>
              <a:rPr lang="en-US" altLang="zh-CN" b="1" i="1" dirty="0"/>
              <a:t>AG-&gt;I</a:t>
            </a:r>
            <a:endParaRPr lang="en-US" altLang="zh-CN" b="1" i="1" dirty="0"/>
          </a:p>
          <a:p>
            <a:pPr lvl="1"/>
            <a:r>
              <a:rPr lang="en-US" altLang="zh-CN" b="1" i="1" dirty="0"/>
              <a:t>CG → HI</a:t>
            </a:r>
            <a:r>
              <a:rPr lang="zh-CN" altLang="en-US" b="1" i="1" dirty="0"/>
              <a:t>：</a:t>
            </a:r>
            <a:r>
              <a:rPr lang="en-US" altLang="zh-CN" b="1" i="1" dirty="0"/>
              <a:t>CG-&gt;I</a:t>
            </a:r>
            <a:r>
              <a:rPr lang="zh-CN" altLang="en-US" b="1" i="1" dirty="0"/>
              <a:t>且</a:t>
            </a:r>
            <a:r>
              <a:rPr lang="en-US" altLang="zh-CN" b="1" i="1" dirty="0"/>
              <a:t>CG-&gt;H</a:t>
            </a:r>
            <a:r>
              <a:rPr lang="zh-CN" altLang="en-US" b="1" i="1" dirty="0"/>
              <a:t>，故</a:t>
            </a:r>
            <a:r>
              <a:rPr lang="en-US" altLang="zh-CN" b="1" i="1" dirty="0"/>
              <a:t>CG-&gt;HI</a:t>
            </a:r>
            <a:endParaRPr lang="en-US" altLang="zh-CN" b="1" i="1" dirty="0"/>
          </a:p>
          <a:p>
            <a:pPr lvl="1"/>
            <a:r>
              <a:rPr lang="en-US" altLang="zh-CN" b="1" i="1" dirty="0"/>
              <a:t>#</a:t>
            </a:r>
            <a:r>
              <a:rPr lang="zh-CN" altLang="en-US" b="1" i="1" dirty="0"/>
              <a:t>答案是我自己写的，可能有错，请见谅！</a:t>
            </a:r>
            <a:endParaRPr lang="zh-CN" altLang="en-US" b="1" dirty="0"/>
          </a:p>
        </p:txBody>
      </p:sp>
      <p:sp>
        <p:nvSpPr>
          <p:cNvPr id="31746"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5E67D4D-BA61-4452-B2B3-99F337817B88}" type="slidenum">
              <a:rPr lang="zh-CN" altLang="en-US" smtClean="0"/>
            </a:fld>
            <a:endParaRPr lang="zh-CN" altLang="en-US"/>
          </a:p>
        </p:txBody>
      </p:sp>
      <p:sp>
        <p:nvSpPr>
          <p:cNvPr id="31747" name="标题 3"/>
          <p:cNvSpPr>
            <a:spLocks noGrp="1" noChangeArrowheads="1"/>
          </p:cNvSpPr>
          <p:nvPr>
            <p:ph type="title"/>
          </p:nvPr>
        </p:nvSpPr>
        <p:spPr>
          <a:xfrm>
            <a:off x="2209800" y="342900"/>
            <a:ext cx="7772400" cy="1143000"/>
          </a:xfrm>
        </p:spPr>
        <p:txBody>
          <a:bodyPr/>
          <a:lstStyle/>
          <a:p>
            <a:r>
              <a:rPr lang="zh-CN" altLang="en-US">
                <a:solidFill>
                  <a:schemeClr val="tx1"/>
                </a:solidFill>
              </a:rPr>
              <a:t>随堂测试</a:t>
            </a:r>
            <a:endParaRPr lang="zh-CN" altLang="en-US">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1"/>
          <p:cNvSpPr>
            <a:spLocks noGrp="1" noChangeArrowheads="1"/>
          </p:cNvSpPr>
          <p:nvPr>
            <p:ph idx="1"/>
          </p:nvPr>
        </p:nvSpPr>
        <p:spPr>
          <a:xfrm>
            <a:off x="1989138" y="1484313"/>
            <a:ext cx="7772400" cy="4114800"/>
          </a:xfrm>
        </p:spPr>
        <p:txBody>
          <a:bodyPr/>
          <a:lstStyle/>
          <a:p>
            <a:r>
              <a:rPr lang="zh-CN" altLang="en-US" sz="2400" b="1" dirty="0"/>
              <a:t>给定</a:t>
            </a:r>
            <a:r>
              <a:rPr lang="en-US" altLang="zh-CN" sz="2400" b="1" dirty="0"/>
              <a:t> R(A, B, C).</a:t>
            </a:r>
            <a:endParaRPr lang="en-US" altLang="zh-CN" sz="2400" b="1" dirty="0"/>
          </a:p>
          <a:p>
            <a:pPr lvl="1"/>
            <a:r>
              <a:rPr lang="en-US" altLang="zh-CN" b="1" dirty="0"/>
              <a:t> A→ABC </a:t>
            </a:r>
            <a:r>
              <a:rPr lang="zh-CN" altLang="en-US" b="1" dirty="0"/>
              <a:t>意味着</a:t>
            </a:r>
            <a:r>
              <a:rPr lang="en-US" altLang="zh-CN" b="1" dirty="0"/>
              <a:t>A </a:t>
            </a:r>
            <a:r>
              <a:rPr lang="zh-CN" altLang="en-US" b="1" dirty="0"/>
              <a:t>是一个键（码）</a:t>
            </a:r>
            <a:r>
              <a:rPr lang="en-US" altLang="zh-CN" b="1" dirty="0"/>
              <a:t>.</a:t>
            </a:r>
            <a:endParaRPr lang="en-US" altLang="zh-CN" b="1" dirty="0"/>
          </a:p>
          <a:p>
            <a:r>
              <a:rPr lang="en-US" altLang="zh-CN" sz="2400" b="1" dirty="0"/>
              <a:t> </a:t>
            </a:r>
            <a:r>
              <a:rPr lang="zh-CN" altLang="en-US" sz="2400" b="1" dirty="0"/>
              <a:t>通常</a:t>
            </a:r>
            <a:r>
              <a:rPr lang="en-US" altLang="zh-CN" sz="2400" b="1" dirty="0"/>
              <a:t>,</a:t>
            </a:r>
            <a:endParaRPr lang="en-US" altLang="zh-CN" sz="2400" b="1" dirty="0"/>
          </a:p>
          <a:p>
            <a:pPr lvl="1"/>
            <a:r>
              <a:rPr lang="en-US" altLang="zh-CN" b="1" dirty="0"/>
              <a:t>X → R </a:t>
            </a:r>
            <a:r>
              <a:rPr lang="zh-CN" altLang="en-US" b="1" dirty="0"/>
              <a:t>意味着</a:t>
            </a:r>
            <a:r>
              <a:rPr lang="en-US" altLang="zh-CN" b="1" dirty="0"/>
              <a:t> X </a:t>
            </a:r>
            <a:r>
              <a:rPr lang="zh-CN" altLang="en-US" b="1" dirty="0"/>
              <a:t>是一个超键</a:t>
            </a:r>
            <a:r>
              <a:rPr lang="en-US" altLang="zh-CN" b="1" dirty="0"/>
              <a:t>.</a:t>
            </a:r>
            <a:endParaRPr lang="en-US" altLang="zh-CN" b="1" dirty="0"/>
          </a:p>
          <a:p>
            <a:pPr lvl="1"/>
            <a:r>
              <a:rPr lang="zh-CN" altLang="en-US" b="1" dirty="0"/>
              <a:t>即由</a:t>
            </a:r>
            <a:r>
              <a:rPr lang="en-US" altLang="zh-CN" b="1" dirty="0"/>
              <a:t>X</a:t>
            </a:r>
            <a:r>
              <a:rPr lang="zh-CN" altLang="en-US" b="1" dirty="0"/>
              <a:t>一个属性就可以推出整个属性集</a:t>
            </a:r>
            <a:r>
              <a:rPr lang="en-US" altLang="zh-CN" b="1" dirty="0"/>
              <a:t>R</a:t>
            </a:r>
            <a:endParaRPr lang="en-US" altLang="zh-CN" b="1" dirty="0"/>
          </a:p>
          <a:p>
            <a:r>
              <a:rPr lang="en-US" altLang="zh-CN" sz="2400" b="1" dirty="0"/>
              <a:t> </a:t>
            </a:r>
            <a:r>
              <a:rPr lang="zh-CN" altLang="en-US" sz="2400" b="1" dirty="0"/>
              <a:t>键的约束</a:t>
            </a:r>
            <a:endParaRPr lang="zh-CN" altLang="en-US" sz="2400" b="1" dirty="0"/>
          </a:p>
          <a:p>
            <a:pPr>
              <a:buFontTx/>
              <a:buNone/>
            </a:pPr>
            <a:r>
              <a:rPr lang="zh-CN" altLang="en-US" sz="2400" b="1" dirty="0"/>
              <a:t>   </a:t>
            </a:r>
            <a:r>
              <a:rPr lang="en-US" altLang="zh-CN" sz="2400" b="1" dirty="0" err="1"/>
              <a:t>ssn</a:t>
            </a:r>
            <a:r>
              <a:rPr lang="en-US" altLang="zh-CN" sz="2400" b="1" dirty="0"/>
              <a:t> → did</a:t>
            </a:r>
            <a:endParaRPr lang="zh-CN" altLang="en-US" sz="2400" b="1" dirty="0"/>
          </a:p>
        </p:txBody>
      </p:sp>
      <p:sp>
        <p:nvSpPr>
          <p:cNvPr id="12290"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5C67370-AE14-4223-A39B-0B1CFC35EA52}" type="slidenum">
              <a:rPr lang="zh-CN" altLang="en-US" smtClean="0"/>
            </a:fld>
            <a:endParaRPr lang="zh-CN" altLang="en-US"/>
          </a:p>
        </p:txBody>
      </p:sp>
      <p:sp>
        <p:nvSpPr>
          <p:cNvPr id="12291" name="标题 3"/>
          <p:cNvSpPr>
            <a:spLocks noGrp="1" noChangeArrowheads="1"/>
          </p:cNvSpPr>
          <p:nvPr>
            <p:ph type="title"/>
          </p:nvPr>
        </p:nvSpPr>
        <p:spPr>
          <a:xfrm>
            <a:off x="1847850" y="341313"/>
            <a:ext cx="8686800" cy="1143000"/>
          </a:xfrm>
        </p:spPr>
        <p:txBody>
          <a:bodyPr/>
          <a:lstStyle/>
          <a:p>
            <a:pPr algn="l"/>
            <a:r>
              <a:rPr lang="en-US" altLang="zh-CN" b="1">
                <a:solidFill>
                  <a:schemeClr val="tx1"/>
                </a:solidFill>
              </a:rPr>
              <a:t>1.</a:t>
            </a:r>
            <a:r>
              <a:rPr lang="zh-CN" altLang="en-US" b="1">
                <a:solidFill>
                  <a:schemeClr val="tx1"/>
                </a:solidFill>
              </a:rPr>
              <a:t>函数依赖和键（码）</a:t>
            </a:r>
            <a:endParaRPr lang="zh-CN" altLang="en-US" b="1">
              <a:solidFill>
                <a:schemeClr val="tx1"/>
              </a:solidFill>
            </a:endParaRPr>
          </a:p>
        </p:txBody>
      </p:sp>
      <p:graphicFrame>
        <p:nvGraphicFramePr>
          <p:cNvPr id="12292" name="对象 1"/>
          <p:cNvGraphicFramePr/>
          <p:nvPr/>
        </p:nvGraphicFramePr>
        <p:xfrm>
          <a:off x="5378450" y="4371975"/>
          <a:ext cx="4776788" cy="1862138"/>
        </p:xfrm>
        <a:graphic>
          <a:graphicData uri="http://schemas.openxmlformats.org/presentationml/2006/ole">
            <mc:AlternateContent xmlns:mc="http://schemas.openxmlformats.org/markup-compatibility/2006">
              <mc:Choice xmlns:v="urn:schemas-microsoft-com:vml" Requires="v">
                <p:oleObj spid="_x0000_s2053" name="" r:id="rId1" imgW="4772025" imgH="1860550" progId="Paint.Picture">
                  <p:embed/>
                </p:oleObj>
              </mc:Choice>
              <mc:Fallback>
                <p:oleObj name="" r:id="rId1" imgW="4772025" imgH="1860550" progId="Paint.Picture">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450" y="4371975"/>
                        <a:ext cx="477678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1887538" y="44451"/>
            <a:ext cx="7772400" cy="639763"/>
          </a:xfrm>
        </p:spPr>
        <p:txBody>
          <a:bodyPr>
            <a:normAutofit fontScale="90000"/>
          </a:bodyPr>
          <a:lstStyle/>
          <a:p>
            <a:pPr algn="l"/>
            <a:br>
              <a:rPr lang="en-US" altLang="zh-CN" sz="3200" b="1">
                <a:latin typeface="黑体" panose="02010609060101010101" pitchFamily="49" charset="-122"/>
                <a:ea typeface="黑体" panose="02010609060101010101" pitchFamily="49" charset="-122"/>
              </a:rPr>
            </a:br>
            <a:r>
              <a:rPr lang="zh-CN" altLang="en-US" sz="3200" b="1">
                <a:latin typeface="黑体" panose="02010609060101010101" pitchFamily="49" charset="-122"/>
                <a:ea typeface="黑体" panose="02010609060101010101" pitchFamily="49" charset="-122"/>
              </a:rPr>
              <a:t>一</a:t>
            </a: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引言</a:t>
            </a:r>
            <a:br>
              <a:rPr lang="en-US" altLang="zh-CN" sz="3200" b="1">
                <a:latin typeface="黑体" panose="02010609060101010101" pitchFamily="49" charset="-122"/>
                <a:ea typeface="黑体" panose="02010609060101010101" pitchFamily="49" charset="-122"/>
              </a:rPr>
            </a:br>
            <a:endParaRPr lang="zh-CN" altLang="en-US" sz="320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2263776" y="1484314"/>
            <a:ext cx="7756525" cy="4238625"/>
          </a:xfrm>
        </p:spPr>
        <p:txBody>
          <a:bodyPr/>
          <a:lstStyle/>
          <a:p>
            <a:pPr marL="0" indent="0">
              <a:buNone/>
            </a:pPr>
            <a:r>
              <a:rPr lang="en-US" altLang="zh-CN"/>
              <a:t>        </a:t>
            </a:r>
            <a:r>
              <a:rPr lang="zh-CN" altLang="zh-CN" sz="2400" b="1">
                <a:solidFill>
                  <a:srgbClr val="800000"/>
                </a:solidFill>
                <a:latin typeface="黑体" panose="02010609060101010101" pitchFamily="49" charset="-122"/>
                <a:ea typeface="黑体" panose="02010609060101010101" pitchFamily="49" charset="-122"/>
              </a:rPr>
              <a:t>数据库</a:t>
            </a:r>
            <a:r>
              <a:rPr lang="zh-CN" altLang="en-US" sz="2400" b="1">
                <a:solidFill>
                  <a:srgbClr val="800000"/>
                </a:solidFill>
                <a:latin typeface="黑体" panose="02010609060101010101" pitchFamily="49" charset="-122"/>
                <a:ea typeface="黑体" panose="02010609060101010101" pitchFamily="49" charset="-122"/>
              </a:rPr>
              <a:t>技术的</a:t>
            </a:r>
            <a:r>
              <a:rPr lang="zh-CN" altLang="zh-CN" sz="2400" b="1">
                <a:solidFill>
                  <a:srgbClr val="800000"/>
                </a:solidFill>
                <a:latin typeface="黑体" panose="02010609060101010101" pitchFamily="49" charset="-122"/>
                <a:ea typeface="黑体" panose="02010609060101010101" pitchFamily="49" charset="-122"/>
              </a:rPr>
              <a:t>重要性</a:t>
            </a:r>
            <a:endParaRPr lang="en-US" altLang="zh-CN" b="1">
              <a:solidFill>
                <a:srgbClr val="800000"/>
              </a:solidFill>
              <a:latin typeface="黑体" panose="02010609060101010101" pitchFamily="49" charset="-122"/>
              <a:ea typeface="黑体" panose="02010609060101010101" pitchFamily="49" charset="-122"/>
            </a:endParaRPr>
          </a:p>
          <a:p>
            <a:pPr marL="0" indent="0">
              <a:buNone/>
            </a:pPr>
            <a:r>
              <a:rPr lang="en-US" altLang="zh-CN" i="1"/>
              <a:t> 	   </a:t>
            </a:r>
            <a:r>
              <a:rPr lang="zh-CN" altLang="zh-CN" sz="2000" i="1"/>
              <a:t>（也包括任何一种技术或创新）</a:t>
            </a:r>
            <a:endParaRPr lang="zh-CN" altLang="zh-CN"/>
          </a:p>
          <a:p>
            <a:pPr marL="0" indent="0">
              <a:buNone/>
            </a:pPr>
            <a:r>
              <a:rPr lang="en-US" altLang="zh-CN"/>
              <a:t>		</a:t>
            </a:r>
            <a:r>
              <a:rPr lang="en-US" altLang="zh-CN" sz="2400"/>
              <a:t>1</a:t>
            </a:r>
            <a:r>
              <a:rPr lang="zh-CN" altLang="zh-CN" sz="2400"/>
              <a:t>）提高效率</a:t>
            </a:r>
            <a:endParaRPr lang="zh-CN" altLang="zh-CN" sz="2400"/>
          </a:p>
          <a:p>
            <a:pPr marL="0" indent="0">
              <a:buNone/>
            </a:pPr>
            <a:r>
              <a:rPr lang="en-US" altLang="zh-CN" sz="2400"/>
              <a:t>		2</a:t>
            </a:r>
            <a:r>
              <a:rPr lang="zh-CN" altLang="zh-CN" sz="2400"/>
              <a:t>）改变或创新商业模式</a:t>
            </a:r>
            <a:endParaRPr lang="zh-CN" altLang="zh-CN" sz="2400"/>
          </a:p>
          <a:p>
            <a:pPr marL="0" indent="0">
              <a:buNone/>
            </a:pPr>
            <a:r>
              <a:rPr lang="en-US" altLang="zh-CN" sz="2400"/>
              <a:t>		3</a:t>
            </a:r>
            <a:r>
              <a:rPr lang="zh-CN" altLang="zh-CN" sz="2400"/>
              <a:t>）改变生活方式</a:t>
            </a:r>
            <a:endParaRPr lang="zh-CN" altLang="zh-CN" sz="2400"/>
          </a:p>
          <a:p>
            <a:pPr marL="0" indent="0">
              <a:buNone/>
            </a:pPr>
            <a:r>
              <a:rPr lang="en-US" altLang="zh-CN" sz="2400"/>
              <a:t>		4</a:t>
            </a:r>
            <a:r>
              <a:rPr lang="zh-CN" altLang="zh-CN" sz="2400"/>
              <a:t>）增加人类自由的维度</a:t>
            </a:r>
            <a:endParaRPr lang="zh-CN" altLang="zh-CN"/>
          </a:p>
        </p:txBody>
      </p:sp>
      <p:sp>
        <p:nvSpPr>
          <p:cNvPr id="1741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13DA6AA8-F14B-43BF-A328-ED1AC2437628}" type="slidenum">
              <a:rPr kumimoji="0" lang="zh-CN" altLang="en-US" sz="1400"/>
            </a:fld>
            <a:endParaRPr kumimoji="0" lang="en-US" altLang="zh-CN" sz="1400"/>
          </a:p>
        </p:txBody>
      </p:sp>
      <p:sp>
        <p:nvSpPr>
          <p:cNvPr id="17412" name="矩形 3"/>
          <p:cNvSpPr>
            <a:spLocks noChangeArrowheads="1"/>
          </p:cNvSpPr>
          <p:nvPr/>
        </p:nvSpPr>
        <p:spPr bwMode="auto">
          <a:xfrm>
            <a:off x="1847851" y="638175"/>
            <a:ext cx="5929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r>
              <a:rPr kumimoji="0" lang="en-US" altLang="zh-CN" sz="2800" dirty="0">
                <a:solidFill>
                  <a:srgbClr val="800000"/>
                </a:solidFill>
                <a:latin typeface="黑体" panose="02010609060101010101" pitchFamily="49" charset="-122"/>
                <a:ea typeface="黑体" panose="02010609060101010101" pitchFamily="49" charset="-122"/>
              </a:rPr>
              <a:t>1.1 </a:t>
            </a:r>
            <a:r>
              <a:rPr kumimoji="0" lang="zh-CN" altLang="en-US" sz="2800" dirty="0">
                <a:solidFill>
                  <a:srgbClr val="800000"/>
                </a:solidFill>
                <a:latin typeface="黑体" panose="02010609060101010101" pitchFamily="49" charset="-122"/>
                <a:ea typeface="黑体" panose="02010609060101010101" pitchFamily="49" charset="-122"/>
              </a:rPr>
              <a:t>数据库技术如何影响我们的生活</a:t>
            </a:r>
            <a:endParaRPr kumimoji="0" lang="zh-CN" altLang="en-US" sz="2800" dirty="0">
              <a:solidFill>
                <a:srgbClr val="8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1"/>
          <p:cNvSpPr>
            <a:spLocks noGrp="1" noChangeArrowheads="1"/>
          </p:cNvSpPr>
          <p:nvPr>
            <p:ph idx="1"/>
          </p:nvPr>
        </p:nvSpPr>
        <p:spPr>
          <a:xfrm>
            <a:off x="1763714" y="1196976"/>
            <a:ext cx="8721725" cy="5400675"/>
          </a:xfrm>
        </p:spPr>
        <p:txBody>
          <a:bodyPr/>
          <a:lstStyle/>
          <a:p>
            <a:pPr>
              <a:lnSpc>
                <a:spcPct val="90000"/>
              </a:lnSpc>
            </a:pPr>
            <a:r>
              <a:rPr lang="en-US" altLang="zh-CN" b="1"/>
              <a:t>(</a:t>
            </a:r>
            <a:r>
              <a:rPr lang="zh-CN" altLang="en-US" b="1"/>
              <a:t>函数依赖集闭包的大小是（属性的）指数级的</a:t>
            </a:r>
            <a:r>
              <a:rPr lang="en-US" altLang="zh-CN" b="1"/>
              <a:t>)</a:t>
            </a:r>
            <a:endParaRPr lang="en-US" altLang="zh-CN" b="1"/>
          </a:p>
          <a:p>
            <a:pPr>
              <a:lnSpc>
                <a:spcPct val="90000"/>
              </a:lnSpc>
            </a:pPr>
            <a:r>
              <a:rPr lang="zh-CN" altLang="en-US" b="1"/>
              <a:t>很多时候</a:t>
            </a:r>
            <a:r>
              <a:rPr lang="en-US" altLang="zh-CN" b="1"/>
              <a:t>, </a:t>
            </a:r>
            <a:r>
              <a:rPr lang="zh-CN" altLang="en-US" b="1"/>
              <a:t>我们仅仅是想判断一个</a:t>
            </a:r>
            <a:r>
              <a:rPr lang="en-US" altLang="zh-CN" b="1"/>
              <a:t> FD </a:t>
            </a:r>
            <a:r>
              <a:rPr lang="en-US" altLang="zh-CN" b="1" i="1"/>
              <a:t>X →Y </a:t>
            </a:r>
            <a:r>
              <a:rPr lang="zh-CN" altLang="en-US" b="1" i="1"/>
              <a:t>是否在</a:t>
            </a:r>
            <a:r>
              <a:rPr lang="en-US" altLang="zh-CN" b="1" i="1"/>
              <a:t>F</a:t>
            </a:r>
            <a:r>
              <a:rPr lang="zh-CN" altLang="en-US" b="1" i="1"/>
              <a:t>的闭包中</a:t>
            </a:r>
            <a:r>
              <a:rPr lang="en-US" altLang="zh-CN" b="1" i="1"/>
              <a:t>. </a:t>
            </a:r>
            <a:r>
              <a:rPr lang="zh-CN" altLang="en-US" b="1" i="1"/>
              <a:t>一个有效的方式是</a:t>
            </a:r>
            <a:r>
              <a:rPr lang="en-US" altLang="zh-CN" b="1" i="1"/>
              <a:t>:</a:t>
            </a:r>
            <a:endParaRPr lang="en-US" altLang="zh-CN" b="1" i="1"/>
          </a:p>
          <a:p>
            <a:pPr>
              <a:lnSpc>
                <a:spcPct val="90000"/>
              </a:lnSpc>
              <a:buFont typeface="Wingdings 3" panose="05040102010807070707" pitchFamily="18" charset="2"/>
              <a:buNone/>
            </a:pPr>
            <a:r>
              <a:rPr lang="en-US" altLang="zh-CN" b="1"/>
              <a:t>	– </a:t>
            </a:r>
            <a:r>
              <a:rPr lang="zh-CN" altLang="en-US" b="1"/>
              <a:t>计算属性</a:t>
            </a:r>
            <a:r>
              <a:rPr lang="en-US" altLang="zh-CN" b="1" i="1"/>
              <a:t> X</a:t>
            </a:r>
            <a:r>
              <a:rPr lang="zh-CN" altLang="en-US" b="1" i="1"/>
              <a:t>的闭包</a:t>
            </a:r>
            <a:r>
              <a:rPr lang="en-US" altLang="zh-CN" b="1" i="1"/>
              <a:t> (</a:t>
            </a:r>
            <a:r>
              <a:rPr lang="zh-CN" altLang="en-US" b="1" i="1"/>
              <a:t>记为</a:t>
            </a:r>
            <a:r>
              <a:rPr lang="en-US" altLang="zh-CN" b="1" i="1"/>
              <a:t>X+) :</a:t>
            </a:r>
            <a:endParaRPr lang="en-US" altLang="zh-CN" b="1" i="1"/>
          </a:p>
          <a:p>
            <a:pPr lvl="1">
              <a:lnSpc>
                <a:spcPct val="90000"/>
              </a:lnSpc>
            </a:pPr>
            <a:r>
              <a:rPr lang="en-US" altLang="zh-CN" b="1" i="1"/>
              <a:t>X</a:t>
            </a:r>
            <a:r>
              <a:rPr lang="zh-CN" altLang="en-US" b="1" i="1"/>
              <a:t>的闭包</a:t>
            </a:r>
            <a:r>
              <a:rPr lang="en-US" altLang="zh-CN" b="1" i="1"/>
              <a:t> </a:t>
            </a:r>
            <a:r>
              <a:rPr lang="zh-CN" altLang="en-US" b="1" i="1"/>
              <a:t>就是由</a:t>
            </a:r>
            <a:r>
              <a:rPr lang="en-US" altLang="zh-CN" b="1" i="1"/>
              <a:t>X</a:t>
            </a:r>
            <a:r>
              <a:rPr lang="zh-CN" altLang="en-US" b="1" i="1"/>
              <a:t>在</a:t>
            </a:r>
            <a:r>
              <a:rPr lang="en-US" altLang="zh-CN" b="1" i="1"/>
              <a:t>F</a:t>
            </a:r>
            <a:r>
              <a:rPr lang="zh-CN" altLang="en-US" b="1" i="1"/>
              <a:t>上蕴含的所有属性的集合。</a:t>
            </a:r>
            <a:endParaRPr lang="en-US" altLang="zh-CN" b="1"/>
          </a:p>
          <a:p>
            <a:pPr lvl="1">
              <a:lnSpc>
                <a:spcPct val="90000"/>
              </a:lnSpc>
            </a:pPr>
            <a:r>
              <a:rPr lang="zh-CN" altLang="en-US" b="1"/>
              <a:t>计算属性的闭包仅仅需要一个线性的时间算法就够了</a:t>
            </a:r>
            <a:r>
              <a:rPr lang="en-US" altLang="zh-CN" b="1"/>
              <a:t>.</a:t>
            </a:r>
            <a:endParaRPr lang="en-US" altLang="zh-CN" b="1"/>
          </a:p>
          <a:p>
            <a:pPr>
              <a:lnSpc>
                <a:spcPct val="90000"/>
              </a:lnSpc>
              <a:buFont typeface="Wingdings 3" panose="05040102010807070707" pitchFamily="18" charset="2"/>
              <a:buNone/>
            </a:pPr>
            <a:r>
              <a:rPr lang="en-US" altLang="zh-CN" b="1"/>
              <a:t>	–F = {A → B, B → C, C D → E } A → E</a:t>
            </a:r>
            <a:r>
              <a:rPr lang="zh-CN" altLang="en-US" b="1"/>
              <a:t>成立吗</a:t>
            </a:r>
            <a:r>
              <a:rPr lang="en-US" altLang="zh-CN" b="1"/>
              <a:t>?</a:t>
            </a:r>
            <a:endParaRPr lang="en-US" altLang="zh-CN" b="1"/>
          </a:p>
          <a:p>
            <a:pPr>
              <a:lnSpc>
                <a:spcPct val="90000"/>
              </a:lnSpc>
              <a:buFont typeface="Wingdings 3" panose="05040102010807070707" pitchFamily="18" charset="2"/>
              <a:buNone/>
            </a:pPr>
            <a:r>
              <a:rPr lang="en-US" altLang="zh-CN" b="1"/>
              <a:t>	 </a:t>
            </a:r>
            <a:endParaRPr lang="zh-CN" altLang="en-US" b="1"/>
          </a:p>
        </p:txBody>
      </p:sp>
      <p:sp>
        <p:nvSpPr>
          <p:cNvPr id="15362"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9B67696-5C95-4585-8E18-855748EC1A98}" type="slidenum">
              <a:rPr lang="zh-CN" altLang="en-US" smtClean="0"/>
            </a:fld>
            <a:endParaRPr lang="zh-CN" altLang="en-US"/>
          </a:p>
        </p:txBody>
      </p:sp>
      <p:sp>
        <p:nvSpPr>
          <p:cNvPr id="15363" name="标题 3"/>
          <p:cNvSpPr>
            <a:spLocks noGrp="1" noChangeArrowheads="1"/>
          </p:cNvSpPr>
          <p:nvPr>
            <p:ph type="title"/>
          </p:nvPr>
        </p:nvSpPr>
        <p:spPr>
          <a:xfrm>
            <a:off x="1981200" y="274639"/>
            <a:ext cx="8229600" cy="885825"/>
          </a:xfrm>
        </p:spPr>
        <p:txBody>
          <a:bodyPr/>
          <a:lstStyle/>
          <a:p>
            <a:pPr algn="l"/>
            <a:r>
              <a:rPr lang="en-US" altLang="zh-CN">
                <a:solidFill>
                  <a:schemeClr val="tx1"/>
                </a:solidFill>
              </a:rPr>
              <a:t>3.</a:t>
            </a:r>
            <a:r>
              <a:rPr lang="zh-CN" altLang="en-US">
                <a:solidFill>
                  <a:schemeClr val="tx1"/>
                </a:solidFill>
              </a:rPr>
              <a:t>属性集闭包</a:t>
            </a:r>
            <a:endParaRPr lang="zh-CN" altLang="en-US">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内容占位符 1"/>
          <p:cNvSpPr>
            <a:spLocks noGrp="1" noChangeArrowheads="1"/>
          </p:cNvSpPr>
          <p:nvPr>
            <p:ph idx="1"/>
          </p:nvPr>
        </p:nvSpPr>
        <p:spPr>
          <a:xfrm>
            <a:off x="1981201" y="1481138"/>
            <a:ext cx="8399463" cy="5376862"/>
          </a:xfrm>
        </p:spPr>
        <p:txBody>
          <a:bodyPr>
            <a:normAutofit lnSpcReduction="10000"/>
          </a:bodyPr>
          <a:lstStyle/>
          <a:p>
            <a:r>
              <a:rPr lang="en-US" altLang="zh-CN" b="1" dirty="0"/>
              <a:t>F = {A → B, B → C, C D → E } </a:t>
            </a:r>
            <a:endParaRPr lang="zh-CN" altLang="en-US" b="1" dirty="0"/>
          </a:p>
          <a:p>
            <a:pPr>
              <a:buFontTx/>
              <a:buNone/>
            </a:pPr>
            <a:r>
              <a:rPr lang="zh-CN" altLang="en-US" b="1" dirty="0"/>
              <a:t>   </a:t>
            </a:r>
            <a:r>
              <a:rPr lang="en-US" altLang="zh-CN" b="1" dirty="0"/>
              <a:t>A →E</a:t>
            </a:r>
            <a:r>
              <a:rPr lang="zh-CN" altLang="en-US" b="1" dirty="0"/>
              <a:t>是否成立</a:t>
            </a:r>
            <a:r>
              <a:rPr lang="en-US" altLang="zh-CN" b="1" dirty="0"/>
              <a:t>?</a:t>
            </a:r>
            <a:endParaRPr lang="en-US" altLang="zh-CN" b="1" dirty="0"/>
          </a:p>
          <a:p>
            <a:pPr>
              <a:buFont typeface="Wingdings 3" panose="05040102010807070707" pitchFamily="18" charset="2"/>
              <a:buNone/>
            </a:pPr>
            <a:r>
              <a:rPr lang="en-US" altLang="zh-CN" b="1" dirty="0"/>
              <a:t>	– </a:t>
            </a:r>
            <a:r>
              <a:rPr lang="zh-CN" altLang="en-US" b="1" dirty="0"/>
              <a:t>也就是</a:t>
            </a:r>
            <a:r>
              <a:rPr lang="en-US" altLang="zh-CN" b="1" dirty="0"/>
              <a:t>, </a:t>
            </a:r>
            <a:r>
              <a:rPr lang="zh-CN" altLang="en-US" b="1" dirty="0"/>
              <a:t>判断</a:t>
            </a:r>
            <a:r>
              <a:rPr lang="en-US" altLang="zh-CN" b="1" dirty="0"/>
              <a:t> A → E </a:t>
            </a:r>
            <a:r>
              <a:rPr lang="zh-CN" altLang="en-US" b="1" dirty="0"/>
              <a:t>是否在</a:t>
            </a:r>
            <a:r>
              <a:rPr lang="en-US" altLang="zh-CN" b="1" dirty="0"/>
              <a:t> F+</a:t>
            </a:r>
            <a:r>
              <a:rPr lang="zh-CN" altLang="en-US" b="1" dirty="0"/>
              <a:t>中</a:t>
            </a:r>
            <a:r>
              <a:rPr lang="en-US" altLang="zh-CN" b="1" dirty="0"/>
              <a:t>? </a:t>
            </a:r>
            <a:endParaRPr lang="zh-CN" altLang="en-US" b="1" dirty="0"/>
          </a:p>
          <a:p>
            <a:pPr>
              <a:buFont typeface="Wingdings 3" panose="05040102010807070707" pitchFamily="18" charset="2"/>
              <a:buNone/>
            </a:pPr>
            <a:r>
              <a:rPr lang="zh-CN" altLang="en-US" b="1" dirty="0"/>
              <a:t>     等价于</a:t>
            </a:r>
            <a:r>
              <a:rPr lang="en-US" altLang="zh-CN" b="1" dirty="0"/>
              <a:t>, E </a:t>
            </a:r>
            <a:r>
              <a:rPr lang="zh-CN" altLang="en-US" b="1" dirty="0"/>
              <a:t>是否在</a:t>
            </a:r>
            <a:r>
              <a:rPr lang="en-US" altLang="zh-CN" b="1" dirty="0"/>
              <a:t>A+</a:t>
            </a:r>
            <a:r>
              <a:rPr lang="zh-CN" altLang="en-US" b="1" dirty="0"/>
              <a:t>中</a:t>
            </a:r>
            <a:r>
              <a:rPr lang="en-US" altLang="zh-CN" b="1" dirty="0"/>
              <a:t>?</a:t>
            </a:r>
            <a:endParaRPr lang="en-US" altLang="zh-CN" b="1" dirty="0"/>
          </a:p>
          <a:p>
            <a:r>
              <a:rPr lang="en-US" altLang="zh-CN" b="1" dirty="0"/>
              <a:t>Step 1: Result = A</a:t>
            </a:r>
            <a:r>
              <a:rPr lang="zh-CN" altLang="en-US" b="1" dirty="0"/>
              <a:t>，首先</a:t>
            </a:r>
            <a:r>
              <a:rPr lang="en-US" altLang="zh-CN" b="1" dirty="0"/>
              <a:t>A</a:t>
            </a:r>
            <a:r>
              <a:rPr lang="zh-CN" altLang="en-US" b="1" dirty="0"/>
              <a:t>的闭包包含</a:t>
            </a:r>
            <a:r>
              <a:rPr lang="en-US" altLang="zh-CN" b="1" dirty="0"/>
              <a:t>A</a:t>
            </a:r>
            <a:r>
              <a:rPr lang="zh-CN" altLang="en-US" b="1" dirty="0"/>
              <a:t>本身</a:t>
            </a:r>
            <a:endParaRPr lang="en-US" altLang="zh-CN" b="1" dirty="0"/>
          </a:p>
          <a:p>
            <a:r>
              <a:rPr lang="en-US" altLang="zh-CN" b="1" dirty="0"/>
              <a:t>Step 2: </a:t>
            </a:r>
            <a:r>
              <a:rPr lang="zh-CN" altLang="en-US" b="1" dirty="0"/>
              <a:t>考虑</a:t>
            </a:r>
            <a:r>
              <a:rPr lang="en-US" altLang="zh-CN" b="1" dirty="0"/>
              <a:t>A → B, Result = AB</a:t>
            </a:r>
            <a:r>
              <a:rPr lang="zh-CN" altLang="en-US" b="1" dirty="0"/>
              <a:t>，把</a:t>
            </a:r>
            <a:r>
              <a:rPr lang="en-US" altLang="zh-CN" b="1" dirty="0"/>
              <a:t>B</a:t>
            </a:r>
            <a:r>
              <a:rPr lang="zh-CN" altLang="en-US" b="1" dirty="0"/>
              <a:t>添加进闭包，新的闭包集合为</a:t>
            </a:r>
            <a:r>
              <a:rPr lang="en-US" altLang="zh-CN" b="1" dirty="0"/>
              <a:t>AB</a:t>
            </a:r>
            <a:endParaRPr lang="en-US" altLang="zh-CN" b="1" dirty="0"/>
          </a:p>
          <a:p>
            <a:pPr>
              <a:buFont typeface="Wingdings 3" panose="05040102010807070707" pitchFamily="18" charset="2"/>
              <a:buNone/>
            </a:pPr>
            <a:r>
              <a:rPr lang="zh-CN" altLang="en-US" b="1" dirty="0"/>
              <a:t>   考虑</a:t>
            </a:r>
            <a:r>
              <a:rPr lang="en-US" altLang="zh-CN" b="1" dirty="0"/>
              <a:t>B → C, Result = ABC</a:t>
            </a:r>
            <a:r>
              <a:rPr lang="zh-CN" altLang="en-US" b="1" dirty="0"/>
              <a:t>，同理把</a:t>
            </a:r>
            <a:r>
              <a:rPr lang="en-US" altLang="zh-CN" b="1" dirty="0"/>
              <a:t>C</a:t>
            </a:r>
            <a:r>
              <a:rPr lang="zh-CN" altLang="en-US" b="1" dirty="0"/>
              <a:t>加入新闭包</a:t>
            </a:r>
            <a:endParaRPr lang="en-US" altLang="zh-CN" b="1" dirty="0"/>
          </a:p>
          <a:p>
            <a:pPr>
              <a:buFont typeface="Wingdings 3" panose="05040102010807070707" pitchFamily="18" charset="2"/>
              <a:buNone/>
            </a:pPr>
            <a:r>
              <a:rPr lang="zh-CN" altLang="en-US" b="1" dirty="0"/>
              <a:t>   考虑</a:t>
            </a:r>
            <a:r>
              <a:rPr lang="en-US" altLang="zh-CN" b="1" dirty="0"/>
              <a:t>CD → E, CD </a:t>
            </a:r>
            <a:r>
              <a:rPr lang="zh-CN" altLang="en-US" b="1" dirty="0"/>
              <a:t>不在</a:t>
            </a:r>
            <a:r>
              <a:rPr lang="en-US" altLang="zh-CN" b="1" dirty="0"/>
              <a:t>ABC, </a:t>
            </a:r>
            <a:r>
              <a:rPr lang="zh-CN" altLang="en-US" b="1" dirty="0"/>
              <a:t>不添加</a:t>
            </a:r>
            <a:endParaRPr lang="en-US" altLang="zh-CN" b="1" dirty="0"/>
          </a:p>
          <a:p>
            <a:r>
              <a:rPr lang="en-US" altLang="zh-CN" b="1" dirty="0"/>
              <a:t>Step 3: A+ = {ABC}</a:t>
            </a:r>
            <a:endParaRPr lang="en-US" altLang="zh-CN" b="1" dirty="0"/>
          </a:p>
          <a:p>
            <a:pPr>
              <a:buFont typeface="Wingdings 3" panose="05040102010807070707" pitchFamily="18" charset="2"/>
              <a:buNone/>
            </a:pPr>
            <a:r>
              <a:rPr lang="en-US" altLang="zh-CN" b="1" dirty="0"/>
              <a:t>	E </a:t>
            </a:r>
            <a:r>
              <a:rPr lang="zh-CN" altLang="en-US" b="1" dirty="0"/>
              <a:t>不在</a:t>
            </a:r>
            <a:r>
              <a:rPr lang="en-US" altLang="zh-CN" b="1" dirty="0"/>
              <a:t>A+</a:t>
            </a:r>
            <a:r>
              <a:rPr lang="zh-CN" altLang="en-US" b="1" dirty="0"/>
              <a:t>中</a:t>
            </a:r>
            <a:r>
              <a:rPr lang="en-US" altLang="zh-CN" b="1" dirty="0"/>
              <a:t>,</a:t>
            </a:r>
            <a:r>
              <a:rPr lang="zh-CN" altLang="en-US" b="1" dirty="0"/>
              <a:t>所以</a:t>
            </a:r>
            <a:r>
              <a:rPr lang="en-US" altLang="zh-CN" b="1" dirty="0"/>
              <a:t> A → E </a:t>
            </a:r>
            <a:r>
              <a:rPr lang="zh-CN" altLang="en-US" b="1" dirty="0"/>
              <a:t>不在</a:t>
            </a:r>
            <a:r>
              <a:rPr lang="en-US" altLang="zh-CN" b="1" dirty="0"/>
              <a:t>F+</a:t>
            </a:r>
            <a:r>
              <a:rPr lang="zh-CN" altLang="en-US" b="1" dirty="0"/>
              <a:t>中</a:t>
            </a:r>
            <a:endParaRPr lang="zh-CN" altLang="en-US" b="1" dirty="0"/>
          </a:p>
        </p:txBody>
      </p:sp>
      <p:sp>
        <p:nvSpPr>
          <p:cNvPr id="17410"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07BE04A-FC1F-4C37-A7DD-BE0CB5210662}" type="slidenum">
              <a:rPr lang="zh-CN" altLang="en-US" smtClean="0"/>
            </a:fld>
            <a:endParaRPr lang="zh-CN" altLang="en-US"/>
          </a:p>
        </p:txBody>
      </p:sp>
      <p:sp>
        <p:nvSpPr>
          <p:cNvPr id="17411" name="标题 3"/>
          <p:cNvSpPr>
            <a:spLocks noGrp="1" noChangeArrowheads="1"/>
          </p:cNvSpPr>
          <p:nvPr>
            <p:ph type="title"/>
          </p:nvPr>
        </p:nvSpPr>
        <p:spPr>
          <a:xfrm>
            <a:off x="2293938" y="338138"/>
            <a:ext cx="7772400" cy="1143000"/>
          </a:xfrm>
        </p:spPr>
        <p:txBody>
          <a:bodyPr/>
          <a:lstStyle/>
          <a:p>
            <a:r>
              <a:rPr lang="zh-CN" altLang="en-US">
                <a:solidFill>
                  <a:schemeClr val="tx1"/>
                </a:solidFill>
              </a:rPr>
              <a:t>属性集闭包例子</a:t>
            </a:r>
            <a:endParaRPr lang="zh-CN" altLang="en-US">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p:txBody>
          <a:bodyPr/>
          <a:lstStyle/>
          <a:p>
            <a:r>
              <a:rPr lang="en-US" altLang="zh-CN" b="1" dirty="0"/>
              <a:t>F = {A →B, AC →D, AB →C}?</a:t>
            </a:r>
            <a:endParaRPr lang="en-US" altLang="zh-CN" b="1" dirty="0"/>
          </a:p>
          <a:p>
            <a:r>
              <a:rPr lang="zh-CN" altLang="en-US" b="1" dirty="0"/>
              <a:t>计算</a:t>
            </a:r>
            <a:r>
              <a:rPr lang="en-US" altLang="zh-CN" b="1" dirty="0"/>
              <a:t>A</a:t>
            </a:r>
            <a:r>
              <a:rPr lang="en-US" altLang="zh-CN" b="1" baseline="30000" dirty="0"/>
              <a:t>+</a:t>
            </a:r>
            <a:r>
              <a:rPr lang="zh-CN" altLang="en-US" b="1" dirty="0"/>
              <a:t>。</a:t>
            </a:r>
            <a:endParaRPr lang="zh-CN" altLang="en-US" b="1" dirty="0"/>
          </a:p>
          <a:p>
            <a:r>
              <a:rPr lang="zh-CN" altLang="en-US" b="1" dirty="0"/>
              <a:t>首先</a:t>
            </a:r>
            <a:r>
              <a:rPr lang="en-US" altLang="zh-CN" b="1" dirty="0"/>
              <a:t>A+ ={A},</a:t>
            </a:r>
            <a:r>
              <a:rPr lang="zh-CN" altLang="en-US" b="1" dirty="0"/>
              <a:t>由</a:t>
            </a:r>
            <a:r>
              <a:rPr lang="en-US" altLang="zh-CN" b="1" dirty="0"/>
              <a:t>A →B</a:t>
            </a:r>
            <a:r>
              <a:rPr lang="zh-CN" altLang="en-US" b="1" dirty="0"/>
              <a:t>得</a:t>
            </a:r>
            <a:r>
              <a:rPr lang="en-US" altLang="zh-CN" b="1" dirty="0"/>
              <a:t>A+ ={AB}</a:t>
            </a:r>
            <a:r>
              <a:rPr lang="zh-CN" altLang="en-US" b="1" dirty="0"/>
              <a:t>，再由</a:t>
            </a:r>
            <a:endParaRPr lang="zh-CN" altLang="en-US" b="1" dirty="0"/>
          </a:p>
          <a:p>
            <a:r>
              <a:rPr lang="en-US" altLang="zh-CN" b="1" dirty="0"/>
              <a:t>AB →C</a:t>
            </a:r>
            <a:r>
              <a:rPr lang="zh-CN" altLang="en-US" b="1" dirty="0"/>
              <a:t>得</a:t>
            </a:r>
            <a:r>
              <a:rPr lang="en-US" altLang="zh-CN" b="1" dirty="0"/>
              <a:t>A+ ={ABC}</a:t>
            </a:r>
            <a:r>
              <a:rPr lang="zh-CN" altLang="en-US" b="1" dirty="0"/>
              <a:t>，再由</a:t>
            </a:r>
            <a:r>
              <a:rPr lang="en-US" altLang="zh-CN" b="1" dirty="0"/>
              <a:t>AC →D</a:t>
            </a:r>
            <a:r>
              <a:rPr lang="zh-CN" altLang="en-US" b="1" dirty="0"/>
              <a:t>得</a:t>
            </a:r>
            <a:r>
              <a:rPr lang="en-US" altLang="zh-CN" b="1" dirty="0"/>
              <a:t>A+ = {ABCD}</a:t>
            </a:r>
            <a:endParaRPr lang="en-US" altLang="zh-CN" b="1" dirty="0"/>
          </a:p>
          <a:p>
            <a:r>
              <a:rPr lang="en-US" altLang="zh-CN" b="1" dirty="0"/>
              <a:t>Answer: A+ = ABCD</a:t>
            </a:r>
            <a:endParaRPr lang="zh-CN" altLang="en-US" b="1" dirty="0"/>
          </a:p>
        </p:txBody>
      </p:sp>
      <p:sp>
        <p:nvSpPr>
          <p:cNvPr id="19458"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53744254-6FB4-45AE-BE81-A94C3E9C7260}" type="slidenum">
              <a:rPr lang="zh-CN" altLang="en-US" smtClean="0"/>
            </a:fld>
            <a:endParaRPr lang="zh-CN" altLang="en-US"/>
          </a:p>
        </p:txBody>
      </p:sp>
      <p:sp>
        <p:nvSpPr>
          <p:cNvPr id="19459" name="标题 3"/>
          <p:cNvSpPr txBox="1">
            <a:spLocks noChangeArrowheads="1"/>
          </p:cNvSpPr>
          <p:nvPr/>
        </p:nvSpPr>
        <p:spPr bwMode="auto">
          <a:xfrm>
            <a:off x="2293938" y="3381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a:latin typeface="宋体" panose="02010600030101010101" pitchFamily="2" charset="-122"/>
              </a:rPr>
              <a:t>属性集闭包例子</a:t>
            </a:r>
            <a:endParaRPr lang="zh-CN" altLang="en-US" sz="44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1"/>
          <p:cNvSpPr>
            <a:spLocks noGrp="1" noChangeArrowheads="1"/>
          </p:cNvSpPr>
          <p:nvPr>
            <p:ph idx="1"/>
          </p:nvPr>
        </p:nvSpPr>
        <p:spPr>
          <a:xfrm>
            <a:off x="2209800" y="1885950"/>
            <a:ext cx="7772400" cy="4114800"/>
          </a:xfrm>
        </p:spPr>
        <p:txBody>
          <a:bodyPr/>
          <a:lstStyle/>
          <a:p>
            <a:pPr marL="365125" indent="-255905">
              <a:buFont typeface="Wingdings 3" panose="05040102010807070707" pitchFamily="18" charset="2"/>
              <a:buChar char=""/>
            </a:pPr>
            <a:r>
              <a:rPr lang="zh-CN" altLang="en-US" sz="2600" b="1"/>
              <a:t>属性集闭包的作用</a:t>
            </a:r>
            <a:r>
              <a:rPr lang="en-US" altLang="zh-CN" sz="2600" b="1"/>
              <a:t>:</a:t>
            </a:r>
            <a:endParaRPr lang="en-US" altLang="zh-CN" sz="2600" b="1"/>
          </a:p>
          <a:p>
            <a:pPr marL="798830" lvl="1" indent="-514350">
              <a:spcBef>
                <a:spcPts val="325"/>
              </a:spcBef>
              <a:buFont typeface="宋体" panose="02010600030101010101" pitchFamily="2" charset="-122"/>
              <a:buAutoNum type="arabicPeriod"/>
            </a:pPr>
            <a:r>
              <a:rPr lang="zh-CN" altLang="en-US" sz="2600" b="1" i="1"/>
              <a:t>测试超键</a:t>
            </a:r>
            <a:r>
              <a:rPr lang="en-US" altLang="zh-CN" sz="2600" b="1"/>
              <a:t>:</a:t>
            </a:r>
            <a:endParaRPr lang="en-US" altLang="zh-CN" b="1"/>
          </a:p>
          <a:p>
            <a:pPr marL="365125" indent="-255905">
              <a:buNone/>
            </a:pPr>
            <a:r>
              <a:rPr lang="en-US" altLang="zh-CN" sz="2700" b="1"/>
              <a:t>	</a:t>
            </a:r>
            <a:r>
              <a:rPr lang="en-US" altLang="zh-CN" sz="2000" b="1"/>
              <a:t>– </a:t>
            </a:r>
            <a:r>
              <a:rPr lang="zh-CN" altLang="en-US" sz="2000" b="1"/>
              <a:t>判断</a:t>
            </a:r>
            <a:r>
              <a:rPr lang="en-US" altLang="zh-CN" sz="2000" b="1"/>
              <a:t>X</a:t>
            </a:r>
            <a:r>
              <a:rPr lang="zh-CN" altLang="en-US" sz="2000" b="1"/>
              <a:t>是否是一个超键？只需要计算</a:t>
            </a:r>
            <a:r>
              <a:rPr lang="en-US" altLang="zh-CN" sz="2000" b="1"/>
              <a:t> X+, </a:t>
            </a:r>
            <a:r>
              <a:rPr lang="zh-CN" altLang="en-US" sz="2000" b="1"/>
              <a:t>检查 </a:t>
            </a:r>
            <a:r>
              <a:rPr lang="en-US" altLang="zh-CN" sz="2000" b="1"/>
              <a:t>X+ </a:t>
            </a:r>
            <a:r>
              <a:rPr lang="zh-CN" altLang="en-US" sz="2000" b="1"/>
              <a:t>是否包括</a:t>
            </a:r>
            <a:r>
              <a:rPr lang="en-US" altLang="zh-CN" sz="2000" b="1" i="1"/>
              <a:t>R</a:t>
            </a:r>
            <a:r>
              <a:rPr lang="zh-CN" altLang="en-US" sz="2000" b="1" i="1"/>
              <a:t>的所有属性</a:t>
            </a:r>
            <a:r>
              <a:rPr lang="en-US" altLang="zh-CN" sz="2000" b="1" i="1"/>
              <a:t>.</a:t>
            </a:r>
            <a:endParaRPr lang="zh-CN" altLang="en-US" sz="2000" b="1" i="1"/>
          </a:p>
          <a:p>
            <a:pPr marL="365125" indent="-255905">
              <a:buNone/>
            </a:pPr>
            <a:endParaRPr lang="en-US" altLang="zh-CN" sz="2000" b="1" i="1"/>
          </a:p>
          <a:p>
            <a:pPr marL="798830" lvl="1" indent="-514350">
              <a:spcBef>
                <a:spcPts val="325"/>
              </a:spcBef>
              <a:buNone/>
            </a:pPr>
            <a:r>
              <a:rPr lang="en-US" altLang="zh-CN" sz="2600" b="1" i="1"/>
              <a:t>2.</a:t>
            </a:r>
            <a:r>
              <a:rPr lang="zh-CN" altLang="en-US" sz="2600" b="1" i="1"/>
              <a:t> 检测函数依赖</a:t>
            </a:r>
            <a:endParaRPr lang="zh-CN" altLang="en-US" sz="2600" b="1" i="1"/>
          </a:p>
          <a:p>
            <a:pPr marL="798830" lvl="1" indent="-514350">
              <a:spcBef>
                <a:spcPts val="325"/>
              </a:spcBef>
              <a:buNone/>
            </a:pPr>
            <a:r>
              <a:rPr lang="zh-CN" altLang="en-US" b="1"/>
              <a:t> </a:t>
            </a:r>
            <a:r>
              <a:rPr lang="en-US" altLang="zh-CN" b="1"/>
              <a:t>– </a:t>
            </a:r>
            <a:r>
              <a:rPr lang="zh-CN" altLang="en-US" sz="2000" b="1"/>
              <a:t>判断</a:t>
            </a:r>
            <a:r>
              <a:rPr lang="en-US" altLang="zh-CN" sz="2000" b="1"/>
              <a:t>X → Y </a:t>
            </a:r>
            <a:r>
              <a:rPr lang="zh-CN" altLang="en-US" sz="2000" b="1"/>
              <a:t>是否成立</a:t>
            </a:r>
            <a:r>
              <a:rPr lang="en-US" altLang="zh-CN" sz="2000" b="1"/>
              <a:t> (</a:t>
            </a:r>
            <a:r>
              <a:rPr lang="zh-CN" altLang="en-US" sz="2000" b="1"/>
              <a:t>或者说</a:t>
            </a:r>
            <a:r>
              <a:rPr lang="en-US" altLang="zh-CN" sz="2000" b="1"/>
              <a:t>, </a:t>
            </a:r>
            <a:r>
              <a:rPr lang="zh-CN" altLang="en-US" sz="2000" b="1"/>
              <a:t>是否在</a:t>
            </a:r>
            <a:r>
              <a:rPr lang="en-US" altLang="zh-CN" sz="2000" b="1" i="1"/>
              <a:t>F+</a:t>
            </a:r>
            <a:r>
              <a:rPr lang="zh-CN" altLang="en-US" sz="2000" b="1" i="1"/>
              <a:t>中</a:t>
            </a:r>
            <a:r>
              <a:rPr lang="en-US" altLang="zh-CN" sz="2000" b="1" i="1"/>
              <a:t>), </a:t>
            </a:r>
            <a:r>
              <a:rPr lang="zh-CN" altLang="en-US" sz="2000" b="1" i="1"/>
              <a:t>只需要判断</a:t>
            </a:r>
            <a:r>
              <a:rPr lang="en-US" altLang="zh-CN" sz="2000" b="1" i="1"/>
              <a:t>Y ⊆ X+.</a:t>
            </a:r>
            <a:endParaRPr lang="en-US" altLang="zh-CN" sz="2000" b="1" i="1"/>
          </a:p>
          <a:p>
            <a:pPr marL="365125" indent="-255905">
              <a:buNone/>
            </a:pPr>
            <a:r>
              <a:rPr lang="en-US" altLang="zh-CN" sz="2000" b="1"/>
              <a:t>	– </a:t>
            </a:r>
            <a:r>
              <a:rPr lang="zh-CN" altLang="en-US" sz="2000" b="1"/>
              <a:t>因此</a:t>
            </a:r>
            <a:r>
              <a:rPr lang="en-US" altLang="zh-CN" sz="2000" b="1"/>
              <a:t>, </a:t>
            </a:r>
            <a:r>
              <a:rPr lang="zh-CN" altLang="en-US" sz="2000" b="1"/>
              <a:t>我们计算</a:t>
            </a:r>
            <a:r>
              <a:rPr lang="en-US" altLang="zh-CN" sz="2000" b="1"/>
              <a:t>X+, </a:t>
            </a:r>
            <a:r>
              <a:rPr lang="zh-CN" altLang="en-US" sz="2000" b="1"/>
              <a:t>然后检测这个属性集闭包是否包括</a:t>
            </a:r>
            <a:r>
              <a:rPr lang="en-US" altLang="zh-CN" sz="2000" b="1"/>
              <a:t> Y.</a:t>
            </a:r>
            <a:endParaRPr lang="en-US" altLang="zh-CN" sz="2000" b="1"/>
          </a:p>
          <a:p>
            <a:pPr marL="365125" indent="-255905">
              <a:buNone/>
            </a:pPr>
            <a:r>
              <a:rPr lang="en-US" altLang="zh-CN" sz="2000" b="1"/>
              <a:t>	– </a:t>
            </a:r>
            <a:r>
              <a:rPr lang="zh-CN" altLang="en-US" sz="2000" b="1"/>
              <a:t>简单有用的方法</a:t>
            </a:r>
            <a:endParaRPr lang="zh-CN" altLang="en-US" sz="2000" b="1"/>
          </a:p>
          <a:p>
            <a:pPr marL="365125" indent="-255905">
              <a:buNone/>
            </a:pPr>
            <a:r>
              <a:rPr lang="en-US" altLang="zh-CN" sz="2600" b="1" i="1"/>
              <a:t>3.</a:t>
            </a:r>
            <a:r>
              <a:rPr lang="zh-CN" altLang="en-US" sz="2600" b="1" i="1"/>
              <a:t> 计算</a:t>
            </a:r>
            <a:r>
              <a:rPr lang="en-US" altLang="zh-CN" sz="2600" b="1" i="1"/>
              <a:t>F</a:t>
            </a:r>
            <a:r>
              <a:rPr lang="zh-CN" altLang="en-US" sz="2600" b="1" i="1"/>
              <a:t>的函数依赖集闭包</a:t>
            </a:r>
            <a:endParaRPr lang="zh-CN" altLang="en-US" sz="2600" b="1" i="1"/>
          </a:p>
        </p:txBody>
      </p:sp>
      <p:sp>
        <p:nvSpPr>
          <p:cNvPr id="21506"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069896F9-26F2-4BBC-95D2-06C4BBA4C50B}" type="slidenum">
              <a:rPr lang="zh-CN" altLang="en-US" smtClean="0"/>
            </a:fld>
            <a:endParaRPr lang="zh-CN" altLang="en-US"/>
          </a:p>
        </p:txBody>
      </p:sp>
      <p:sp>
        <p:nvSpPr>
          <p:cNvPr id="21507" name="标题 3"/>
          <p:cNvSpPr>
            <a:spLocks noGrp="1" noChangeArrowheads="1"/>
          </p:cNvSpPr>
          <p:nvPr>
            <p:ph type="title"/>
          </p:nvPr>
        </p:nvSpPr>
        <p:spPr>
          <a:xfrm>
            <a:off x="2209800" y="342900"/>
            <a:ext cx="7772400" cy="1143000"/>
          </a:xfrm>
        </p:spPr>
        <p:txBody>
          <a:bodyPr/>
          <a:lstStyle/>
          <a:p>
            <a:r>
              <a:rPr lang="zh-CN" altLang="en-US">
                <a:solidFill>
                  <a:schemeClr val="tx1"/>
                </a:solidFill>
              </a:rPr>
              <a:t>属性集闭包的作用</a:t>
            </a:r>
            <a:endParaRPr lang="zh-CN" altLang="en-US">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1981200" y="1481138"/>
            <a:ext cx="8229600" cy="4900612"/>
          </a:xfrm>
        </p:spPr>
        <p:txBody>
          <a:bodyPr>
            <a:normAutofit lnSpcReduction="10000"/>
          </a:bodyPr>
          <a:lstStyle/>
          <a:p>
            <a:pPr marL="365125" indent="-255905">
              <a:lnSpc>
                <a:spcPct val="80000"/>
              </a:lnSpc>
              <a:buFont typeface="Wingdings 3" panose="05040102010807070707" pitchFamily="18" charset="2"/>
              <a:buChar char=""/>
            </a:pPr>
            <a:r>
              <a:rPr lang="pt-BR" altLang="zh-CN" sz="2700" b="1" i="1" dirty="0"/>
              <a:t>R = (A, B, C, G, H, I)</a:t>
            </a:r>
            <a:endParaRPr lang="pt-BR" altLang="zh-CN" sz="2700" b="1" i="1" dirty="0"/>
          </a:p>
          <a:p>
            <a:pPr marL="365125" indent="-255905">
              <a:lnSpc>
                <a:spcPct val="80000"/>
              </a:lnSpc>
              <a:buNone/>
            </a:pPr>
            <a:r>
              <a:rPr lang="en-US" altLang="zh-CN" sz="2700" b="1" i="1" dirty="0"/>
              <a:t>	F = {A → B; A → C; CG → H; CG → I; B → H}</a:t>
            </a:r>
            <a:endParaRPr lang="en-US" altLang="zh-CN" sz="2700" b="1" i="1" dirty="0"/>
          </a:p>
          <a:p>
            <a:pPr marL="365125" indent="-255905">
              <a:lnSpc>
                <a:spcPct val="80000"/>
              </a:lnSpc>
              <a:buNone/>
            </a:pPr>
            <a:r>
              <a:rPr lang="en-US" altLang="zh-CN" sz="2700" b="1" dirty="0"/>
              <a:t> 	(</a:t>
            </a:r>
            <a:r>
              <a:rPr lang="en-US" altLang="zh-CN" sz="2700" b="1" i="1" dirty="0"/>
              <a:t>AG)+ = ?</a:t>
            </a:r>
            <a:endParaRPr lang="en-US" altLang="zh-CN" sz="2700" b="1" i="1" dirty="0"/>
          </a:p>
          <a:p>
            <a:pPr marL="365125" indent="-255905">
              <a:lnSpc>
                <a:spcPct val="80000"/>
              </a:lnSpc>
              <a:buFont typeface="Wingdings 3" panose="05040102010807070707" pitchFamily="18" charset="2"/>
              <a:buChar char=""/>
            </a:pPr>
            <a:r>
              <a:rPr lang="en-US" altLang="zh-CN" sz="2700" b="1" dirty="0"/>
              <a:t>Answer: ABCGHI</a:t>
            </a:r>
            <a:endParaRPr lang="en-US" altLang="zh-CN" sz="2700" b="1" dirty="0"/>
          </a:p>
          <a:p>
            <a:pPr marL="365125" indent="-255905">
              <a:lnSpc>
                <a:spcPct val="80000"/>
              </a:lnSpc>
              <a:buFont typeface="Wingdings 3" panose="05040102010807070707" pitchFamily="18" charset="2"/>
              <a:buChar char=""/>
            </a:pPr>
            <a:r>
              <a:rPr lang="en-US" altLang="zh-CN" sz="2700" b="1" i="1" dirty="0"/>
              <a:t>AG </a:t>
            </a:r>
            <a:r>
              <a:rPr lang="zh-CN" altLang="en-US" sz="2700" b="1" i="1" dirty="0"/>
              <a:t>是候选键吗</a:t>
            </a:r>
            <a:r>
              <a:rPr lang="en-US" altLang="zh-CN" sz="2700" b="1" i="1" dirty="0"/>
              <a:t>?</a:t>
            </a:r>
            <a:endParaRPr lang="en-US" altLang="zh-CN" sz="2700" b="1" i="1" dirty="0"/>
          </a:p>
          <a:p>
            <a:pPr marL="365125" indent="-255905">
              <a:lnSpc>
                <a:spcPct val="80000"/>
              </a:lnSpc>
              <a:buNone/>
            </a:pPr>
            <a:r>
              <a:rPr lang="en-US" altLang="zh-CN" sz="2700" b="1" dirty="0"/>
              <a:t>– </a:t>
            </a:r>
            <a:r>
              <a:rPr lang="zh-CN" altLang="en-US" sz="2700" b="1" dirty="0"/>
              <a:t>这个问题包括两部分</a:t>
            </a:r>
            <a:r>
              <a:rPr lang="en-US" altLang="zh-CN" sz="2700" b="1" dirty="0"/>
              <a:t>:</a:t>
            </a:r>
            <a:endParaRPr lang="en-US" altLang="zh-CN" sz="2700" b="1" dirty="0"/>
          </a:p>
          <a:p>
            <a:pPr marL="365125" indent="-255905">
              <a:lnSpc>
                <a:spcPct val="80000"/>
              </a:lnSpc>
              <a:buNone/>
            </a:pPr>
            <a:r>
              <a:rPr lang="en-US" altLang="zh-CN" sz="2700" b="1" dirty="0"/>
              <a:t>	1. AG </a:t>
            </a:r>
            <a:r>
              <a:rPr lang="zh-CN" altLang="en-US" sz="2700" b="1" dirty="0"/>
              <a:t>是一个超键吗</a:t>
            </a:r>
            <a:r>
              <a:rPr lang="en-US" altLang="zh-CN" sz="2700" b="1" dirty="0"/>
              <a:t>?</a:t>
            </a:r>
            <a:endParaRPr lang="en-US" altLang="zh-CN" sz="2700" b="1" dirty="0"/>
          </a:p>
          <a:p>
            <a:pPr marL="365125" indent="-255905">
              <a:lnSpc>
                <a:spcPct val="80000"/>
              </a:lnSpc>
              <a:buNone/>
            </a:pPr>
            <a:r>
              <a:rPr lang="en-US" altLang="zh-CN" sz="2700" b="1" dirty="0"/>
              <a:t>		–</a:t>
            </a:r>
            <a:r>
              <a:rPr lang="en-US" altLang="zh-CN" sz="2700" b="1" i="1" dirty="0"/>
              <a:t>AG → R? == Is (AG)+ ⊇ R</a:t>
            </a:r>
            <a:endParaRPr lang="en-US" altLang="zh-CN" sz="2700" b="1" i="1" dirty="0"/>
          </a:p>
          <a:p>
            <a:pPr marL="365125" indent="-255905">
              <a:lnSpc>
                <a:spcPct val="80000"/>
              </a:lnSpc>
              <a:buNone/>
            </a:pPr>
            <a:r>
              <a:rPr lang="en-US" altLang="zh-CN" sz="2700" b="1" dirty="0"/>
              <a:t>	2. AG</a:t>
            </a:r>
            <a:r>
              <a:rPr lang="zh-CN" altLang="en-US" sz="2700" b="1" dirty="0"/>
              <a:t>的子集是否是一个超键</a:t>
            </a:r>
            <a:r>
              <a:rPr lang="en-US" altLang="zh-CN" sz="2700" b="1" dirty="0"/>
              <a:t>?</a:t>
            </a:r>
            <a:endParaRPr lang="en-US" altLang="zh-CN" sz="2700" b="1" dirty="0"/>
          </a:p>
          <a:p>
            <a:pPr marL="365125" indent="-255905">
              <a:lnSpc>
                <a:spcPct val="80000"/>
              </a:lnSpc>
              <a:buNone/>
            </a:pPr>
            <a:r>
              <a:rPr lang="pt-BR" altLang="zh-CN" sz="2700" b="1" dirty="0"/>
              <a:t>		–</a:t>
            </a:r>
            <a:r>
              <a:rPr lang="pt-BR" altLang="zh-CN" sz="2700" b="1" i="1" dirty="0"/>
              <a:t>A → R? == Is (A)+ ⊇ R</a:t>
            </a:r>
            <a:endParaRPr lang="pt-BR" altLang="zh-CN" sz="2700" b="1" i="1" dirty="0"/>
          </a:p>
          <a:p>
            <a:pPr marL="365125" indent="-255905">
              <a:lnSpc>
                <a:spcPct val="80000"/>
              </a:lnSpc>
              <a:buNone/>
            </a:pPr>
            <a:r>
              <a:rPr lang="en-US" altLang="zh-CN" sz="2700" b="1" dirty="0"/>
              <a:t>		–</a:t>
            </a:r>
            <a:r>
              <a:rPr lang="en-US" altLang="zh-CN" sz="2700" b="1" i="1" dirty="0"/>
              <a:t>G → R? == Is (G)+ ⊇ R</a:t>
            </a:r>
            <a:endParaRPr lang="zh-CN" altLang="en-US" sz="2700" b="1" dirty="0"/>
          </a:p>
        </p:txBody>
      </p:sp>
      <p:sp>
        <p:nvSpPr>
          <p:cNvPr id="20482"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66054657-B632-4957-81AF-A7BFC780C01B}" type="slidenum">
              <a:rPr lang="zh-CN" altLang="en-US" smtClean="0"/>
            </a:fld>
            <a:endParaRPr lang="zh-CN" altLang="en-US"/>
          </a:p>
        </p:txBody>
      </p:sp>
      <p:sp>
        <p:nvSpPr>
          <p:cNvPr id="20483" name="标题 3"/>
          <p:cNvSpPr txBox="1">
            <a:spLocks noChangeArrowheads="1"/>
          </p:cNvSpPr>
          <p:nvPr/>
        </p:nvSpPr>
        <p:spPr bwMode="auto">
          <a:xfrm>
            <a:off x="2209800" y="3381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400" dirty="0">
                <a:latin typeface="宋体" panose="02010600030101010101" pitchFamily="2" charset="-122"/>
              </a:rPr>
              <a:t>判断是否为候选键</a:t>
            </a:r>
            <a:endParaRPr lang="zh-CN" altLang="en-US" sz="4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1"/>
          <p:cNvSpPr>
            <a:spLocks noGrp="1" noChangeArrowheads="1"/>
          </p:cNvSpPr>
          <p:nvPr>
            <p:ph idx="1"/>
          </p:nvPr>
        </p:nvSpPr>
        <p:spPr/>
        <p:txBody>
          <a:bodyPr/>
          <a:lstStyle/>
          <a:p>
            <a:r>
              <a:rPr lang="zh-CN" altLang="en-US" dirty="0"/>
              <a:t>将</a:t>
            </a:r>
            <a:r>
              <a:rPr lang="en-US" altLang="zh-CN" dirty="0"/>
              <a:t>R </a:t>
            </a:r>
            <a:r>
              <a:rPr lang="zh-CN" altLang="en-US" dirty="0"/>
              <a:t>分解为</a:t>
            </a:r>
            <a:r>
              <a:rPr lang="en-US" altLang="zh-CN" dirty="0"/>
              <a:t> R1 </a:t>
            </a:r>
            <a:r>
              <a:rPr lang="zh-CN" altLang="en-US" dirty="0"/>
              <a:t>何</a:t>
            </a:r>
            <a:r>
              <a:rPr lang="en-US" altLang="zh-CN" dirty="0"/>
              <a:t>R2 </a:t>
            </a:r>
            <a:r>
              <a:rPr lang="zh-CN" altLang="en-US" dirty="0"/>
              <a:t>，如果是无损连接分解，那么应该满足：</a:t>
            </a:r>
            <a:endParaRPr lang="zh-CN" altLang="en-US" dirty="0"/>
          </a:p>
          <a:p>
            <a:pPr>
              <a:buFontTx/>
              <a:buNone/>
            </a:pPr>
            <a:r>
              <a:rPr lang="en-US" altLang="zh-CN" dirty="0"/>
              <a:t> </a:t>
            </a:r>
            <a:endParaRPr lang="en-US" altLang="zh-CN" dirty="0"/>
          </a:p>
          <a:p>
            <a:r>
              <a:rPr lang="zh-CN" altLang="en-US" dirty="0">
                <a:solidFill>
                  <a:schemeClr val="tx1"/>
                </a:solidFill>
              </a:rPr>
              <a:t>例子（不是无损的）</a:t>
            </a:r>
            <a:endParaRPr lang="zh-CN" altLang="en-US" dirty="0">
              <a:latin typeface="Times New Roman" panose="02020603050405020304" pitchFamily="18" charset="0"/>
            </a:endParaRPr>
          </a:p>
          <a:p>
            <a:endParaRPr lang="en-US" altLang="zh-CN" dirty="0"/>
          </a:p>
        </p:txBody>
      </p:sp>
      <p:sp>
        <p:nvSpPr>
          <p:cNvPr id="32770"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DC36478E-2717-4032-8116-2C79B40AA3FE}" type="slidenum">
              <a:rPr lang="zh-CN" altLang="en-US" smtClean="0"/>
            </a:fld>
            <a:endParaRPr lang="zh-CN" altLang="en-US"/>
          </a:p>
        </p:txBody>
      </p:sp>
      <p:sp>
        <p:nvSpPr>
          <p:cNvPr id="32771" name="标题 3"/>
          <p:cNvSpPr>
            <a:spLocks noGrp="1" noChangeArrowheads="1"/>
          </p:cNvSpPr>
          <p:nvPr>
            <p:ph type="title"/>
          </p:nvPr>
        </p:nvSpPr>
        <p:spPr>
          <a:xfrm>
            <a:off x="2209800" y="395288"/>
            <a:ext cx="7772400" cy="1143000"/>
          </a:xfrm>
        </p:spPr>
        <p:txBody>
          <a:bodyPr/>
          <a:lstStyle/>
          <a:p>
            <a:r>
              <a:rPr lang="zh-CN" altLang="en-US" dirty="0">
                <a:solidFill>
                  <a:schemeClr val="tx1"/>
                </a:solidFill>
              </a:rPr>
              <a:t>无损连接分解</a:t>
            </a:r>
            <a:endParaRPr lang="zh-CN" altLang="en-US" dirty="0">
              <a:solidFill>
                <a:schemeClr val="tx1"/>
              </a:solidFill>
            </a:endParaRPr>
          </a:p>
        </p:txBody>
      </p:sp>
      <p:pic>
        <p:nvPicPr>
          <p:cNvPr id="3277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2344" y="2474143"/>
            <a:ext cx="289718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31658" y="2879646"/>
            <a:ext cx="5450542" cy="30772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1"/>
          <p:cNvSpPr>
            <a:spLocks noGrp="1" noRot="1" noChangeAspect="1" noMove="1" noResize="1" noEditPoints="1" noAdjustHandles="1" noChangeArrowheads="1" noChangeShapeType="1" noTextEdit="1"/>
          </p:cNvSpPr>
          <p:nvPr>
            <p:ph idx="1"/>
          </p:nvPr>
        </p:nvSpPr>
        <p:spPr>
          <a:xfrm>
            <a:off x="1695451" y="1089025"/>
            <a:ext cx="8743950" cy="5435600"/>
          </a:xfrm>
          <a:blipFill rotWithShape="0">
            <a:blip r:embed="rId1"/>
            <a:stretch>
              <a:fillRect l="-1324" t="-1459" r="-3275"/>
            </a:stretch>
          </a:blipFill>
        </p:spPr>
        <p:txBody>
          <a:bodyPr/>
          <a:lstStyle/>
          <a:p>
            <a:pPr>
              <a:defRPr/>
            </a:pPr>
            <a:r>
              <a:rPr kumimoji="1" lang="zh-CN" altLang="en-US">
                <a:noFill/>
              </a:rPr>
              <a:t> </a:t>
            </a:r>
            <a:endParaRPr kumimoji="1" lang="zh-CN" altLang="en-US">
              <a:noFill/>
            </a:endParaRPr>
          </a:p>
        </p:txBody>
      </p:sp>
      <p:sp>
        <p:nvSpPr>
          <p:cNvPr id="39938"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3A05DCFE-62C5-4685-B416-904DC9A0D1EA}" type="slidenum">
              <a:rPr lang="zh-CN" altLang="en-US" smtClean="0"/>
            </a:fld>
            <a:endParaRPr lang="zh-CN" altLang="en-US"/>
          </a:p>
        </p:txBody>
      </p:sp>
      <p:sp>
        <p:nvSpPr>
          <p:cNvPr id="39939" name="标题 3"/>
          <p:cNvSpPr>
            <a:spLocks noGrp="1" noChangeArrowheads="1"/>
          </p:cNvSpPr>
          <p:nvPr>
            <p:ph type="title"/>
          </p:nvPr>
        </p:nvSpPr>
        <p:spPr>
          <a:xfrm>
            <a:off x="1558925" y="296864"/>
            <a:ext cx="9901238" cy="719137"/>
          </a:xfrm>
        </p:spPr>
        <p:txBody>
          <a:bodyPr/>
          <a:lstStyle/>
          <a:p>
            <a:r>
              <a:rPr lang="zh-CN" altLang="en-US" sz="3600"/>
              <a:t>保持函数依赖的分解</a:t>
            </a:r>
            <a:endParaRPr lang="zh-CN" altLang="en-US">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内容占位符 1"/>
          <p:cNvSpPr>
            <a:spLocks noGrp="1" noChangeArrowheads="1"/>
          </p:cNvSpPr>
          <p:nvPr>
            <p:ph idx="1"/>
          </p:nvPr>
        </p:nvSpPr>
        <p:spPr/>
        <p:txBody>
          <a:bodyPr/>
          <a:lstStyle/>
          <a:p>
            <a:r>
              <a:rPr lang="zh-CN" altLang="en-US"/>
              <a:t>如果</a:t>
            </a:r>
            <a:r>
              <a:rPr lang="en-US" altLang="zh-CN"/>
              <a:t> F1+ = F2+, </a:t>
            </a:r>
            <a:r>
              <a:rPr lang="zh-CN" altLang="en-US"/>
              <a:t>那么</a:t>
            </a:r>
            <a:r>
              <a:rPr lang="en-US" altLang="zh-CN"/>
              <a:t>F1</a:t>
            </a:r>
            <a:r>
              <a:rPr lang="zh-CN" altLang="en-US"/>
              <a:t>和</a:t>
            </a:r>
            <a:r>
              <a:rPr lang="en-US" altLang="zh-CN"/>
              <a:t>F2</a:t>
            </a:r>
            <a:r>
              <a:rPr lang="zh-CN" altLang="en-US"/>
              <a:t>等价</a:t>
            </a:r>
            <a:r>
              <a:rPr lang="en-US" altLang="zh-CN"/>
              <a:t>.</a:t>
            </a:r>
            <a:endParaRPr lang="en-US" altLang="zh-CN"/>
          </a:p>
          <a:p>
            <a:r>
              <a:rPr lang="en-US" altLang="zh-CN"/>
              <a:t> </a:t>
            </a:r>
            <a:r>
              <a:rPr lang="zh-CN" altLang="en-US"/>
              <a:t>例如</a:t>
            </a:r>
            <a:r>
              <a:rPr lang="en-US" altLang="zh-CN"/>
              <a:t>, F1={A →B, A →C} </a:t>
            </a:r>
            <a:r>
              <a:rPr lang="zh-CN" altLang="en-US"/>
              <a:t>和</a:t>
            </a:r>
            <a:r>
              <a:rPr lang="en-US" altLang="zh-CN"/>
              <a:t> F2={A → BC}</a:t>
            </a:r>
            <a:r>
              <a:rPr lang="zh-CN" altLang="en-US"/>
              <a:t>等价。</a:t>
            </a:r>
            <a:endParaRPr lang="en-US" altLang="zh-CN"/>
          </a:p>
          <a:p>
            <a:r>
              <a:rPr lang="zh-CN" altLang="en-US"/>
              <a:t>怎么测试</a:t>
            </a:r>
            <a:r>
              <a:rPr lang="en-US" altLang="zh-CN"/>
              <a:t>? Two steps:</a:t>
            </a:r>
            <a:endParaRPr lang="en-US" altLang="zh-CN"/>
          </a:p>
          <a:p>
            <a:pPr>
              <a:buFont typeface="Wingdings 3" panose="05040102010807070707" pitchFamily="18" charset="2"/>
              <a:buNone/>
            </a:pPr>
            <a:r>
              <a:rPr lang="en-US" altLang="zh-CN"/>
              <a:t>	– </a:t>
            </a:r>
            <a:r>
              <a:rPr lang="en-US" altLang="zh-CN" i="1"/>
              <a:t>Every FD in F1 is in F2</a:t>
            </a:r>
            <a:r>
              <a:rPr lang="en-US" altLang="zh-CN"/>
              <a:t>+</a:t>
            </a:r>
            <a:endParaRPr lang="en-US" altLang="zh-CN"/>
          </a:p>
          <a:p>
            <a:pPr>
              <a:buFont typeface="Wingdings 3" panose="05040102010807070707" pitchFamily="18" charset="2"/>
              <a:buNone/>
            </a:pPr>
            <a:r>
              <a:rPr lang="en-US" altLang="zh-CN"/>
              <a:t>	– </a:t>
            </a:r>
            <a:r>
              <a:rPr lang="en-US" altLang="zh-CN" i="1"/>
              <a:t>Every FD in F2 is in F1</a:t>
            </a:r>
            <a:r>
              <a:rPr lang="en-US" altLang="zh-CN"/>
              <a:t>+</a:t>
            </a:r>
            <a:endParaRPr lang="en-US" altLang="zh-CN"/>
          </a:p>
          <a:p>
            <a:r>
              <a:rPr lang="zh-CN" altLang="en-US"/>
              <a:t>这两步都需要多次使用属性集的闭包</a:t>
            </a:r>
            <a:r>
              <a:rPr lang="en-US" altLang="zh-CN"/>
              <a:t> (many times) for X+</a:t>
            </a:r>
            <a:endParaRPr lang="zh-CN" altLang="en-US"/>
          </a:p>
        </p:txBody>
      </p:sp>
      <p:sp>
        <p:nvSpPr>
          <p:cNvPr id="40962"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C69AAFF3-B386-4019-AD48-EC1A06C57E61}" type="slidenum">
              <a:rPr lang="zh-CN" altLang="en-US" smtClean="0"/>
            </a:fld>
            <a:endParaRPr lang="zh-CN" altLang="en-US"/>
          </a:p>
        </p:txBody>
      </p:sp>
      <p:sp>
        <p:nvSpPr>
          <p:cNvPr id="40963" name="标题 3"/>
          <p:cNvSpPr>
            <a:spLocks noGrp="1" noChangeArrowheads="1"/>
          </p:cNvSpPr>
          <p:nvPr>
            <p:ph type="title"/>
          </p:nvPr>
        </p:nvSpPr>
        <p:spPr>
          <a:xfrm>
            <a:off x="2209800" y="228601"/>
            <a:ext cx="7772400" cy="1171575"/>
          </a:xfrm>
        </p:spPr>
        <p:txBody>
          <a:bodyPr/>
          <a:lstStyle/>
          <a:p>
            <a:r>
              <a:rPr lang="zh-CN" altLang="en-US">
                <a:solidFill>
                  <a:schemeClr val="tx1"/>
                </a:solidFill>
              </a:rPr>
              <a:t>判断两个函数依赖集是否等价</a:t>
            </a:r>
            <a:endParaRPr lang="zh-CN" altLang="en-US">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内容占位符 1"/>
          <p:cNvSpPr>
            <a:spLocks noGrp="1" noChangeArrowheads="1"/>
          </p:cNvSpPr>
          <p:nvPr>
            <p:ph idx="1"/>
          </p:nvPr>
        </p:nvSpPr>
        <p:spPr/>
        <p:txBody>
          <a:bodyPr/>
          <a:lstStyle/>
          <a:p>
            <a:r>
              <a:rPr lang="zh-CN" altLang="en-US" b="1" dirty="0"/>
              <a:t>列出所有的非平凡函数依赖</a:t>
            </a:r>
            <a:endParaRPr lang="en-US" altLang="zh-CN" b="1" dirty="0"/>
          </a:p>
          <a:p>
            <a:r>
              <a:rPr lang="zh-CN" altLang="en-US" b="1" dirty="0"/>
              <a:t>平凡就是“包含”，比如</a:t>
            </a:r>
            <a:r>
              <a:rPr lang="en-US" altLang="zh-CN" b="1" dirty="0"/>
              <a:t>AB-&gt;B</a:t>
            </a:r>
            <a:r>
              <a:rPr lang="zh-CN" altLang="en-US" b="1" dirty="0"/>
              <a:t>，本来</a:t>
            </a:r>
            <a:r>
              <a:rPr lang="en-US" altLang="zh-CN" b="1" dirty="0"/>
              <a:t>AB</a:t>
            </a:r>
            <a:r>
              <a:rPr lang="zh-CN" altLang="en-US" b="1" dirty="0"/>
              <a:t>就含有</a:t>
            </a:r>
            <a:r>
              <a:rPr lang="en-US" altLang="zh-CN" b="1" dirty="0"/>
              <a:t>B</a:t>
            </a:r>
            <a:r>
              <a:rPr lang="zh-CN" altLang="en-US" b="1" dirty="0"/>
              <a:t>了，推出的还是</a:t>
            </a:r>
            <a:r>
              <a:rPr lang="en-US" altLang="zh-CN" b="1" dirty="0"/>
              <a:t>B</a:t>
            </a:r>
            <a:r>
              <a:rPr lang="zh-CN" altLang="en-US" b="1" dirty="0"/>
              <a:t>，被左边包含</a:t>
            </a:r>
            <a:endParaRPr lang="en-US" altLang="zh-CN" b="1" dirty="0"/>
          </a:p>
          <a:p>
            <a:r>
              <a:rPr lang="zh-CN" altLang="en-US" b="1" dirty="0"/>
              <a:t>非平凡就是“不包含”，比如</a:t>
            </a:r>
            <a:r>
              <a:rPr lang="en-US" altLang="zh-CN" b="1" dirty="0"/>
              <a:t>A-&gt;B,</a:t>
            </a:r>
            <a:r>
              <a:rPr lang="zh-CN" altLang="en-US" b="1" dirty="0"/>
              <a:t>左边本来没有</a:t>
            </a:r>
            <a:r>
              <a:rPr lang="en-US" altLang="zh-CN" b="1" dirty="0"/>
              <a:t>B</a:t>
            </a:r>
            <a:r>
              <a:rPr lang="zh-CN" altLang="en-US" b="1" dirty="0"/>
              <a:t>，</a:t>
            </a:r>
            <a:r>
              <a:rPr lang="en-US" altLang="zh-CN" b="1" dirty="0"/>
              <a:t>B</a:t>
            </a:r>
            <a:r>
              <a:rPr lang="zh-CN" altLang="en-US" b="1" dirty="0"/>
              <a:t>是新推的，不被左边包含</a:t>
            </a:r>
            <a:endParaRPr lang="zh-CN" altLang="en-US" b="1" dirty="0"/>
          </a:p>
          <a:p>
            <a:r>
              <a:rPr lang="en-US" altLang="zh-CN" b="1" dirty="0"/>
              <a:t> </a:t>
            </a:r>
            <a:r>
              <a:rPr lang="zh-CN" altLang="en-US" b="1" dirty="0"/>
              <a:t>确认每一个函数依赖箭头左边的属性集是</a:t>
            </a:r>
            <a:r>
              <a:rPr lang="en-US" altLang="zh-CN" b="1" dirty="0"/>
              <a:t>R</a:t>
            </a:r>
            <a:r>
              <a:rPr lang="zh-CN" altLang="en-US" b="1" dirty="0"/>
              <a:t>的超键（候选键）。</a:t>
            </a:r>
            <a:endParaRPr lang="zh-CN" altLang="en-US" b="1" dirty="0"/>
          </a:p>
          <a:p>
            <a:r>
              <a:rPr lang="zh-CN" altLang="en-US" b="1" dirty="0"/>
              <a:t>注意：我们需要首先找出</a:t>
            </a:r>
            <a:r>
              <a:rPr lang="en-US" altLang="zh-CN" b="1" dirty="0"/>
              <a:t>R</a:t>
            </a:r>
            <a:r>
              <a:rPr lang="zh-CN" altLang="en-US" b="1" dirty="0"/>
              <a:t>的超键（候选键）</a:t>
            </a:r>
            <a:r>
              <a:rPr lang="en-US" altLang="zh-CN" b="1" dirty="0"/>
              <a:t>!</a:t>
            </a:r>
            <a:endParaRPr lang="zh-CN" altLang="en-US" b="1" dirty="0"/>
          </a:p>
        </p:txBody>
      </p:sp>
      <p:sp>
        <p:nvSpPr>
          <p:cNvPr id="13314"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E1C6B39-A454-4DBC-A31C-FC8CD5C61563}" type="slidenum">
              <a:rPr lang="zh-CN" altLang="en-US" smtClean="0"/>
            </a:fld>
            <a:endParaRPr lang="zh-CN" altLang="en-US"/>
          </a:p>
        </p:txBody>
      </p:sp>
      <p:sp>
        <p:nvSpPr>
          <p:cNvPr id="13315" name="标题 3"/>
          <p:cNvSpPr>
            <a:spLocks noGrp="1" noChangeArrowheads="1"/>
          </p:cNvSpPr>
          <p:nvPr>
            <p:ph type="title"/>
          </p:nvPr>
        </p:nvSpPr>
        <p:spPr/>
        <p:txBody>
          <a:bodyPr/>
          <a:lstStyle/>
          <a:p>
            <a:r>
              <a:rPr lang="en-US" altLang="zh-CN" b="1">
                <a:solidFill>
                  <a:schemeClr val="tx1"/>
                </a:solidFill>
              </a:rPr>
              <a:t>BCNF</a:t>
            </a:r>
            <a:r>
              <a:rPr lang="zh-CN" altLang="en-US" b="1">
                <a:solidFill>
                  <a:schemeClr val="tx1"/>
                </a:solidFill>
              </a:rPr>
              <a:t>的检测</a:t>
            </a:r>
            <a:endParaRPr lang="zh-CN" altLang="en-US" b="1">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EBA371E-E148-45BA-ACEB-1C2E946367CD}" type="slidenum">
              <a:rPr lang="zh-CN" altLang="en-US" smtClean="0"/>
            </a:fld>
            <a:endParaRPr lang="zh-CN" altLang="en-US"/>
          </a:p>
        </p:txBody>
      </p:sp>
      <p:grpSp>
        <p:nvGrpSpPr>
          <p:cNvPr id="18434" name="Group 15"/>
          <p:cNvGrpSpPr/>
          <p:nvPr/>
        </p:nvGrpSpPr>
        <p:grpSpPr bwMode="auto">
          <a:xfrm>
            <a:off x="5568951" y="1739901"/>
            <a:ext cx="4729163" cy="2720975"/>
            <a:chOff x="2548" y="1336"/>
            <a:chExt cx="2979" cy="1714"/>
          </a:xfrm>
        </p:grpSpPr>
        <p:grpSp>
          <p:nvGrpSpPr>
            <p:cNvPr id="18435" name="Group 12"/>
            <p:cNvGrpSpPr/>
            <p:nvPr/>
          </p:nvGrpSpPr>
          <p:grpSpPr bwMode="auto">
            <a:xfrm>
              <a:off x="2548" y="1336"/>
              <a:ext cx="2979" cy="1714"/>
              <a:chOff x="2548" y="1336"/>
              <a:chExt cx="2979" cy="1714"/>
            </a:xfrm>
          </p:grpSpPr>
          <p:pic>
            <p:nvPicPr>
              <p:cNvPr id="18436" name="对象 32"/>
              <p:cNvPicPr>
                <a:picLocks noChangeArrowheads="1"/>
              </p:cNvPicPr>
              <p:nvPr/>
            </p:nvPicPr>
            <p:blipFill>
              <a:blip r:embed="rId1">
                <a:extLst>
                  <a:ext uri="{28A0092B-C50C-407E-A947-70E740481C1C}">
                    <a14:useLocalDpi xmlns:a14="http://schemas.microsoft.com/office/drawing/2010/main" val="0"/>
                  </a:ext>
                </a:extLst>
              </a:blip>
              <a:srcRect l="-2228" t="-5305" r="-3525" b="-10114"/>
              <a:stretch>
                <a:fillRect/>
              </a:stretch>
            </p:blipFill>
            <p:spPr bwMode="auto">
              <a:xfrm>
                <a:off x="2548" y="1336"/>
                <a:ext cx="2979" cy="17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7" name="Rectangle 11"/>
              <p:cNvSpPr>
                <a:spLocks noChangeArrowheads="1"/>
              </p:cNvSpPr>
              <p:nvPr/>
            </p:nvSpPr>
            <p:spPr bwMode="auto">
              <a:xfrm>
                <a:off x="4373" y="1457"/>
                <a:ext cx="6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候选键？</a:t>
                </a:r>
                <a:endParaRPr lang="zh-CN" altLang="en-US">
                  <a:latin typeface="宋体" panose="02010600030101010101" pitchFamily="2" charset="-122"/>
                </a:endParaRPr>
              </a:p>
              <a:p>
                <a:pPr eaLnBrk="0" hangingPunct="0"/>
                <a:r>
                  <a:rPr lang="zh-CN" altLang="en-US">
                    <a:latin typeface="宋体" panose="02010600030101010101" pitchFamily="2" charset="-122"/>
                  </a:rPr>
                  <a:t>是</a:t>
                </a:r>
                <a:r>
                  <a:rPr lang="en-US" altLang="zh-CN">
                    <a:latin typeface="宋体" panose="02010600030101010101" pitchFamily="2" charset="-122"/>
                  </a:rPr>
                  <a:t>BCNF</a:t>
                </a:r>
                <a:r>
                  <a:rPr lang="zh-CN" altLang="en-US">
                    <a:latin typeface="宋体" panose="02010600030101010101" pitchFamily="2" charset="-122"/>
                  </a:rPr>
                  <a:t>？</a:t>
                </a:r>
                <a:endParaRPr lang="zh-CN" altLang="en-US">
                  <a:latin typeface="宋体" panose="02010600030101010101" pitchFamily="2" charset="-122"/>
                </a:endParaRPr>
              </a:p>
            </p:txBody>
          </p:sp>
        </p:grpSp>
        <p:sp>
          <p:nvSpPr>
            <p:cNvPr id="18438" name="Line 14"/>
            <p:cNvSpPr>
              <a:spLocks noChangeShapeType="1"/>
            </p:cNvSpPr>
            <p:nvPr/>
          </p:nvSpPr>
          <p:spPr bwMode="auto">
            <a:xfrm flipV="1">
              <a:off x="2727" y="2206"/>
              <a:ext cx="2668" cy="6"/>
            </a:xfrm>
            <a:prstGeom prst="line">
              <a:avLst/>
            </a:prstGeom>
            <a:noFill/>
            <a:ln w="9525">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439" name="Group 9"/>
          <p:cNvGrpSpPr/>
          <p:nvPr/>
        </p:nvGrpSpPr>
        <p:grpSpPr bwMode="auto">
          <a:xfrm>
            <a:off x="1868488" y="1751013"/>
            <a:ext cx="3440112" cy="2341562"/>
            <a:chOff x="217" y="1348"/>
            <a:chExt cx="2167" cy="1475"/>
          </a:xfrm>
        </p:grpSpPr>
        <p:pic>
          <p:nvPicPr>
            <p:cNvPr id="18440" name="对象 31"/>
            <p:cNvPicPr>
              <a:picLocks noChangeArrowheads="1"/>
            </p:cNvPicPr>
            <p:nvPr/>
          </p:nvPicPr>
          <p:blipFill>
            <a:blip r:embed="rId2">
              <a:extLst>
                <a:ext uri="{28A0092B-C50C-407E-A947-70E740481C1C}">
                  <a14:useLocalDpi xmlns:a14="http://schemas.microsoft.com/office/drawing/2010/main" val="0"/>
                </a:ext>
              </a:extLst>
            </a:blip>
            <a:srcRect l="-3613" t="-5785" r="-26450" b="-9320"/>
            <a:stretch>
              <a:fillRect/>
            </a:stretch>
          </p:blipFill>
          <p:spPr bwMode="auto">
            <a:xfrm>
              <a:off x="217" y="1348"/>
              <a:ext cx="2167" cy="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1" name="Rectangle 8"/>
            <p:cNvSpPr>
              <a:spLocks noChangeArrowheads="1"/>
            </p:cNvSpPr>
            <p:nvPr/>
          </p:nvSpPr>
          <p:spPr bwMode="auto">
            <a:xfrm>
              <a:off x="1334" y="1418"/>
              <a:ext cx="69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rPr>
                <a:t>候选键？</a:t>
              </a:r>
              <a:endParaRPr lang="zh-CN" altLang="en-US">
                <a:latin typeface="宋体" panose="02010600030101010101" pitchFamily="2" charset="-122"/>
              </a:endParaRPr>
            </a:p>
            <a:p>
              <a:pPr eaLnBrk="0" hangingPunct="0"/>
              <a:r>
                <a:rPr lang="zh-CN" altLang="en-US">
                  <a:latin typeface="宋体" panose="02010600030101010101" pitchFamily="2" charset="-122"/>
                </a:rPr>
                <a:t>是</a:t>
              </a:r>
              <a:r>
                <a:rPr lang="en-US" altLang="zh-CN">
                  <a:latin typeface="宋体" panose="02010600030101010101" pitchFamily="2" charset="-122"/>
                </a:rPr>
                <a:t>BCNF</a:t>
              </a:r>
              <a:r>
                <a:rPr lang="zh-CN" altLang="en-US">
                  <a:latin typeface="宋体" panose="02010600030101010101" pitchFamily="2" charset="-122"/>
                </a:rPr>
                <a:t>？</a:t>
              </a:r>
              <a:endParaRPr lang="zh-CN" altLang="en-US">
                <a:latin typeface="宋体" panose="02010600030101010101" pitchFamily="2" charset="-122"/>
              </a:endParaRPr>
            </a:p>
          </p:txBody>
        </p:sp>
      </p:grpSp>
      <p:sp>
        <p:nvSpPr>
          <p:cNvPr id="18442" name="Rectangle 2"/>
          <p:cNvSpPr>
            <a:spLocks noGrp="1" noChangeArrowheads="1"/>
          </p:cNvSpPr>
          <p:nvPr>
            <p:ph type="title"/>
          </p:nvPr>
        </p:nvSpPr>
        <p:spPr>
          <a:xfrm>
            <a:off x="2265363" y="155575"/>
            <a:ext cx="7772400" cy="935038"/>
          </a:xfrm>
        </p:spPr>
        <p:txBody>
          <a:bodyPr/>
          <a:lstStyle/>
          <a:p>
            <a:r>
              <a:rPr lang="en-US" altLang="zh-CN" sz="2400" b="1">
                <a:latin typeface="黑体" panose="02010609060101010101" pitchFamily="49" charset="-122"/>
                <a:ea typeface="黑体" panose="02010609060101010101" pitchFamily="49" charset="-122"/>
              </a:rPr>
              <a:t>3.BCNF</a:t>
            </a:r>
            <a:r>
              <a:rPr lang="zh-CN" altLang="en-US" sz="2400" b="1">
                <a:latin typeface="黑体" panose="02010609060101010101" pitchFamily="49" charset="-122"/>
                <a:ea typeface="黑体" panose="02010609060101010101" pitchFamily="49" charset="-122"/>
              </a:rPr>
              <a:t>分解示例</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续</a:t>
            </a:r>
            <a:r>
              <a:rPr lang="en-US" altLang="zh-CN" sz="2400" b="1">
                <a:latin typeface="黑体" panose="02010609060101010101" pitchFamily="49" charset="-122"/>
                <a:ea typeface="黑体" panose="02010609060101010101" pitchFamily="49" charset="-122"/>
              </a:rPr>
              <a:t>) </a:t>
            </a:r>
            <a:endParaRPr lang="en-US" altLang="zh-CN" sz="2400" b="1">
              <a:latin typeface="黑体" panose="02010609060101010101" pitchFamily="49" charset="-122"/>
              <a:ea typeface="黑体" panose="02010609060101010101" pitchFamily="49" charset="-122"/>
            </a:endParaRPr>
          </a:p>
        </p:txBody>
      </p:sp>
      <p:sp>
        <p:nvSpPr>
          <p:cNvPr id="677895" name="Rectangle 7"/>
          <p:cNvSpPr>
            <a:spLocks noChangeArrowheads="1"/>
          </p:cNvSpPr>
          <p:nvPr/>
        </p:nvSpPr>
        <p:spPr bwMode="auto">
          <a:xfrm>
            <a:off x="1878014" y="3100665"/>
            <a:ext cx="339883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grpSp>
        <p:nvGrpSpPr>
          <p:cNvPr id="677906" name="Group 18"/>
          <p:cNvGrpSpPr/>
          <p:nvPr/>
        </p:nvGrpSpPr>
        <p:grpSpPr bwMode="auto">
          <a:xfrm>
            <a:off x="5403851" y="3003551"/>
            <a:ext cx="2581275" cy="2951163"/>
            <a:chOff x="2434" y="2032"/>
            <a:chExt cx="1626" cy="1859"/>
          </a:xfrm>
        </p:grpSpPr>
        <p:sp>
          <p:nvSpPr>
            <p:cNvPr id="18445" name="Rectangle 13"/>
            <p:cNvSpPr>
              <a:spLocks noChangeArrowheads="1"/>
            </p:cNvSpPr>
            <p:nvPr/>
          </p:nvSpPr>
          <p:spPr bwMode="auto">
            <a:xfrm>
              <a:off x="2638" y="3135"/>
              <a:ext cx="142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rPr>
                <a:t>由于</a:t>
              </a:r>
              <a:r>
                <a:rPr lang="en-US" altLang="zh-CN">
                  <a:solidFill>
                    <a:srgbClr val="0066FF"/>
                  </a:solidFill>
                  <a:latin typeface="宋体" panose="02010600030101010101" pitchFamily="2" charset="-122"/>
                </a:rPr>
                <a:t>L</a:t>
              </a:r>
              <a:r>
                <a:rPr lang="en-US" altLang="zh-CN">
                  <a:solidFill>
                    <a:srgbClr val="0066FF"/>
                  </a:solidFill>
                  <a:latin typeface="宋体" panose="02010600030101010101" pitchFamily="2" charset="-122"/>
                  <a:sym typeface="Wingdings" panose="05000000000000000000" pitchFamily="2" charset="2"/>
                </a:rPr>
                <a:t>K</a:t>
              </a:r>
              <a:r>
                <a:rPr lang="zh-CN" altLang="en-US">
                  <a:solidFill>
                    <a:srgbClr val="0066FF"/>
                  </a:solidFill>
                  <a:latin typeface="宋体" panose="02010600030101010101" pitchFamily="2" charset="-122"/>
                  <a:sym typeface="Wingdings" panose="05000000000000000000" pitchFamily="2" charset="2"/>
                </a:rPr>
                <a:t>不满足</a:t>
              </a:r>
              <a:r>
                <a:rPr lang="en-US" altLang="zh-CN">
                  <a:solidFill>
                    <a:srgbClr val="0066FF"/>
                  </a:solidFill>
                  <a:latin typeface="宋体" panose="02010600030101010101" pitchFamily="2" charset="-122"/>
                  <a:sym typeface="Wingdings" panose="05000000000000000000" pitchFamily="2" charset="2"/>
                </a:rPr>
                <a:t>BNCF</a:t>
              </a:r>
              <a:endParaRPr lang="en-US" altLang="zh-CN">
                <a:solidFill>
                  <a:srgbClr val="0066FF"/>
                </a:solidFill>
                <a:latin typeface="宋体" panose="02010600030101010101" pitchFamily="2" charset="-122"/>
              </a:endParaRPr>
            </a:p>
            <a:p>
              <a:pPr eaLnBrk="0" hangingPunct="0"/>
              <a:r>
                <a:rPr lang="zh-CN" altLang="en-US">
                  <a:solidFill>
                    <a:srgbClr val="0066FF"/>
                  </a:solidFill>
                  <a:latin typeface="宋体" panose="02010600030101010101" pitchFamily="2" charset="-122"/>
                </a:rPr>
                <a:t>将</a:t>
              </a:r>
              <a:r>
                <a:rPr lang="en-US" altLang="zh-CN">
                  <a:solidFill>
                    <a:srgbClr val="0066FF"/>
                  </a:solidFill>
                  <a:latin typeface="宋体" panose="02010600030101010101" pitchFamily="2" charset="-122"/>
                </a:rPr>
                <a:t>R</a:t>
              </a:r>
              <a:r>
                <a:rPr lang="zh-CN" altLang="en-US">
                  <a:solidFill>
                    <a:srgbClr val="0066FF"/>
                  </a:solidFill>
                  <a:latin typeface="宋体" panose="02010600030101010101" pitchFamily="2" charset="-122"/>
                </a:rPr>
                <a:t>分解为</a:t>
              </a:r>
              <a:r>
                <a:rPr lang="en-US" altLang="zh-CN">
                  <a:solidFill>
                    <a:srgbClr val="0066FF"/>
                  </a:solidFill>
                  <a:latin typeface="宋体" panose="02010600030101010101" pitchFamily="2" charset="-122"/>
                </a:rPr>
                <a:t>:</a:t>
              </a:r>
              <a:endParaRPr lang="en-US" altLang="zh-CN">
                <a:solidFill>
                  <a:srgbClr val="0066FF"/>
                </a:solidFill>
                <a:latin typeface="宋体" panose="02010600030101010101" pitchFamily="2" charset="-122"/>
              </a:endParaRPr>
            </a:p>
            <a:p>
              <a:pPr eaLnBrk="0" hangingPunct="0"/>
              <a:r>
                <a:rPr lang="en-US" altLang="zh-CN">
                  <a:solidFill>
                    <a:srgbClr val="0066FF"/>
                  </a:solidFill>
                  <a:latin typeface="宋体" panose="02010600030101010101" pitchFamily="2" charset="-122"/>
                </a:rPr>
                <a:t>R1=(L,K),F1={L</a:t>
              </a:r>
              <a:r>
                <a:rPr lang="en-US" altLang="zh-CN">
                  <a:solidFill>
                    <a:srgbClr val="0066FF"/>
                  </a:solidFill>
                  <a:latin typeface="宋体" panose="02010600030101010101" pitchFamily="2" charset="-122"/>
                  <a:sym typeface="Wingdings" panose="05000000000000000000" pitchFamily="2" charset="2"/>
                </a:rPr>
                <a:t>K</a:t>
              </a:r>
              <a:r>
                <a:rPr lang="en-US" altLang="zh-CN">
                  <a:solidFill>
                    <a:srgbClr val="0066FF"/>
                  </a:solidFill>
                  <a:latin typeface="宋体" panose="02010600030101010101" pitchFamily="2" charset="-122"/>
                </a:rPr>
                <a:t>}</a:t>
              </a:r>
              <a:endParaRPr lang="en-US" altLang="zh-CN">
                <a:solidFill>
                  <a:srgbClr val="0066FF"/>
                </a:solidFill>
                <a:latin typeface="宋体" panose="02010600030101010101" pitchFamily="2" charset="-122"/>
              </a:endParaRPr>
            </a:p>
            <a:p>
              <a:pPr eaLnBrk="0" hangingPunct="0"/>
              <a:r>
                <a:rPr lang="en-US" altLang="zh-CN">
                  <a:solidFill>
                    <a:srgbClr val="0066FF"/>
                  </a:solidFill>
                  <a:latin typeface="宋体" panose="02010600030101010101" pitchFamily="2" charset="-122"/>
                </a:rPr>
                <a:t>R2=(J,L),F2=</a:t>
              </a:r>
              <a:r>
                <a:rPr lang="ru-RU" altLang="zh-CN">
                  <a:solidFill>
                    <a:srgbClr val="0066FF"/>
                  </a:solidFill>
                  <a:latin typeface="宋体" panose="02010600030101010101" pitchFamily="2" charset="-122"/>
                </a:rPr>
                <a:t>Ф</a:t>
              </a:r>
              <a:endParaRPr lang="ru-RU" altLang="zh-CN">
                <a:solidFill>
                  <a:srgbClr val="0066FF"/>
                </a:solidFill>
                <a:latin typeface="宋体" panose="02010600030101010101" pitchFamily="2" charset="-122"/>
              </a:endParaRPr>
            </a:p>
          </p:txBody>
        </p:sp>
        <p:sp>
          <p:nvSpPr>
            <p:cNvPr id="18446" name="Line 16"/>
            <p:cNvSpPr>
              <a:spLocks noChangeShapeType="1"/>
            </p:cNvSpPr>
            <p:nvPr/>
          </p:nvSpPr>
          <p:spPr bwMode="auto">
            <a:xfrm>
              <a:off x="2435" y="2559"/>
              <a:ext cx="147" cy="799"/>
            </a:xfrm>
            <a:prstGeom prst="line">
              <a:avLst/>
            </a:prstGeom>
            <a:noFill/>
            <a:ln w="9525">
              <a:solidFill>
                <a:srgbClr val="0066FF"/>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7" name="Line 17"/>
            <p:cNvSpPr>
              <a:spLocks noChangeShapeType="1"/>
            </p:cNvSpPr>
            <p:nvPr/>
          </p:nvSpPr>
          <p:spPr bwMode="auto">
            <a:xfrm flipV="1">
              <a:off x="2434" y="2032"/>
              <a:ext cx="125" cy="522"/>
            </a:xfrm>
            <a:prstGeom prst="line">
              <a:avLst/>
            </a:prstGeom>
            <a:noFill/>
            <a:ln w="9525">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77911" name="Group 23"/>
          <p:cNvGrpSpPr/>
          <p:nvPr/>
        </p:nvGrpSpPr>
        <p:grpSpPr bwMode="auto">
          <a:xfrm>
            <a:off x="2678113" y="4148142"/>
            <a:ext cx="2159000" cy="655638"/>
            <a:chOff x="727" y="2858"/>
            <a:chExt cx="1360" cy="413"/>
          </a:xfrm>
        </p:grpSpPr>
        <p:sp>
          <p:nvSpPr>
            <p:cNvPr id="18449" name="Rectangle 19"/>
            <p:cNvSpPr>
              <a:spLocks noChangeArrowheads="1"/>
            </p:cNvSpPr>
            <p:nvPr/>
          </p:nvSpPr>
          <p:spPr bwMode="auto">
            <a:xfrm>
              <a:off x="727" y="2858"/>
              <a:ext cx="69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宋体" panose="02010600030101010101" pitchFamily="2" charset="-122"/>
                </a:rPr>
                <a:t>R1</a:t>
              </a:r>
              <a:r>
                <a:rPr lang="zh-CN" altLang="en-US" dirty="0">
                  <a:latin typeface="宋体" panose="02010600030101010101" pitchFamily="2" charset="-122"/>
                </a:rPr>
                <a:t>键为</a:t>
              </a:r>
              <a:r>
                <a:rPr lang="en-US" altLang="zh-CN" dirty="0">
                  <a:latin typeface="宋体" panose="02010600030101010101" pitchFamily="2" charset="-122"/>
                </a:rPr>
                <a:t>B</a:t>
              </a:r>
              <a:endParaRPr lang="en-US" altLang="zh-CN" dirty="0">
                <a:latin typeface="宋体" panose="02010600030101010101" pitchFamily="2" charset="-122"/>
              </a:endParaRPr>
            </a:p>
            <a:p>
              <a:pPr eaLnBrk="0" hangingPunct="0"/>
              <a:r>
                <a:rPr lang="zh-CN" altLang="en-US" dirty="0">
                  <a:latin typeface="宋体" panose="02010600030101010101" pitchFamily="2" charset="-122"/>
                </a:rPr>
                <a:t>为</a:t>
              </a:r>
              <a:r>
                <a:rPr lang="en-US" altLang="zh-CN" dirty="0">
                  <a:latin typeface="宋体" panose="02010600030101010101" pitchFamily="2" charset="-122"/>
                </a:rPr>
                <a:t>BCNF</a:t>
              </a:r>
              <a:r>
                <a:rPr lang="zh-CN" altLang="en-US" dirty="0">
                  <a:latin typeface="宋体" panose="02010600030101010101" pitchFamily="2" charset="-122"/>
                </a:rPr>
                <a:t>！</a:t>
              </a:r>
              <a:endParaRPr lang="zh-CN" altLang="en-US" dirty="0">
                <a:latin typeface="宋体" panose="02010600030101010101" pitchFamily="2" charset="-122"/>
              </a:endParaRPr>
            </a:p>
          </p:txBody>
        </p:sp>
        <p:sp>
          <p:nvSpPr>
            <p:cNvPr id="18450" name="Rectangle 20"/>
            <p:cNvSpPr>
              <a:spLocks noChangeArrowheads="1"/>
            </p:cNvSpPr>
            <p:nvPr/>
          </p:nvSpPr>
          <p:spPr bwMode="auto">
            <a:xfrm>
              <a:off x="1389" y="2864"/>
              <a:ext cx="69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R2</a:t>
              </a:r>
              <a:r>
                <a:rPr lang="zh-CN" altLang="en-US">
                  <a:latin typeface="宋体" panose="02010600030101010101" pitchFamily="2" charset="-122"/>
                </a:rPr>
                <a:t>键为</a:t>
              </a:r>
              <a:r>
                <a:rPr lang="en-US" altLang="zh-CN">
                  <a:latin typeface="宋体" panose="02010600030101010101" pitchFamily="2" charset="-122"/>
                </a:rPr>
                <a:t>A</a:t>
              </a:r>
              <a:endParaRPr lang="en-US" altLang="zh-CN">
                <a:latin typeface="宋体" panose="02010600030101010101" pitchFamily="2" charset="-122"/>
              </a:endParaRPr>
            </a:p>
            <a:p>
              <a:pPr eaLnBrk="0" hangingPunct="0"/>
              <a:r>
                <a:rPr lang="zh-CN" altLang="en-US">
                  <a:latin typeface="宋体" panose="02010600030101010101" pitchFamily="2" charset="-122"/>
                </a:rPr>
                <a:t>为</a:t>
              </a:r>
              <a:r>
                <a:rPr lang="en-US" altLang="zh-CN">
                  <a:latin typeface="宋体" panose="02010600030101010101" pitchFamily="2" charset="-122"/>
                </a:rPr>
                <a:t>BCNF</a:t>
              </a:r>
              <a:r>
                <a:rPr lang="zh-CN" altLang="en-US">
                  <a:latin typeface="宋体" panose="02010600030101010101" pitchFamily="2" charset="-122"/>
                </a:rPr>
                <a:t>！</a:t>
              </a:r>
              <a:endParaRPr lang="zh-CN" altLang="en-US">
                <a:latin typeface="宋体" panose="02010600030101010101" pitchFamily="2" charset="-122"/>
              </a:endParaRPr>
            </a:p>
          </p:txBody>
        </p:sp>
      </p:grpSp>
      <p:grpSp>
        <p:nvGrpSpPr>
          <p:cNvPr id="677912" name="Group 24"/>
          <p:cNvGrpSpPr/>
          <p:nvPr/>
        </p:nvGrpSpPr>
        <p:grpSpPr bwMode="auto">
          <a:xfrm>
            <a:off x="8391526" y="5151434"/>
            <a:ext cx="2274888" cy="581024"/>
            <a:chOff x="3783" y="3485"/>
            <a:chExt cx="1433" cy="366"/>
          </a:xfrm>
        </p:grpSpPr>
        <p:sp>
          <p:nvSpPr>
            <p:cNvPr id="18452" name="Rectangle 21"/>
            <p:cNvSpPr>
              <a:spLocks noChangeArrowheads="1"/>
            </p:cNvSpPr>
            <p:nvPr/>
          </p:nvSpPr>
          <p:spPr bwMode="auto">
            <a:xfrm>
              <a:off x="3783" y="3485"/>
              <a:ext cx="14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R1</a:t>
              </a:r>
              <a:r>
                <a:rPr lang="zh-CN" altLang="en-US">
                  <a:latin typeface="宋体" panose="02010600030101010101" pitchFamily="2" charset="-122"/>
                </a:rPr>
                <a:t>键为</a:t>
              </a:r>
              <a:r>
                <a:rPr lang="en-US" altLang="zh-CN">
                  <a:latin typeface="宋体" panose="02010600030101010101" pitchFamily="2" charset="-122"/>
                </a:rPr>
                <a:t>L</a:t>
              </a:r>
              <a:r>
                <a:rPr lang="zh-CN" altLang="en-US">
                  <a:latin typeface="宋体" panose="02010600030101010101" pitchFamily="2" charset="-122"/>
                </a:rPr>
                <a:t>， 为</a:t>
              </a:r>
              <a:r>
                <a:rPr lang="en-US" altLang="zh-CN">
                  <a:latin typeface="宋体" panose="02010600030101010101" pitchFamily="2" charset="-122"/>
                </a:rPr>
                <a:t>BCNF</a:t>
              </a:r>
              <a:r>
                <a:rPr lang="zh-CN" altLang="en-US">
                  <a:latin typeface="宋体" panose="02010600030101010101" pitchFamily="2" charset="-122"/>
                </a:rPr>
                <a:t>！</a:t>
              </a:r>
              <a:endParaRPr lang="zh-CN" altLang="en-US">
                <a:latin typeface="宋体" panose="02010600030101010101" pitchFamily="2" charset="-122"/>
              </a:endParaRPr>
            </a:p>
          </p:txBody>
        </p:sp>
        <p:sp>
          <p:nvSpPr>
            <p:cNvPr id="18453" name="Rectangle 22"/>
            <p:cNvSpPr>
              <a:spLocks noChangeArrowheads="1"/>
            </p:cNvSpPr>
            <p:nvPr/>
          </p:nvSpPr>
          <p:spPr bwMode="auto">
            <a:xfrm>
              <a:off x="3791" y="3618"/>
              <a:ext cx="14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宋体" panose="02010600030101010101" pitchFamily="2" charset="-122"/>
                </a:rPr>
                <a:t>R2</a:t>
              </a:r>
              <a:r>
                <a:rPr lang="zh-CN" altLang="en-US">
                  <a:latin typeface="宋体" panose="02010600030101010101" pitchFamily="2" charset="-122"/>
                </a:rPr>
                <a:t>键为</a:t>
              </a:r>
              <a:r>
                <a:rPr lang="en-US" altLang="zh-CN">
                  <a:latin typeface="宋体" panose="02010600030101010101" pitchFamily="2" charset="-122"/>
                </a:rPr>
                <a:t>JL</a:t>
              </a:r>
              <a:r>
                <a:rPr lang="zh-CN" altLang="en-US">
                  <a:latin typeface="宋体" panose="02010600030101010101" pitchFamily="2" charset="-122"/>
                </a:rPr>
                <a:t>，为</a:t>
              </a:r>
              <a:r>
                <a:rPr lang="en-US" altLang="zh-CN">
                  <a:latin typeface="宋体" panose="02010600030101010101" pitchFamily="2" charset="-122"/>
                </a:rPr>
                <a:t>BCNF</a:t>
              </a:r>
              <a:r>
                <a:rPr lang="zh-CN" altLang="en-US">
                  <a:latin typeface="宋体" panose="02010600030101010101" pitchFamily="2" charset="-122"/>
                </a:rPr>
                <a:t>！</a:t>
              </a:r>
              <a:endParaRPr lang="zh-CN" altLang="en-US">
                <a:latin typeface="宋体" panose="02010600030101010101" pitchFamily="2" charset="-122"/>
              </a:endParaRPr>
            </a:p>
          </p:txBody>
        </p:sp>
      </p:grpSp>
      <p:grpSp>
        <p:nvGrpSpPr>
          <p:cNvPr id="677915" name="Group 27"/>
          <p:cNvGrpSpPr/>
          <p:nvPr/>
        </p:nvGrpSpPr>
        <p:grpSpPr bwMode="auto">
          <a:xfrm>
            <a:off x="8001000" y="3397250"/>
            <a:ext cx="2159000" cy="319088"/>
            <a:chOff x="4080" y="2380"/>
            <a:chExt cx="1360" cy="201"/>
          </a:xfrm>
        </p:grpSpPr>
        <p:sp>
          <p:nvSpPr>
            <p:cNvPr id="18455" name="Line 25"/>
            <p:cNvSpPr>
              <a:spLocks noChangeShapeType="1"/>
            </p:cNvSpPr>
            <p:nvPr/>
          </p:nvSpPr>
          <p:spPr bwMode="auto">
            <a:xfrm>
              <a:off x="4080" y="2380"/>
              <a:ext cx="668" cy="0"/>
            </a:xfrm>
            <a:prstGeom prst="line">
              <a:avLst/>
            </a:prstGeom>
            <a:noFill/>
            <a:ln w="28575">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8456" name="Line 26"/>
            <p:cNvSpPr>
              <a:spLocks noChangeShapeType="1"/>
            </p:cNvSpPr>
            <p:nvPr/>
          </p:nvSpPr>
          <p:spPr bwMode="auto">
            <a:xfrm flipV="1">
              <a:off x="4543" y="2575"/>
              <a:ext cx="897" cy="6"/>
            </a:xfrm>
            <a:prstGeom prst="line">
              <a:avLst/>
            </a:prstGeom>
            <a:noFill/>
            <a:ln w="28575">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677898" name="Rectangle 10"/>
          <p:cNvSpPr>
            <a:spLocks noChangeArrowheads="1"/>
          </p:cNvSpPr>
          <p:nvPr/>
        </p:nvSpPr>
        <p:spPr bwMode="auto">
          <a:xfrm>
            <a:off x="5622926" y="3332440"/>
            <a:ext cx="463232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zh-CN" altLang="en-US"/>
          </a:p>
        </p:txBody>
      </p:sp>
      <p:sp>
        <p:nvSpPr>
          <p:cNvPr id="677916" name="Rectangle 28"/>
          <p:cNvSpPr>
            <a:spLocks noChangeArrowheads="1"/>
          </p:cNvSpPr>
          <p:nvPr/>
        </p:nvSpPr>
        <p:spPr bwMode="auto">
          <a:xfrm>
            <a:off x="1844676" y="4152901"/>
            <a:ext cx="10118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Times New Roman" panose="02020603050405020304" pitchFamily="18" charset="0"/>
              </a:rPr>
              <a:t>R1,R1</a:t>
            </a:r>
            <a:r>
              <a:rPr lang="zh-CN" altLang="en-US">
                <a:latin typeface="Times New Roman" panose="02020603050405020304" pitchFamily="18" charset="0"/>
              </a:rPr>
              <a:t>为</a:t>
            </a:r>
            <a:endParaRPr lang="zh-CN" altLang="en-US">
              <a:latin typeface="Times New Roman" panose="02020603050405020304" pitchFamily="18" charset="0"/>
            </a:endParaRPr>
          </a:p>
          <a:p>
            <a:pPr eaLnBrk="0" hangingPunct="0"/>
            <a:r>
              <a:rPr lang="en-US" altLang="zh-CN">
                <a:latin typeface="Times New Roman" panose="02020603050405020304" pitchFamily="18" charset="0"/>
              </a:rPr>
              <a:t>BCNF?</a:t>
            </a:r>
            <a:endParaRPr lang="zh-CN" altLang="en-US">
              <a:latin typeface="Times New Roman" panose="02020603050405020304" pitchFamily="18" charset="0"/>
            </a:endParaRPr>
          </a:p>
        </p:txBody>
      </p:sp>
      <p:sp>
        <p:nvSpPr>
          <p:cNvPr id="677917" name="Rectangle 29"/>
          <p:cNvSpPr>
            <a:spLocks noChangeArrowheads="1"/>
          </p:cNvSpPr>
          <p:nvPr/>
        </p:nvSpPr>
        <p:spPr bwMode="auto">
          <a:xfrm>
            <a:off x="7469189" y="5157789"/>
            <a:ext cx="10118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Times New Roman" panose="02020603050405020304" pitchFamily="18" charset="0"/>
              </a:rPr>
              <a:t>R1,R2</a:t>
            </a:r>
            <a:r>
              <a:rPr lang="zh-CN" altLang="en-US">
                <a:latin typeface="Times New Roman" panose="02020603050405020304" pitchFamily="18" charset="0"/>
              </a:rPr>
              <a:t>为</a:t>
            </a:r>
            <a:endParaRPr lang="zh-CN" altLang="en-US">
              <a:latin typeface="Times New Roman" panose="02020603050405020304" pitchFamily="18" charset="0"/>
            </a:endParaRPr>
          </a:p>
          <a:p>
            <a:pPr eaLnBrk="0" hangingPunct="0"/>
            <a:r>
              <a:rPr lang="en-US" altLang="zh-CN">
                <a:latin typeface="Times New Roman" panose="02020603050405020304" pitchFamily="18" charset="0"/>
              </a:rPr>
              <a:t>BCNF?</a:t>
            </a:r>
            <a:endParaRPr lang="zh-CN" altLang="en-US">
              <a:latin typeface="Times New Roman" panose="02020603050405020304" pitchFamily="18" charset="0"/>
            </a:endParaRPr>
          </a:p>
        </p:txBody>
      </p:sp>
      <p:sp>
        <p:nvSpPr>
          <p:cNvPr id="677918" name="AutoShape 4"/>
          <p:cNvSpPr>
            <a:spLocks noChangeArrowheads="1"/>
          </p:cNvSpPr>
          <p:nvPr/>
        </p:nvSpPr>
        <p:spPr bwMode="auto">
          <a:xfrm>
            <a:off x="2063751" y="4687889"/>
            <a:ext cx="1863725" cy="841375"/>
          </a:xfrm>
          <a:prstGeom prst="cloudCallout">
            <a:avLst>
              <a:gd name="adj1" fmla="val -56644"/>
              <a:gd name="adj2" fmla="val 68866"/>
            </a:avLst>
          </a:prstGeom>
          <a:solidFill>
            <a:schemeClr val="accent1"/>
          </a:solidFill>
          <a:ln w="9525">
            <a:solidFill>
              <a:schemeClr val="tx1"/>
            </a:solidFill>
            <a:round/>
          </a:ln>
        </p:spPr>
        <p:txBody>
          <a:bodyPr lIns="0" tIns="0" rIns="0" bIns="0"/>
          <a:lstStyle/>
          <a:p>
            <a:pPr algn="ctr" eaLnBrk="0" hangingPunct="0"/>
            <a:r>
              <a:rPr lang="en-US" altLang="zh-CN" sz="1200">
                <a:latin typeface="宋体" panose="02010600030101010101" pitchFamily="2" charset="-122"/>
              </a:rPr>
              <a:t>5)</a:t>
            </a:r>
            <a:r>
              <a:rPr lang="zh-CN" altLang="en-US" sz="1200">
                <a:latin typeface="宋体" panose="02010600030101010101" pitchFamily="2" charset="-122"/>
              </a:rPr>
              <a:t> 上述介绍的到</a:t>
            </a:r>
            <a:r>
              <a:rPr lang="en-US" altLang="zh-CN" sz="1200">
                <a:latin typeface="宋体" panose="02010600030101010101" pitchFamily="2" charset="-122"/>
              </a:rPr>
              <a:t>BCNF</a:t>
            </a:r>
            <a:r>
              <a:rPr lang="zh-CN" altLang="en-US" sz="1200">
                <a:latin typeface="宋体" panose="02010600030101010101" pitchFamily="2" charset="-122"/>
              </a:rPr>
              <a:t>的一般分解方法有无不足？</a:t>
            </a:r>
            <a:endParaRPr lang="zh-CN" altLang="en-US" sz="1200">
              <a:latin typeface="宋体" panose="02010600030101010101" pitchFamily="2" charset="-122"/>
            </a:endParaRPr>
          </a:p>
        </p:txBody>
      </p:sp>
      <p:sp>
        <p:nvSpPr>
          <p:cNvPr id="677919" name="Rectangle 31"/>
          <p:cNvSpPr>
            <a:spLocks noChangeArrowheads="1"/>
          </p:cNvSpPr>
          <p:nvPr/>
        </p:nvSpPr>
        <p:spPr bwMode="auto">
          <a:xfrm>
            <a:off x="3348039" y="5567364"/>
            <a:ext cx="2723823" cy="646331"/>
          </a:xfrm>
          <a:prstGeom prst="rect">
            <a:avLst/>
          </a:prstGeom>
          <a:noFill/>
          <a:ln w="9525">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a:latin typeface="Times New Roman" panose="02020603050405020304" pitchFamily="18" charset="0"/>
                <a:sym typeface="Wingdings" panose="05000000000000000000" pitchFamily="2" charset="2"/>
              </a:rPr>
              <a:t>只是强调保证无损分解，</a:t>
            </a:r>
            <a:endParaRPr lang="zh-CN" altLang="en-US">
              <a:latin typeface="Times New Roman" panose="02020603050405020304" pitchFamily="18" charset="0"/>
              <a:sym typeface="Wingdings" panose="05000000000000000000" pitchFamily="2" charset="2"/>
            </a:endParaRPr>
          </a:p>
          <a:p>
            <a:pPr eaLnBrk="0" hangingPunct="0"/>
            <a:r>
              <a:rPr lang="zh-CN" altLang="en-US">
                <a:latin typeface="Times New Roman" panose="02020603050405020304" pitchFamily="18" charset="0"/>
                <a:sym typeface="Wingdings" panose="05000000000000000000" pitchFamily="2" charset="2"/>
              </a:rPr>
              <a:t>但对保持依赖只字未提！</a:t>
            </a:r>
            <a:endParaRPr lang="zh-CN" altLang="en-US">
              <a:latin typeface="Times New Roman" panose="02020603050405020304" pitchFamily="18" charset="0"/>
              <a:sym typeface="Wingdings" panose="05000000000000000000" pitchFamily="2" charset="2"/>
            </a:endParaRPr>
          </a:p>
        </p:txBody>
      </p:sp>
      <p:sp>
        <p:nvSpPr>
          <p:cNvPr id="677921" name="AutoShape 33">
            <a:hlinkClick r:id="" action="ppaction://hlinkshowjump?jump=nextslide" highlightClick="1"/>
          </p:cNvPr>
          <p:cNvSpPr>
            <a:spLocks noChangeArrowheads="1"/>
          </p:cNvSpPr>
          <p:nvPr/>
        </p:nvSpPr>
        <p:spPr bwMode="auto">
          <a:xfrm>
            <a:off x="10202864" y="6483628"/>
            <a:ext cx="184731" cy="369332"/>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77895"/>
                                        </p:tgtEl>
                                        <p:attrNameLst>
                                          <p:attrName>ppt_x</p:attrName>
                                        </p:attrNameLst>
                                      </p:cBhvr>
                                      <p:tavLst>
                                        <p:tav tm="0">
                                          <p:val>
                                            <p:strVal val="ppt_x"/>
                                          </p:val>
                                        </p:tav>
                                        <p:tav tm="100000">
                                          <p:val>
                                            <p:strVal val="ppt_x"/>
                                          </p:val>
                                        </p:tav>
                                      </p:tavLst>
                                    </p:anim>
                                    <p:anim calcmode="lin" valueType="num">
                                      <p:cBhvr additive="base">
                                        <p:cTn id="7" dur="500"/>
                                        <p:tgtEl>
                                          <p:spTgt spid="677895"/>
                                        </p:tgtEl>
                                        <p:attrNameLst>
                                          <p:attrName>ppt_y</p:attrName>
                                        </p:attrNameLst>
                                      </p:cBhvr>
                                      <p:tavLst>
                                        <p:tav tm="0">
                                          <p:val>
                                            <p:strVal val="ppt_y"/>
                                          </p:val>
                                        </p:tav>
                                        <p:tav tm="100000">
                                          <p:val>
                                            <p:strVal val="1+ppt_h/2"/>
                                          </p:val>
                                        </p:tav>
                                      </p:tavLst>
                                    </p:anim>
                                    <p:set>
                                      <p:cBhvr>
                                        <p:cTn id="8" dur="1" fill="hold">
                                          <p:stCondLst>
                                            <p:cond delay="499"/>
                                          </p:stCondLst>
                                        </p:cTn>
                                        <p:tgtEl>
                                          <p:spTgt spid="677895"/>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677916"/>
                                        </p:tgtEl>
                                        <p:attrNameLst>
                                          <p:attrName>style.visibility</p:attrName>
                                        </p:attrNameLst>
                                      </p:cBhvr>
                                      <p:to>
                                        <p:strVal val="visible"/>
                                      </p:to>
                                    </p:set>
                                    <p:anim calcmode="lin" valueType="num">
                                      <p:cBhvr additive="base">
                                        <p:cTn id="11" dur="500" fill="hold"/>
                                        <p:tgtEl>
                                          <p:spTgt spid="677916"/>
                                        </p:tgtEl>
                                        <p:attrNameLst>
                                          <p:attrName>ppt_x</p:attrName>
                                        </p:attrNameLst>
                                      </p:cBhvr>
                                      <p:tavLst>
                                        <p:tav tm="0">
                                          <p:val>
                                            <p:strVal val="#ppt_x"/>
                                          </p:val>
                                        </p:tav>
                                        <p:tav tm="100000">
                                          <p:val>
                                            <p:strVal val="#ppt_x"/>
                                          </p:val>
                                        </p:tav>
                                      </p:tavLst>
                                    </p:anim>
                                    <p:anim calcmode="lin" valueType="num">
                                      <p:cBhvr additive="base">
                                        <p:cTn id="12" dur="500" fill="hold"/>
                                        <p:tgtEl>
                                          <p:spTgt spid="6779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7911"/>
                                        </p:tgtEl>
                                        <p:attrNameLst>
                                          <p:attrName>style.visibility</p:attrName>
                                        </p:attrNameLst>
                                      </p:cBhvr>
                                      <p:to>
                                        <p:strVal val="visible"/>
                                      </p:to>
                                    </p:set>
                                    <p:anim calcmode="lin" valueType="num">
                                      <p:cBhvr additive="base">
                                        <p:cTn id="17" dur="500" fill="hold"/>
                                        <p:tgtEl>
                                          <p:spTgt spid="677911"/>
                                        </p:tgtEl>
                                        <p:attrNameLst>
                                          <p:attrName>ppt_x</p:attrName>
                                        </p:attrNameLst>
                                      </p:cBhvr>
                                      <p:tavLst>
                                        <p:tav tm="0">
                                          <p:val>
                                            <p:strVal val="#ppt_x"/>
                                          </p:val>
                                        </p:tav>
                                        <p:tav tm="100000">
                                          <p:val>
                                            <p:strVal val="#ppt_x"/>
                                          </p:val>
                                        </p:tav>
                                      </p:tavLst>
                                    </p:anim>
                                    <p:anim calcmode="lin" valueType="num">
                                      <p:cBhvr additive="base">
                                        <p:cTn id="18" dur="500" fill="hold"/>
                                        <p:tgtEl>
                                          <p:spTgt spid="6779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0" nodeType="clickEffect">
                                  <p:stCondLst>
                                    <p:cond delay="0"/>
                                  </p:stCondLst>
                                  <p:childTnLst>
                                    <p:anim calcmode="lin" valueType="num">
                                      <p:cBhvr additive="base">
                                        <p:cTn id="22" dur="500"/>
                                        <p:tgtEl>
                                          <p:spTgt spid="677898"/>
                                        </p:tgtEl>
                                        <p:attrNameLst>
                                          <p:attrName>ppt_x</p:attrName>
                                        </p:attrNameLst>
                                      </p:cBhvr>
                                      <p:tavLst>
                                        <p:tav tm="0">
                                          <p:val>
                                            <p:strVal val="ppt_x"/>
                                          </p:val>
                                        </p:tav>
                                        <p:tav tm="100000">
                                          <p:val>
                                            <p:strVal val="ppt_x"/>
                                          </p:val>
                                        </p:tav>
                                      </p:tavLst>
                                    </p:anim>
                                    <p:anim calcmode="lin" valueType="num">
                                      <p:cBhvr additive="base">
                                        <p:cTn id="23" dur="500"/>
                                        <p:tgtEl>
                                          <p:spTgt spid="677898"/>
                                        </p:tgtEl>
                                        <p:attrNameLst>
                                          <p:attrName>ppt_y</p:attrName>
                                        </p:attrNameLst>
                                      </p:cBhvr>
                                      <p:tavLst>
                                        <p:tav tm="0">
                                          <p:val>
                                            <p:strVal val="ppt_y"/>
                                          </p:val>
                                        </p:tav>
                                        <p:tav tm="100000">
                                          <p:val>
                                            <p:strVal val="1+ppt_h/2"/>
                                          </p:val>
                                        </p:tav>
                                      </p:tavLst>
                                    </p:anim>
                                    <p:set>
                                      <p:cBhvr>
                                        <p:cTn id="24" dur="1" fill="hold">
                                          <p:stCondLst>
                                            <p:cond delay="499"/>
                                          </p:stCondLst>
                                        </p:cTn>
                                        <p:tgtEl>
                                          <p:spTgt spid="67789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677906"/>
                                        </p:tgtEl>
                                        <p:attrNameLst>
                                          <p:attrName>style.visibility</p:attrName>
                                        </p:attrNameLst>
                                      </p:cBhvr>
                                      <p:to>
                                        <p:strVal val="visible"/>
                                      </p:to>
                                    </p:set>
                                    <p:anim calcmode="lin" valueType="num">
                                      <p:cBhvr additive="base">
                                        <p:cTn id="27" dur="500" fill="hold"/>
                                        <p:tgtEl>
                                          <p:spTgt spid="677906"/>
                                        </p:tgtEl>
                                        <p:attrNameLst>
                                          <p:attrName>ppt_x</p:attrName>
                                        </p:attrNameLst>
                                      </p:cBhvr>
                                      <p:tavLst>
                                        <p:tav tm="0">
                                          <p:val>
                                            <p:strVal val="#ppt_x"/>
                                          </p:val>
                                        </p:tav>
                                        <p:tav tm="100000">
                                          <p:val>
                                            <p:strVal val="#ppt_x"/>
                                          </p:val>
                                        </p:tav>
                                      </p:tavLst>
                                    </p:anim>
                                    <p:anim calcmode="lin" valueType="num">
                                      <p:cBhvr additive="base">
                                        <p:cTn id="28" dur="500" fill="hold"/>
                                        <p:tgtEl>
                                          <p:spTgt spid="6779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7917"/>
                                        </p:tgtEl>
                                        <p:attrNameLst>
                                          <p:attrName>style.visibility</p:attrName>
                                        </p:attrNameLst>
                                      </p:cBhvr>
                                      <p:to>
                                        <p:strVal val="visible"/>
                                      </p:to>
                                    </p:set>
                                    <p:anim calcmode="lin" valueType="num">
                                      <p:cBhvr additive="base">
                                        <p:cTn id="31" dur="500" fill="hold"/>
                                        <p:tgtEl>
                                          <p:spTgt spid="677917"/>
                                        </p:tgtEl>
                                        <p:attrNameLst>
                                          <p:attrName>ppt_x</p:attrName>
                                        </p:attrNameLst>
                                      </p:cBhvr>
                                      <p:tavLst>
                                        <p:tav tm="0">
                                          <p:val>
                                            <p:strVal val="#ppt_x"/>
                                          </p:val>
                                        </p:tav>
                                        <p:tav tm="100000">
                                          <p:val>
                                            <p:strVal val="#ppt_x"/>
                                          </p:val>
                                        </p:tav>
                                      </p:tavLst>
                                    </p:anim>
                                    <p:anim calcmode="lin" valueType="num">
                                      <p:cBhvr additive="base">
                                        <p:cTn id="32" dur="500" fill="hold"/>
                                        <p:tgtEl>
                                          <p:spTgt spid="6779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77912"/>
                                        </p:tgtEl>
                                        <p:attrNameLst>
                                          <p:attrName>style.visibility</p:attrName>
                                        </p:attrNameLst>
                                      </p:cBhvr>
                                      <p:to>
                                        <p:strVal val="visible"/>
                                      </p:to>
                                    </p:set>
                                    <p:anim calcmode="lin" valueType="num">
                                      <p:cBhvr additive="base">
                                        <p:cTn id="37" dur="500" fill="hold"/>
                                        <p:tgtEl>
                                          <p:spTgt spid="677912"/>
                                        </p:tgtEl>
                                        <p:attrNameLst>
                                          <p:attrName>ppt_x</p:attrName>
                                        </p:attrNameLst>
                                      </p:cBhvr>
                                      <p:tavLst>
                                        <p:tav tm="0">
                                          <p:val>
                                            <p:strVal val="#ppt_x"/>
                                          </p:val>
                                        </p:tav>
                                        <p:tav tm="100000">
                                          <p:val>
                                            <p:strVal val="#ppt_x"/>
                                          </p:val>
                                        </p:tav>
                                      </p:tavLst>
                                    </p:anim>
                                    <p:anim calcmode="lin" valueType="num">
                                      <p:cBhvr additive="base">
                                        <p:cTn id="38" dur="500" fill="hold"/>
                                        <p:tgtEl>
                                          <p:spTgt spid="6779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77918"/>
                                        </p:tgtEl>
                                        <p:attrNameLst>
                                          <p:attrName>style.visibility</p:attrName>
                                        </p:attrNameLst>
                                      </p:cBhvr>
                                      <p:to>
                                        <p:strVal val="visible"/>
                                      </p:to>
                                    </p:set>
                                    <p:anim calcmode="lin" valueType="num">
                                      <p:cBhvr additive="base">
                                        <p:cTn id="43" dur="500" fill="hold"/>
                                        <p:tgtEl>
                                          <p:spTgt spid="677918"/>
                                        </p:tgtEl>
                                        <p:attrNameLst>
                                          <p:attrName>ppt_x</p:attrName>
                                        </p:attrNameLst>
                                      </p:cBhvr>
                                      <p:tavLst>
                                        <p:tav tm="0">
                                          <p:val>
                                            <p:strVal val="#ppt_x"/>
                                          </p:val>
                                        </p:tav>
                                        <p:tav tm="100000">
                                          <p:val>
                                            <p:strVal val="#ppt_x"/>
                                          </p:val>
                                        </p:tav>
                                      </p:tavLst>
                                    </p:anim>
                                    <p:anim calcmode="lin" valueType="num">
                                      <p:cBhvr additive="base">
                                        <p:cTn id="44" dur="500" fill="hold"/>
                                        <p:tgtEl>
                                          <p:spTgt spid="6779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77915"/>
                                        </p:tgtEl>
                                        <p:attrNameLst>
                                          <p:attrName>style.visibility</p:attrName>
                                        </p:attrNameLst>
                                      </p:cBhvr>
                                      <p:to>
                                        <p:strVal val="visible"/>
                                      </p:to>
                                    </p:set>
                                    <p:anim calcmode="lin" valueType="num">
                                      <p:cBhvr additive="base">
                                        <p:cTn id="49" dur="500" fill="hold"/>
                                        <p:tgtEl>
                                          <p:spTgt spid="677915"/>
                                        </p:tgtEl>
                                        <p:attrNameLst>
                                          <p:attrName>ppt_x</p:attrName>
                                        </p:attrNameLst>
                                      </p:cBhvr>
                                      <p:tavLst>
                                        <p:tav tm="0">
                                          <p:val>
                                            <p:strVal val="#ppt_x"/>
                                          </p:val>
                                        </p:tav>
                                        <p:tav tm="100000">
                                          <p:val>
                                            <p:strVal val="#ppt_x"/>
                                          </p:val>
                                        </p:tav>
                                      </p:tavLst>
                                    </p:anim>
                                    <p:anim calcmode="lin" valueType="num">
                                      <p:cBhvr additive="base">
                                        <p:cTn id="50" dur="500" fill="hold"/>
                                        <p:tgtEl>
                                          <p:spTgt spid="6779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77919"/>
                                        </p:tgtEl>
                                        <p:attrNameLst>
                                          <p:attrName>style.visibility</p:attrName>
                                        </p:attrNameLst>
                                      </p:cBhvr>
                                      <p:to>
                                        <p:strVal val="visible"/>
                                      </p:to>
                                    </p:set>
                                    <p:anim calcmode="lin" valueType="num">
                                      <p:cBhvr additive="base">
                                        <p:cTn id="55" dur="500" fill="hold"/>
                                        <p:tgtEl>
                                          <p:spTgt spid="677919"/>
                                        </p:tgtEl>
                                        <p:attrNameLst>
                                          <p:attrName>ppt_x</p:attrName>
                                        </p:attrNameLst>
                                      </p:cBhvr>
                                      <p:tavLst>
                                        <p:tav tm="0">
                                          <p:val>
                                            <p:strVal val="#ppt_x"/>
                                          </p:val>
                                        </p:tav>
                                        <p:tav tm="100000">
                                          <p:val>
                                            <p:strVal val="#ppt_x"/>
                                          </p:val>
                                        </p:tav>
                                      </p:tavLst>
                                    </p:anim>
                                    <p:anim calcmode="lin" valueType="num">
                                      <p:cBhvr additive="base">
                                        <p:cTn id="56" dur="500" fill="hold"/>
                                        <p:tgtEl>
                                          <p:spTgt spid="6779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77921"/>
                                        </p:tgtEl>
                                        <p:attrNameLst>
                                          <p:attrName>style.visibility</p:attrName>
                                        </p:attrNameLst>
                                      </p:cBhvr>
                                      <p:to>
                                        <p:strVal val="visible"/>
                                      </p:to>
                                    </p:set>
                                    <p:anim calcmode="lin" valueType="num">
                                      <p:cBhvr additive="base">
                                        <p:cTn id="61" dur="500" fill="hold"/>
                                        <p:tgtEl>
                                          <p:spTgt spid="677921"/>
                                        </p:tgtEl>
                                        <p:attrNameLst>
                                          <p:attrName>ppt_x</p:attrName>
                                        </p:attrNameLst>
                                      </p:cBhvr>
                                      <p:tavLst>
                                        <p:tav tm="0">
                                          <p:val>
                                            <p:strVal val="#ppt_x"/>
                                          </p:val>
                                        </p:tav>
                                        <p:tav tm="100000">
                                          <p:val>
                                            <p:strVal val="#ppt_x"/>
                                          </p:val>
                                        </p:tav>
                                      </p:tavLst>
                                    </p:anim>
                                    <p:anim calcmode="lin" valueType="num">
                                      <p:cBhvr additive="base">
                                        <p:cTn id="62" dur="500" fill="hold"/>
                                        <p:tgtEl>
                                          <p:spTgt spid="677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5" grpId="0" animBg="1"/>
      <p:bldP spid="677898" grpId="0" animBg="1"/>
      <p:bldP spid="677916" grpId="0"/>
      <p:bldP spid="677917" grpId="0"/>
      <p:bldP spid="677918" grpId="0" animBg="1"/>
      <p:bldP spid="677919" grpId="0" animBg="1"/>
      <p:bldP spid="6779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4"/>
          <p:cNvSpPr>
            <a:spLocks noGrp="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r>
              <a:rPr lang="en-US" altLang="zh-CN" sz="1400">
                <a:solidFill>
                  <a:schemeClr val="hlink"/>
                </a:solidFill>
                <a:latin typeface="Principals of Database System" charset="0"/>
              </a:rPr>
              <a:t>Database Systenm</a:t>
            </a:r>
            <a:endParaRPr lang="en-US" altLang="zh-CN" sz="1400">
              <a:solidFill>
                <a:schemeClr val="hlink"/>
              </a:solidFill>
              <a:latin typeface="Principals of Database System" charset="0"/>
            </a:endParaRPr>
          </a:p>
        </p:txBody>
      </p:sp>
      <p:sp>
        <p:nvSpPr>
          <p:cNvPr id="49154" name="Rectangle 2"/>
          <p:cNvSpPr>
            <a:spLocks noGrp="1" noChangeArrowheads="1"/>
          </p:cNvSpPr>
          <p:nvPr>
            <p:ph type="title"/>
          </p:nvPr>
        </p:nvSpPr>
        <p:spPr/>
        <p:txBody>
          <a:bodyPr/>
          <a:lstStyle/>
          <a:p>
            <a:pPr algn="l" eaLnBrk="1" hangingPunct="1"/>
            <a:r>
              <a:rPr lang="en-US" altLang="zh-CN" sz="3200" b="1" dirty="0"/>
              <a:t>1.4 </a:t>
            </a:r>
            <a:r>
              <a:rPr lang="zh-CN" altLang="en-US" sz="3200" b="1" dirty="0"/>
              <a:t>数据库系统</a:t>
            </a:r>
            <a:endParaRPr lang="zh-CN" altLang="en-US" sz="3200" b="1" dirty="0"/>
          </a:p>
        </p:txBody>
      </p:sp>
      <p:sp>
        <p:nvSpPr>
          <p:cNvPr id="49155" name="Rectangle 3"/>
          <p:cNvSpPr>
            <a:spLocks noGrp="1" noChangeArrowheads="1"/>
          </p:cNvSpPr>
          <p:nvPr>
            <p:ph type="body" idx="1"/>
          </p:nvPr>
        </p:nvSpPr>
        <p:spPr/>
        <p:txBody>
          <a:bodyPr/>
          <a:lstStyle/>
          <a:p>
            <a:pPr algn="just" eaLnBrk="1" hangingPunct="1">
              <a:lnSpc>
                <a:spcPct val="90000"/>
              </a:lnSpc>
            </a:pPr>
            <a:r>
              <a:rPr lang="zh-CN" altLang="en-US"/>
              <a:t>什么是数据库系统</a:t>
            </a:r>
            <a:endParaRPr lang="zh-CN" altLang="en-US"/>
          </a:p>
          <a:p>
            <a:pPr lvl="1" algn="just" eaLnBrk="1" hangingPunct="1">
              <a:lnSpc>
                <a:spcPct val="120000"/>
              </a:lnSpc>
            </a:pPr>
            <a:r>
              <a:rPr lang="zh-CN" altLang="en-US" b="1"/>
              <a:t>数据库系统（</a:t>
            </a:r>
            <a:r>
              <a:rPr lang="en-US" altLang="zh-CN" b="1"/>
              <a:t>Database System</a:t>
            </a:r>
            <a:r>
              <a:rPr lang="zh-CN" altLang="en-US" b="1"/>
              <a:t>，简称</a:t>
            </a:r>
            <a:r>
              <a:rPr lang="en-US" altLang="zh-CN" b="1"/>
              <a:t>DBS</a:t>
            </a:r>
            <a:r>
              <a:rPr lang="zh-CN" altLang="en-US" b="1"/>
              <a:t>）是指在计算机系统中引入数据库后的系统构成。</a:t>
            </a:r>
            <a:endParaRPr lang="zh-CN" altLang="en-US" b="1"/>
          </a:p>
          <a:p>
            <a:pPr lvl="1" algn="just" eaLnBrk="1" hangingPunct="1">
              <a:lnSpc>
                <a:spcPct val="120000"/>
              </a:lnSpc>
            </a:pPr>
            <a:r>
              <a:rPr lang="zh-CN" altLang="en-US" b="1"/>
              <a:t>在不引起混淆的情况下常常把数据库系统简称为数据库。</a:t>
            </a:r>
            <a:endParaRPr lang="zh-CN" altLang="en-US"/>
          </a:p>
          <a:p>
            <a:pPr algn="just" eaLnBrk="1" hangingPunct="1">
              <a:lnSpc>
                <a:spcPct val="90000"/>
              </a:lnSpc>
            </a:pPr>
            <a:r>
              <a:rPr lang="zh-CN" altLang="en-US"/>
              <a:t>数据库系统的构成</a:t>
            </a:r>
            <a:endParaRPr lang="zh-CN" altLang="en-US"/>
          </a:p>
          <a:p>
            <a:pPr lvl="1" algn="just" eaLnBrk="1" hangingPunct="1">
              <a:lnSpc>
                <a:spcPct val="170000"/>
              </a:lnSpc>
            </a:pPr>
            <a:r>
              <a:rPr lang="zh-CN" altLang="en-US" b="1"/>
              <a:t>由数据库、数据库管理系统（及其开发工具）、应用系统、数据库管理员（和用户）构成。</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1"/>
          <p:cNvSpPr>
            <a:spLocks noGrp="1" noChangeArrowheads="1"/>
          </p:cNvSpPr>
          <p:nvPr>
            <p:ph idx="1"/>
          </p:nvPr>
        </p:nvSpPr>
        <p:spPr>
          <a:xfrm>
            <a:off x="1785939" y="1722438"/>
            <a:ext cx="8461375" cy="3168650"/>
          </a:xfrm>
        </p:spPr>
        <p:txBody>
          <a:bodyPr/>
          <a:lstStyle/>
          <a:p>
            <a:r>
              <a:rPr lang="en-US" altLang="zh-CN" sz="2400" dirty="0"/>
              <a:t> </a:t>
            </a:r>
            <a:r>
              <a:rPr lang="zh-CN" altLang="en-US" sz="2400" dirty="0"/>
              <a:t>关系</a:t>
            </a:r>
            <a:r>
              <a:rPr lang="en-US" altLang="zh-CN" sz="2400" dirty="0"/>
              <a:t>R </a:t>
            </a:r>
            <a:r>
              <a:rPr lang="zh-CN" altLang="en-US" sz="2400" dirty="0"/>
              <a:t>，函数依赖集</a:t>
            </a:r>
            <a:r>
              <a:rPr lang="en-US" altLang="zh-CN" sz="2400" dirty="0"/>
              <a:t>FDs </a:t>
            </a:r>
            <a:r>
              <a:rPr lang="en-US" altLang="zh-CN" sz="2400" i="1" dirty="0"/>
              <a:t>F </a:t>
            </a:r>
            <a:r>
              <a:rPr lang="zh-CN" altLang="en-US" sz="2400" i="1" dirty="0"/>
              <a:t>符合</a:t>
            </a:r>
            <a:r>
              <a:rPr lang="en-US" altLang="zh-CN" sz="2400" i="1" dirty="0"/>
              <a:t>3NF</a:t>
            </a:r>
            <a:r>
              <a:rPr lang="zh-CN" altLang="en-US" sz="2400" i="1" dirty="0"/>
              <a:t>，当且仅当</a:t>
            </a:r>
            <a:r>
              <a:rPr lang="en-US" altLang="zh-CN" sz="2400" i="1" dirty="0"/>
              <a:t>F</a:t>
            </a:r>
            <a:r>
              <a:rPr lang="zh-CN" altLang="en-US" sz="2400" i="1" dirty="0"/>
              <a:t>中每一个函数依赖</a:t>
            </a:r>
            <a:r>
              <a:rPr lang="en-US" altLang="zh-CN" sz="2400" i="1" dirty="0"/>
              <a:t> </a:t>
            </a:r>
            <a:r>
              <a:rPr lang="en-US" altLang="zh-CN" sz="2400" dirty="0"/>
              <a:t>X → A (X ⊆ R and A ⊆ R)</a:t>
            </a:r>
            <a:r>
              <a:rPr lang="en-US" altLang="zh-CN" sz="2400" i="1" dirty="0"/>
              <a:t>, </a:t>
            </a:r>
            <a:r>
              <a:rPr lang="zh-CN" altLang="en-US" sz="2400" i="1" dirty="0"/>
              <a:t>符合下列描述中的一个</a:t>
            </a:r>
            <a:r>
              <a:rPr lang="en-US" altLang="zh-CN" sz="2400" dirty="0"/>
              <a:t>: </a:t>
            </a:r>
            <a:endParaRPr lang="en-US" altLang="zh-CN" sz="2400" dirty="0"/>
          </a:p>
          <a:p>
            <a:pPr>
              <a:buFont typeface="Wingdings 3" panose="05040102010807070707" pitchFamily="18" charset="2"/>
              <a:buNone/>
            </a:pPr>
            <a:r>
              <a:rPr lang="en-US" altLang="zh-CN" sz="2400" dirty="0"/>
              <a:t>	– A ⊆ X (</a:t>
            </a:r>
            <a:r>
              <a:rPr lang="zh-CN" altLang="en-US" sz="2400" dirty="0"/>
              <a:t>平凡的</a:t>
            </a:r>
            <a:r>
              <a:rPr lang="en-US" altLang="zh-CN" sz="2400" dirty="0"/>
              <a:t>FD), or</a:t>
            </a:r>
            <a:endParaRPr lang="en-US" altLang="zh-CN" sz="2400" dirty="0"/>
          </a:p>
          <a:p>
            <a:pPr>
              <a:buFont typeface="Wingdings 3" panose="05040102010807070707" pitchFamily="18" charset="2"/>
              <a:buNone/>
            </a:pPr>
            <a:r>
              <a:rPr lang="en-US" altLang="zh-CN" sz="2400" dirty="0"/>
              <a:t>	– X </a:t>
            </a:r>
            <a:r>
              <a:rPr lang="zh-CN" altLang="en-US" sz="2400" dirty="0"/>
              <a:t>是超键</a:t>
            </a:r>
            <a:r>
              <a:rPr lang="en-US" altLang="zh-CN" sz="2400" dirty="0"/>
              <a:t>, or</a:t>
            </a:r>
            <a:endParaRPr lang="en-US" altLang="zh-CN" sz="2400" dirty="0"/>
          </a:p>
          <a:p>
            <a:pPr>
              <a:buFont typeface="Wingdings 3" panose="05040102010807070707" pitchFamily="18" charset="2"/>
              <a:buNone/>
            </a:pPr>
            <a:r>
              <a:rPr lang="en-US" altLang="zh-CN" sz="2400" dirty="0"/>
              <a:t>	– A </a:t>
            </a:r>
            <a:r>
              <a:rPr lang="zh-CN" altLang="en-US" sz="2400" dirty="0"/>
              <a:t>是</a:t>
            </a:r>
            <a:r>
              <a:rPr lang="en-US" altLang="zh-CN" sz="2400" dirty="0"/>
              <a:t>R</a:t>
            </a:r>
            <a:r>
              <a:rPr lang="zh-CN" altLang="en-US" sz="2400" dirty="0"/>
              <a:t>的键的一部分</a:t>
            </a:r>
            <a:endParaRPr lang="zh-CN" altLang="en-US" sz="2400" dirty="0"/>
          </a:p>
        </p:txBody>
      </p:sp>
      <p:sp>
        <p:nvSpPr>
          <p:cNvPr id="24578"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BEAA14C-5774-4FB7-9F09-D4ACFE110369}" type="slidenum">
              <a:rPr lang="zh-CN" altLang="en-US" smtClean="0"/>
            </a:fld>
            <a:endParaRPr lang="zh-CN" altLang="en-US"/>
          </a:p>
        </p:txBody>
      </p:sp>
      <p:sp>
        <p:nvSpPr>
          <p:cNvPr id="24579" name="矩形 5"/>
          <p:cNvSpPr>
            <a:spLocks noChangeArrowheads="1"/>
          </p:cNvSpPr>
          <p:nvPr/>
        </p:nvSpPr>
        <p:spPr bwMode="auto">
          <a:xfrm>
            <a:off x="6718300" y="3090864"/>
            <a:ext cx="3600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000">
                <a:solidFill>
                  <a:srgbClr val="0000CC"/>
                </a:solidFill>
              </a:rPr>
              <a:t>If one of these two is satisfied </a:t>
            </a:r>
            <a:r>
              <a:rPr lang="en-US" altLang="zh-CN" sz="2000">
                <a:solidFill>
                  <a:srgbClr val="C00000"/>
                </a:solidFill>
              </a:rPr>
              <a:t>for ALL FDs</a:t>
            </a:r>
            <a:r>
              <a:rPr lang="en-US" altLang="zh-CN" sz="2000">
                <a:solidFill>
                  <a:srgbClr val="0000CC"/>
                </a:solidFill>
              </a:rPr>
              <a:t>, then R is in BCNF</a:t>
            </a:r>
            <a:endParaRPr lang="zh-CN" altLang="en-US" sz="2000">
              <a:solidFill>
                <a:srgbClr val="0000CC"/>
              </a:solidFill>
            </a:endParaRPr>
          </a:p>
        </p:txBody>
      </p:sp>
      <p:sp>
        <p:nvSpPr>
          <p:cNvPr id="7" name="圆角矩形 6"/>
          <p:cNvSpPr/>
          <p:nvPr/>
        </p:nvSpPr>
        <p:spPr>
          <a:xfrm>
            <a:off x="2525713" y="2897188"/>
            <a:ext cx="3541712" cy="8747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8" name="右大括号 7"/>
          <p:cNvSpPr/>
          <p:nvPr/>
        </p:nvSpPr>
        <p:spPr>
          <a:xfrm>
            <a:off x="6323014" y="3019426"/>
            <a:ext cx="250825" cy="90011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sp>
        <p:nvSpPr>
          <p:cNvPr id="9" name="标题 3"/>
          <p:cNvSpPr txBox="1"/>
          <p:nvPr/>
        </p:nvSpPr>
        <p:spPr bwMode="auto">
          <a:xfrm>
            <a:off x="1981200" y="-73025"/>
            <a:ext cx="7772400" cy="1143000"/>
          </a:xfrm>
          <a:prstGeom prst="rect">
            <a:avLst/>
          </a:prstGeom>
          <a:noFill/>
          <a:ln>
            <a:noFill/>
          </a:ln>
        </p:spPr>
        <p:txBody>
          <a:bodyPr anchor="ctr"/>
          <a:lstStyle>
            <a:lvl1pPr algn="ctr" rtl="0" eaLnBrk="0" fontAlgn="base" hangingPunct="0">
              <a:spcBef>
                <a:spcPct val="0"/>
              </a:spcBef>
              <a:spcAft>
                <a:spcPct val="0"/>
              </a:spcAft>
              <a:defRPr kumimoji="1" sz="4400">
                <a:solidFill>
                  <a:schemeClr val="tx2"/>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宋体" panose="02010600030101010101" pitchFamily="2" charset="-122"/>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en-US" altLang="zh-CN" kern="0">
                <a:solidFill>
                  <a:schemeClr val="tx1"/>
                </a:solidFill>
              </a:rPr>
              <a:t>4.</a:t>
            </a:r>
            <a:r>
              <a:rPr lang="zh-CN" altLang="en-US" kern="0">
                <a:solidFill>
                  <a:schemeClr val="tx1"/>
                </a:solidFill>
              </a:rPr>
              <a:t> </a:t>
            </a:r>
            <a:r>
              <a:rPr lang="en-US" altLang="zh-CN" kern="0">
                <a:solidFill>
                  <a:schemeClr val="tx1"/>
                </a:solidFill>
              </a:rPr>
              <a:t>3NF</a:t>
            </a:r>
            <a:endParaRPr lang="zh-CN" altLang="en-US" kern="0" dirty="0">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ED7F5B56-5229-42B9-9A7E-D8E4762D684F}" type="slidenum">
              <a:rPr lang="zh-CN" altLang="en-US" smtClean="0"/>
            </a:fld>
            <a:endParaRPr lang="zh-CN" altLang="en-US"/>
          </a:p>
        </p:txBody>
      </p:sp>
      <p:sp>
        <p:nvSpPr>
          <p:cNvPr id="25602" name="Rectangle 2"/>
          <p:cNvSpPr>
            <a:spLocks noGrp="1" noChangeArrowheads="1"/>
          </p:cNvSpPr>
          <p:nvPr>
            <p:ph type="title"/>
          </p:nvPr>
        </p:nvSpPr>
        <p:spPr>
          <a:xfrm>
            <a:off x="2089150" y="84138"/>
            <a:ext cx="7772400" cy="608012"/>
          </a:xfrm>
        </p:spPr>
        <p:txBody>
          <a:bodyPr/>
          <a:lstStyle/>
          <a:p>
            <a:pPr algn="l"/>
            <a:r>
              <a:rPr lang="en-US" altLang="zh-CN" sz="2800" b="1">
                <a:latin typeface="黑体" panose="02010609060101010101" pitchFamily="49" charset="-122"/>
                <a:ea typeface="黑体" panose="02010609060101010101" pitchFamily="49" charset="-122"/>
              </a:rPr>
              <a:t>5.</a:t>
            </a: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3NF</a:t>
            </a:r>
            <a:r>
              <a:rPr lang="zh-CN" altLang="en-US" sz="2800" b="1">
                <a:latin typeface="黑体" panose="02010609060101010101" pitchFamily="49" charset="-122"/>
                <a:ea typeface="黑体" panose="02010609060101010101" pitchFamily="49" charset="-122"/>
              </a:rPr>
              <a:t>分解</a:t>
            </a:r>
            <a:endParaRPr lang="zh-CN" altLang="en-US" sz="2800" b="1">
              <a:latin typeface="黑体" panose="02010609060101010101" pitchFamily="49" charset="-122"/>
              <a:ea typeface="黑体" panose="02010609060101010101" pitchFamily="49" charset="-122"/>
            </a:endParaRPr>
          </a:p>
        </p:txBody>
      </p:sp>
      <p:sp>
        <p:nvSpPr>
          <p:cNvPr id="25603" name="AutoShape 5"/>
          <p:cNvSpPr>
            <a:spLocks noChangeArrowheads="1"/>
          </p:cNvSpPr>
          <p:nvPr/>
        </p:nvSpPr>
        <p:spPr bwMode="auto">
          <a:xfrm>
            <a:off x="1716089" y="1058863"/>
            <a:ext cx="1749425" cy="749300"/>
          </a:xfrm>
          <a:prstGeom prst="cloudCallout">
            <a:avLst>
              <a:gd name="adj1" fmla="val -48366"/>
              <a:gd name="adj2" fmla="val 80509"/>
            </a:avLst>
          </a:prstGeom>
          <a:solidFill>
            <a:srgbClr val="FF9900"/>
          </a:solidFill>
          <a:ln w="9525">
            <a:solidFill>
              <a:schemeClr val="tx1"/>
            </a:solidFill>
            <a:round/>
          </a:ln>
        </p:spPr>
        <p:txBody>
          <a:bodyPr lIns="0" tIns="0" rIns="0" bIns="0"/>
          <a:lstStyle/>
          <a:p>
            <a:pPr algn="ctr" eaLnBrk="0" hangingPunct="0"/>
            <a:r>
              <a:rPr lang="en-US" altLang="zh-CN" sz="1200"/>
              <a:t>3NF</a:t>
            </a:r>
            <a:r>
              <a:rPr lang="zh-CN" altLang="en-US" sz="1200"/>
              <a:t>关系模式如何判定，如何分解？  </a:t>
            </a:r>
            <a:endParaRPr lang="zh-CN" altLang="en-US" sz="1200"/>
          </a:p>
        </p:txBody>
      </p:sp>
      <p:sp>
        <p:nvSpPr>
          <p:cNvPr id="25604" name="AutoShape 4"/>
          <p:cNvSpPr>
            <a:spLocks noChangeArrowheads="1"/>
          </p:cNvSpPr>
          <p:nvPr/>
        </p:nvSpPr>
        <p:spPr bwMode="auto">
          <a:xfrm>
            <a:off x="8788401" y="1112838"/>
            <a:ext cx="1604963" cy="736600"/>
          </a:xfrm>
          <a:prstGeom prst="cloudCallout">
            <a:avLst>
              <a:gd name="adj1" fmla="val 53560"/>
              <a:gd name="adj2" fmla="val 75218"/>
            </a:avLst>
          </a:prstGeom>
          <a:solidFill>
            <a:schemeClr val="accent1"/>
          </a:solidFill>
          <a:ln w="9525">
            <a:solidFill>
              <a:schemeClr val="tx1"/>
            </a:solidFill>
            <a:round/>
          </a:ln>
        </p:spPr>
        <p:txBody>
          <a:bodyPr lIns="0" tIns="0" rIns="0" bIns="0"/>
          <a:lstStyle/>
          <a:p>
            <a:pPr algn="ctr" eaLnBrk="0" hangingPunct="0"/>
            <a:r>
              <a:rPr lang="zh-CN" altLang="en-US" sz="1200"/>
              <a:t>如何判定一个关系模式为</a:t>
            </a:r>
            <a:r>
              <a:rPr lang="en-US" altLang="zh-CN" sz="1200"/>
              <a:t>3NF</a:t>
            </a:r>
            <a:r>
              <a:rPr lang="zh-CN" altLang="en-US" sz="1200"/>
              <a:t>？</a:t>
            </a:r>
            <a:endParaRPr lang="zh-CN" altLang="en-US" sz="1200"/>
          </a:p>
        </p:txBody>
      </p:sp>
      <p:sp>
        <p:nvSpPr>
          <p:cNvPr id="25605" name="Rectangle 8"/>
          <p:cNvSpPr>
            <a:spLocks noChangeArrowheads="1"/>
          </p:cNvSpPr>
          <p:nvPr/>
        </p:nvSpPr>
        <p:spPr bwMode="auto">
          <a:xfrm>
            <a:off x="4310063" y="933450"/>
            <a:ext cx="3694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en-US" altLang="zh-CN" sz="2400">
                <a:sym typeface="Monotype Sorts" pitchFamily="2" charset="2"/>
              </a:rPr>
              <a:t>3NF</a:t>
            </a:r>
            <a:r>
              <a:rPr lang="zh-CN" altLang="en-US" sz="2400">
                <a:sym typeface="Monotype Sorts" pitchFamily="2" charset="2"/>
              </a:rPr>
              <a:t>的检查方法</a:t>
            </a:r>
            <a:endParaRPr lang="en-US" altLang="zh-CN">
              <a:sym typeface="Monotype Sorts" pitchFamily="2" charset="2"/>
            </a:endParaRPr>
          </a:p>
        </p:txBody>
      </p:sp>
      <p:sp>
        <p:nvSpPr>
          <p:cNvPr id="675849" name="Rectangle 9"/>
          <p:cNvSpPr>
            <a:spLocks noChangeArrowheads="1"/>
          </p:cNvSpPr>
          <p:nvPr/>
        </p:nvSpPr>
        <p:spPr bwMode="auto">
          <a:xfrm>
            <a:off x="8774113" y="2406651"/>
            <a:ext cx="2146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2" charset="2"/>
              </a:rPr>
              <a:t>对</a:t>
            </a:r>
            <a:r>
              <a:rPr lang="en-US" altLang="zh-CN">
                <a:latin typeface="宋体" panose="02010600030101010101" pitchFamily="2" charset="-122"/>
                <a:sym typeface="Monotype Sorts" pitchFamily="2" charset="2"/>
              </a:rPr>
              <a:t>BCNF</a:t>
            </a:r>
            <a:r>
              <a:rPr lang="zh-CN" altLang="en-US">
                <a:latin typeface="宋体" panose="02010600030101010101" pitchFamily="2" charset="-122"/>
                <a:sym typeface="Monotype Sorts" pitchFamily="2" charset="2"/>
              </a:rPr>
              <a:t>检查方法作</a:t>
            </a:r>
            <a:endParaRPr lang="zh-CN" altLang="en-US">
              <a:latin typeface="宋体" panose="02010600030101010101" pitchFamily="2" charset="-122"/>
              <a:sym typeface="Monotype Sorts" pitchFamily="2" charset="2"/>
            </a:endParaRPr>
          </a:p>
          <a:p>
            <a:pPr eaLnBrk="0" hangingPunct="0"/>
            <a:r>
              <a:rPr lang="zh-CN" altLang="en-US">
                <a:latin typeface="宋体" panose="02010600030101010101" pitchFamily="2" charset="-122"/>
                <a:sym typeface="Monotype Sorts" pitchFamily="2" charset="2"/>
              </a:rPr>
              <a:t>补充修改即可得到</a:t>
            </a:r>
            <a:r>
              <a:rPr lang="en-US" altLang="zh-CN">
                <a:latin typeface="宋体" panose="02010600030101010101" pitchFamily="2" charset="-122"/>
                <a:sym typeface="Monotype Sorts" pitchFamily="2" charset="2"/>
              </a:rPr>
              <a:t>!</a:t>
            </a:r>
            <a:endParaRPr lang="en-US" altLang="zh-CN">
              <a:latin typeface="宋体" panose="02010600030101010101" pitchFamily="2" charset="-122"/>
              <a:sym typeface="Monotype Sorts" pitchFamily="2" charset="2"/>
            </a:endParaRPr>
          </a:p>
        </p:txBody>
      </p:sp>
      <p:pic>
        <p:nvPicPr>
          <p:cNvPr id="25607" name="对象 39"/>
          <p:cNvPicPr>
            <a:picLocks noChangeArrowheads="1"/>
          </p:cNvPicPr>
          <p:nvPr/>
        </p:nvPicPr>
        <p:blipFill>
          <a:blip r:embed="rId1">
            <a:extLst>
              <a:ext uri="{28A0092B-C50C-407E-A947-70E740481C1C}">
                <a14:useLocalDpi xmlns:a14="http://schemas.microsoft.com/office/drawing/2010/main" val="0"/>
              </a:ext>
            </a:extLst>
          </a:blip>
          <a:srcRect l="-2202" t="-4175" r="-2322" b="-757"/>
          <a:stretch>
            <a:fillRect/>
          </a:stretch>
        </p:blipFill>
        <p:spPr bwMode="auto">
          <a:xfrm>
            <a:off x="3230564" y="1782763"/>
            <a:ext cx="5489575" cy="33067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851" name="Rectangle 11"/>
          <p:cNvSpPr>
            <a:spLocks noChangeArrowheads="1"/>
          </p:cNvSpPr>
          <p:nvPr/>
        </p:nvSpPr>
        <p:spPr bwMode="auto">
          <a:xfrm>
            <a:off x="5438775" y="2162175"/>
            <a:ext cx="37577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2" charset="2"/>
              </a:rPr>
              <a:t>仅需检查</a:t>
            </a:r>
            <a:r>
              <a:rPr lang="en-US" altLang="zh-CN">
                <a:solidFill>
                  <a:srgbClr val="0066FF"/>
                </a:solidFill>
                <a:latin typeface="宋体" panose="02010600030101010101" pitchFamily="2" charset="-122"/>
                <a:sym typeface="Monotype Sorts" pitchFamily="2" charset="2"/>
              </a:rPr>
              <a:t>F</a:t>
            </a:r>
            <a:r>
              <a:rPr lang="zh-CN" altLang="en-US">
                <a:solidFill>
                  <a:srgbClr val="0066FF"/>
                </a:solidFill>
                <a:latin typeface="宋体" panose="02010600030101010101" pitchFamily="2" charset="-122"/>
                <a:sym typeface="Monotype Sorts" pitchFamily="2" charset="2"/>
              </a:rPr>
              <a:t>中的每个函数依赖</a:t>
            </a:r>
            <a:r>
              <a:rPr lang="el-GR" altLang="zh-CN">
                <a:solidFill>
                  <a:srgbClr val="0066FF"/>
                </a:solidFill>
                <a:latin typeface="宋体" panose="02010600030101010101" pitchFamily="2" charset="-122"/>
                <a:sym typeface="Monotype Sorts" pitchFamily="2" charset="2"/>
              </a:rPr>
              <a:t>α</a:t>
            </a:r>
            <a:r>
              <a:rPr lang="en-US" altLang="zh-CN">
                <a:solidFill>
                  <a:srgbClr val="0066FF"/>
                </a:solidFill>
                <a:latin typeface="宋体" panose="02010600030101010101" pitchFamily="2" charset="-122"/>
                <a:sym typeface="Wingdings" panose="05000000000000000000" pitchFamily="2" charset="2"/>
              </a:rPr>
              <a:t></a:t>
            </a:r>
            <a:r>
              <a:rPr lang="el-GR" altLang="zh-CN">
                <a:solidFill>
                  <a:srgbClr val="0066FF"/>
                </a:solidFill>
                <a:latin typeface="宋体" panose="02010600030101010101" pitchFamily="2" charset="-122"/>
                <a:sym typeface="Monotype Sorts" pitchFamily="2" charset="2"/>
              </a:rPr>
              <a:t>β</a:t>
            </a:r>
            <a:endParaRPr lang="el-GR" altLang="zh-CN">
              <a:solidFill>
                <a:srgbClr val="0066FF"/>
              </a:solidFill>
              <a:latin typeface="宋体" panose="02010600030101010101" pitchFamily="2" charset="-122"/>
              <a:cs typeface="Tahoma" panose="020B0604030504040204" pitchFamily="2" charset="0"/>
              <a:sym typeface="Monotype Sorts" pitchFamily="2" charset="2"/>
            </a:endParaRPr>
          </a:p>
        </p:txBody>
      </p:sp>
      <p:grpSp>
        <p:nvGrpSpPr>
          <p:cNvPr id="675862" name="Group 22"/>
          <p:cNvGrpSpPr/>
          <p:nvPr/>
        </p:nvGrpSpPr>
        <p:grpSpPr bwMode="auto">
          <a:xfrm>
            <a:off x="1808164" y="2327278"/>
            <a:ext cx="1800225" cy="427038"/>
            <a:chOff x="59" y="1351"/>
            <a:chExt cx="1134" cy="269"/>
          </a:xfrm>
        </p:grpSpPr>
        <p:sp>
          <p:nvSpPr>
            <p:cNvPr id="25610" name="AutoShape 10"/>
            <p:cNvSpPr/>
            <p:nvPr/>
          </p:nvSpPr>
          <p:spPr bwMode="auto">
            <a:xfrm>
              <a:off x="950" y="1351"/>
              <a:ext cx="71" cy="269"/>
            </a:xfrm>
            <a:prstGeom prst="leftBrace">
              <a:avLst>
                <a:gd name="adj1" fmla="val 90409"/>
                <a:gd name="adj2" fmla="val 50000"/>
              </a:avLst>
            </a:prstGeom>
            <a:noFill/>
            <a:ln w="9525">
              <a:solidFill>
                <a:schemeClr val="tx2"/>
              </a:solidFill>
              <a:rou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sp>
          <p:nvSpPr>
            <p:cNvPr id="25611" name="Rectangle 13"/>
            <p:cNvSpPr>
              <a:spLocks noChangeArrowheads="1"/>
            </p:cNvSpPr>
            <p:nvPr/>
          </p:nvSpPr>
          <p:spPr bwMode="auto">
            <a:xfrm>
              <a:off x="59" y="1374"/>
              <a:ext cx="11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2" charset="2"/>
                </a:rPr>
                <a:t>同</a:t>
              </a:r>
              <a:r>
                <a:rPr lang="en-US" altLang="zh-CN">
                  <a:latin typeface="宋体" panose="02010600030101010101" pitchFamily="2" charset="-122"/>
                  <a:sym typeface="Monotype Sorts" pitchFamily="2" charset="2"/>
                </a:rPr>
                <a:t>BCNF</a:t>
              </a:r>
              <a:r>
                <a:rPr lang="zh-CN" altLang="en-US">
                  <a:latin typeface="宋体" panose="02010600030101010101" pitchFamily="2" charset="-122"/>
                  <a:sym typeface="Monotype Sorts" pitchFamily="2" charset="2"/>
                </a:rPr>
                <a:t>检查方法</a:t>
              </a:r>
              <a:endParaRPr lang="zh-CN" altLang="en-US">
                <a:latin typeface="宋体" panose="02010600030101010101" pitchFamily="2" charset="-122"/>
                <a:sym typeface="Monotype Sorts" pitchFamily="2" charset="2"/>
              </a:endParaRPr>
            </a:p>
          </p:txBody>
        </p:sp>
      </p:grpSp>
      <p:grpSp>
        <p:nvGrpSpPr>
          <p:cNvPr id="675863" name="Group 23"/>
          <p:cNvGrpSpPr/>
          <p:nvPr/>
        </p:nvGrpSpPr>
        <p:grpSpPr bwMode="auto">
          <a:xfrm>
            <a:off x="1747838" y="3930647"/>
            <a:ext cx="1916112" cy="430212"/>
            <a:chOff x="16" y="2426"/>
            <a:chExt cx="1207" cy="271"/>
          </a:xfrm>
        </p:grpSpPr>
        <p:sp>
          <p:nvSpPr>
            <p:cNvPr id="25613" name="AutoShape 14"/>
            <p:cNvSpPr/>
            <p:nvPr/>
          </p:nvSpPr>
          <p:spPr bwMode="auto">
            <a:xfrm>
              <a:off x="948" y="2426"/>
              <a:ext cx="71" cy="271"/>
            </a:xfrm>
            <a:prstGeom prst="leftBrace">
              <a:avLst>
                <a:gd name="adj1" fmla="val 126128"/>
                <a:gd name="adj2" fmla="val 50000"/>
              </a:avLst>
            </a:prstGeom>
            <a:noFill/>
            <a:ln w="9525">
              <a:solidFill>
                <a:schemeClr val="tx2"/>
              </a:solidFill>
              <a:rou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sp>
          <p:nvSpPr>
            <p:cNvPr id="25614" name="Rectangle 15"/>
            <p:cNvSpPr>
              <a:spLocks noChangeArrowheads="1"/>
            </p:cNvSpPr>
            <p:nvPr/>
          </p:nvSpPr>
          <p:spPr bwMode="auto">
            <a:xfrm>
              <a:off x="16" y="2456"/>
              <a:ext cx="12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2" charset="2"/>
                </a:rPr>
                <a:t>补充</a:t>
              </a:r>
              <a:r>
                <a:rPr lang="en-US" altLang="zh-CN">
                  <a:latin typeface="宋体" panose="02010600030101010101" pitchFamily="2" charset="-122"/>
                  <a:sym typeface="Monotype Sorts" pitchFamily="2" charset="2"/>
                </a:rPr>
                <a:t>:</a:t>
              </a:r>
              <a:r>
                <a:rPr lang="zh-CN" altLang="en-US">
                  <a:latin typeface="宋体" panose="02010600030101010101" pitchFamily="2" charset="-122"/>
                  <a:sym typeface="Monotype Sorts" pitchFamily="2" charset="2"/>
                </a:rPr>
                <a:t>检查主属性</a:t>
              </a:r>
              <a:endParaRPr lang="zh-CN" altLang="en-US">
                <a:latin typeface="宋体" panose="02010600030101010101" pitchFamily="2" charset="-122"/>
                <a:sym typeface="Monotype Sorts" pitchFamily="2" charset="2"/>
              </a:endParaRPr>
            </a:p>
          </p:txBody>
        </p:sp>
      </p:grpSp>
      <p:grpSp>
        <p:nvGrpSpPr>
          <p:cNvPr id="675861" name="Group 21"/>
          <p:cNvGrpSpPr/>
          <p:nvPr/>
        </p:nvGrpSpPr>
        <p:grpSpPr bwMode="auto">
          <a:xfrm>
            <a:off x="3575051" y="3475043"/>
            <a:ext cx="5572125" cy="398463"/>
            <a:chOff x="1292" y="2114"/>
            <a:chExt cx="3510" cy="251"/>
          </a:xfrm>
        </p:grpSpPr>
        <p:grpSp>
          <p:nvGrpSpPr>
            <p:cNvPr id="25616" name="Group 19"/>
            <p:cNvGrpSpPr/>
            <p:nvPr/>
          </p:nvGrpSpPr>
          <p:grpSpPr bwMode="auto">
            <a:xfrm>
              <a:off x="1292" y="2114"/>
              <a:ext cx="3097" cy="195"/>
              <a:chOff x="1292" y="2114"/>
              <a:chExt cx="3097" cy="195"/>
            </a:xfrm>
          </p:grpSpPr>
          <p:sp>
            <p:nvSpPr>
              <p:cNvPr id="25617" name="Line 16"/>
              <p:cNvSpPr>
                <a:spLocks noChangeShapeType="1"/>
              </p:cNvSpPr>
              <p:nvPr/>
            </p:nvSpPr>
            <p:spPr bwMode="auto">
              <a:xfrm>
                <a:off x="1302" y="2124"/>
                <a:ext cx="1114"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618" name="Line 17"/>
              <p:cNvSpPr>
                <a:spLocks noChangeShapeType="1"/>
              </p:cNvSpPr>
              <p:nvPr/>
            </p:nvSpPr>
            <p:spPr bwMode="auto">
              <a:xfrm flipV="1">
                <a:off x="3455" y="2114"/>
                <a:ext cx="934" cy="5"/>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619" name="Line 18"/>
              <p:cNvSpPr>
                <a:spLocks noChangeShapeType="1"/>
              </p:cNvSpPr>
              <p:nvPr/>
            </p:nvSpPr>
            <p:spPr bwMode="auto">
              <a:xfrm flipV="1">
                <a:off x="1292" y="2304"/>
                <a:ext cx="1998" cy="5"/>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620" name="Rectangle 20"/>
            <p:cNvSpPr>
              <a:spLocks noChangeArrowheads="1"/>
            </p:cNvSpPr>
            <p:nvPr/>
          </p:nvSpPr>
          <p:spPr bwMode="auto">
            <a:xfrm>
              <a:off x="3304" y="2132"/>
              <a:ext cx="14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2" charset="2"/>
                </a:rPr>
                <a:t>要清楚</a:t>
              </a:r>
              <a:r>
                <a:rPr lang="en-US" altLang="zh-CN">
                  <a:solidFill>
                    <a:srgbClr val="0066FF"/>
                  </a:solidFill>
                  <a:latin typeface="宋体" panose="02010600030101010101" pitchFamily="2" charset="-122"/>
                  <a:sym typeface="Monotype Sorts" pitchFamily="2" charset="2"/>
                </a:rPr>
                <a:t>R</a:t>
              </a:r>
              <a:r>
                <a:rPr lang="zh-CN" altLang="en-US">
                  <a:solidFill>
                    <a:srgbClr val="0066FF"/>
                  </a:solidFill>
                  <a:latin typeface="宋体" panose="02010600030101010101" pitchFamily="2" charset="-122"/>
                  <a:sym typeface="Monotype Sorts" pitchFamily="2" charset="2"/>
                </a:rPr>
                <a:t>的所有候选键</a:t>
              </a:r>
              <a:endParaRPr lang="zh-CN" altLang="en-US">
                <a:solidFill>
                  <a:srgbClr val="0066FF"/>
                </a:solidFill>
                <a:latin typeface="宋体" panose="02010600030101010101" pitchFamily="2" charset="-122"/>
                <a:sym typeface="Monotype Sorts" pitchFamily="2" charset="2"/>
              </a:endParaRPr>
            </a:p>
          </p:txBody>
        </p:sp>
      </p:grpSp>
      <p:grpSp>
        <p:nvGrpSpPr>
          <p:cNvPr id="675880" name="Group 40"/>
          <p:cNvGrpSpPr/>
          <p:nvPr/>
        </p:nvGrpSpPr>
        <p:grpSpPr bwMode="auto">
          <a:xfrm>
            <a:off x="4117975" y="4300544"/>
            <a:ext cx="6337300" cy="369888"/>
            <a:chOff x="1634" y="2629"/>
            <a:chExt cx="3992" cy="233"/>
          </a:xfrm>
        </p:grpSpPr>
        <p:grpSp>
          <p:nvGrpSpPr>
            <p:cNvPr id="25622" name="Group 33"/>
            <p:cNvGrpSpPr/>
            <p:nvPr/>
          </p:nvGrpSpPr>
          <p:grpSpPr bwMode="auto">
            <a:xfrm>
              <a:off x="1634" y="2805"/>
              <a:ext cx="2103" cy="11"/>
              <a:chOff x="1634" y="2805"/>
              <a:chExt cx="2103" cy="11"/>
            </a:xfrm>
          </p:grpSpPr>
          <p:sp>
            <p:nvSpPr>
              <p:cNvPr id="25623" name="Line 25"/>
              <p:cNvSpPr>
                <a:spLocks noChangeShapeType="1"/>
              </p:cNvSpPr>
              <p:nvPr/>
            </p:nvSpPr>
            <p:spPr bwMode="auto">
              <a:xfrm>
                <a:off x="3302" y="2805"/>
                <a:ext cx="435"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4" name="Line 32"/>
              <p:cNvSpPr>
                <a:spLocks noChangeShapeType="1"/>
              </p:cNvSpPr>
              <p:nvPr/>
            </p:nvSpPr>
            <p:spPr bwMode="auto">
              <a:xfrm>
                <a:off x="1634" y="2811"/>
                <a:ext cx="685" cy="5"/>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625" name="Rectangle 36"/>
            <p:cNvSpPr>
              <a:spLocks noChangeArrowheads="1"/>
            </p:cNvSpPr>
            <p:nvPr/>
          </p:nvSpPr>
          <p:spPr bwMode="auto">
            <a:xfrm>
              <a:off x="4492" y="2629"/>
              <a:ext cx="11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2" charset="2"/>
                </a:rPr>
                <a:t>检查</a:t>
              </a:r>
              <a:r>
                <a:rPr lang="en-US" altLang="zh-CN">
                  <a:solidFill>
                    <a:srgbClr val="0066FF"/>
                  </a:solidFill>
                  <a:latin typeface="宋体" panose="02010600030101010101" pitchFamily="2" charset="-122"/>
                  <a:sym typeface="Monotype Sorts" pitchFamily="2" charset="2"/>
                </a:rPr>
                <a:t>3NF:NP</a:t>
              </a:r>
              <a:r>
                <a:rPr lang="zh-CN" altLang="en-US">
                  <a:solidFill>
                    <a:srgbClr val="0066FF"/>
                  </a:solidFill>
                  <a:latin typeface="宋体" panose="02010600030101010101" pitchFamily="2" charset="-122"/>
                  <a:sym typeface="Monotype Sorts" pitchFamily="2" charset="2"/>
                </a:rPr>
                <a:t>难度</a:t>
              </a:r>
              <a:endParaRPr lang="zh-CN" altLang="en-US">
                <a:solidFill>
                  <a:srgbClr val="0066FF"/>
                </a:solidFill>
                <a:latin typeface="宋体" panose="02010600030101010101" pitchFamily="2" charset="-122"/>
                <a:sym typeface="Monotype Sorts" pitchFamily="2" charset="2"/>
              </a:endParaRPr>
            </a:p>
          </p:txBody>
        </p:sp>
      </p:grpSp>
      <p:grpSp>
        <p:nvGrpSpPr>
          <p:cNvPr id="675881" name="Group 41"/>
          <p:cNvGrpSpPr/>
          <p:nvPr/>
        </p:nvGrpSpPr>
        <p:grpSpPr bwMode="auto">
          <a:xfrm>
            <a:off x="5135563" y="4797424"/>
            <a:ext cx="6018212" cy="369888"/>
            <a:chOff x="2275" y="2952"/>
            <a:chExt cx="3791" cy="233"/>
          </a:xfrm>
        </p:grpSpPr>
        <p:grpSp>
          <p:nvGrpSpPr>
            <p:cNvPr id="25627" name="Group 34"/>
            <p:cNvGrpSpPr/>
            <p:nvPr/>
          </p:nvGrpSpPr>
          <p:grpSpPr bwMode="auto">
            <a:xfrm>
              <a:off x="2275" y="2985"/>
              <a:ext cx="1110" cy="172"/>
              <a:chOff x="2275" y="2985"/>
              <a:chExt cx="1110" cy="172"/>
            </a:xfrm>
          </p:grpSpPr>
          <p:sp>
            <p:nvSpPr>
              <p:cNvPr id="25628" name="Line 29"/>
              <p:cNvSpPr>
                <a:spLocks noChangeShapeType="1"/>
              </p:cNvSpPr>
              <p:nvPr/>
            </p:nvSpPr>
            <p:spPr bwMode="auto">
              <a:xfrm>
                <a:off x="2275" y="2985"/>
                <a:ext cx="1049"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629" name="Line 30"/>
              <p:cNvSpPr>
                <a:spLocks noChangeShapeType="1"/>
              </p:cNvSpPr>
              <p:nvPr/>
            </p:nvSpPr>
            <p:spPr bwMode="auto">
              <a:xfrm flipV="1">
                <a:off x="2684" y="3157"/>
                <a:ext cx="701"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5630" name="Rectangle 37"/>
            <p:cNvSpPr>
              <a:spLocks noChangeArrowheads="1"/>
            </p:cNvSpPr>
            <p:nvPr/>
          </p:nvSpPr>
          <p:spPr bwMode="auto">
            <a:xfrm>
              <a:off x="4496" y="2952"/>
              <a:ext cx="15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2" charset="2"/>
                </a:rPr>
                <a:t>分解到</a:t>
              </a:r>
              <a:r>
                <a:rPr lang="en-US" altLang="zh-CN">
                  <a:solidFill>
                    <a:srgbClr val="0066FF"/>
                  </a:solidFill>
                  <a:latin typeface="宋体" panose="02010600030101010101" pitchFamily="2" charset="-122"/>
                  <a:sym typeface="Monotype Sorts" pitchFamily="2" charset="2"/>
                </a:rPr>
                <a:t>3NF:</a:t>
              </a:r>
              <a:r>
                <a:rPr lang="zh-CN" altLang="en-US">
                  <a:solidFill>
                    <a:srgbClr val="0066FF"/>
                  </a:solidFill>
                  <a:latin typeface="宋体" panose="02010600030101010101" pitchFamily="2" charset="-122"/>
                  <a:sym typeface="Monotype Sorts" pitchFamily="2" charset="2"/>
                </a:rPr>
                <a:t>多项式时间</a:t>
              </a:r>
              <a:endParaRPr lang="zh-CN" altLang="en-US">
                <a:solidFill>
                  <a:srgbClr val="0066FF"/>
                </a:solidFill>
                <a:latin typeface="宋体" panose="02010600030101010101" pitchFamily="2" charset="-122"/>
                <a:sym typeface="Monotype Sorts" pitchFamily="2" charset="2"/>
              </a:endParaRPr>
            </a:p>
          </p:txBody>
        </p:sp>
      </p:grpSp>
      <p:grpSp>
        <p:nvGrpSpPr>
          <p:cNvPr id="675882" name="Group 42"/>
          <p:cNvGrpSpPr/>
          <p:nvPr/>
        </p:nvGrpSpPr>
        <p:grpSpPr bwMode="auto">
          <a:xfrm>
            <a:off x="3521076" y="3763959"/>
            <a:ext cx="7312025" cy="409574"/>
            <a:chOff x="1258" y="2296"/>
            <a:chExt cx="4606" cy="258"/>
          </a:xfrm>
        </p:grpSpPr>
        <p:grpSp>
          <p:nvGrpSpPr>
            <p:cNvPr id="25632" name="Group 31"/>
            <p:cNvGrpSpPr/>
            <p:nvPr/>
          </p:nvGrpSpPr>
          <p:grpSpPr bwMode="auto">
            <a:xfrm>
              <a:off x="2907" y="2495"/>
              <a:ext cx="1537" cy="15"/>
              <a:chOff x="2907" y="2495"/>
              <a:chExt cx="1537" cy="15"/>
            </a:xfrm>
          </p:grpSpPr>
          <p:sp>
            <p:nvSpPr>
              <p:cNvPr id="25633" name="Line 24"/>
              <p:cNvSpPr>
                <a:spLocks noChangeShapeType="1"/>
              </p:cNvSpPr>
              <p:nvPr/>
            </p:nvSpPr>
            <p:spPr bwMode="auto">
              <a:xfrm>
                <a:off x="2907" y="2510"/>
                <a:ext cx="478"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34" name="Line 26"/>
              <p:cNvSpPr>
                <a:spLocks noChangeShapeType="1"/>
              </p:cNvSpPr>
              <p:nvPr/>
            </p:nvSpPr>
            <p:spPr bwMode="auto">
              <a:xfrm>
                <a:off x="4052" y="2495"/>
                <a:ext cx="39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635" name="Rectangle 35"/>
            <p:cNvSpPr>
              <a:spLocks noChangeArrowheads="1"/>
            </p:cNvSpPr>
            <p:nvPr/>
          </p:nvSpPr>
          <p:spPr bwMode="auto">
            <a:xfrm>
              <a:off x="4512" y="2321"/>
              <a:ext cx="13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latin typeface="宋体" panose="02010600030101010101" pitchFamily="2" charset="-122"/>
                  <a:sym typeface="Monotype Sorts" pitchFamily="2" charset="2"/>
                </a:rPr>
                <a:t>计算候选键</a:t>
              </a:r>
              <a:r>
                <a:rPr lang="en-US" altLang="zh-CN">
                  <a:solidFill>
                    <a:srgbClr val="0066FF"/>
                  </a:solidFill>
                  <a:latin typeface="宋体" panose="02010600030101010101" pitchFamily="2" charset="-122"/>
                  <a:sym typeface="Monotype Sorts" pitchFamily="2" charset="2"/>
                </a:rPr>
                <a:t>:</a:t>
              </a:r>
              <a:r>
                <a:rPr lang="zh-CN" altLang="en-US">
                  <a:solidFill>
                    <a:srgbClr val="0066FF"/>
                  </a:solidFill>
                  <a:latin typeface="宋体" panose="02010600030101010101" pitchFamily="2" charset="-122"/>
                  <a:sym typeface="Monotype Sorts" pitchFamily="2" charset="2"/>
                </a:rPr>
                <a:t>代价高</a:t>
              </a:r>
              <a:endParaRPr lang="zh-CN" altLang="en-US">
                <a:solidFill>
                  <a:srgbClr val="0066FF"/>
                </a:solidFill>
                <a:latin typeface="宋体" panose="02010600030101010101" pitchFamily="2" charset="-122"/>
                <a:sym typeface="Monotype Sorts" pitchFamily="2" charset="2"/>
              </a:endParaRPr>
            </a:p>
          </p:txBody>
        </p:sp>
        <p:sp>
          <p:nvSpPr>
            <p:cNvPr id="25636" name="Rectangle 38"/>
            <p:cNvSpPr>
              <a:spLocks noChangeArrowheads="1"/>
            </p:cNvSpPr>
            <p:nvPr/>
          </p:nvSpPr>
          <p:spPr bwMode="auto">
            <a:xfrm>
              <a:off x="1258" y="229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sym typeface="Monotype Sorts" pitchFamily="2" charset="2"/>
                </a:rPr>
                <a:t>注：</a:t>
              </a:r>
              <a:endParaRPr lang="zh-CN" altLang="en-US">
                <a:latin typeface="宋体" panose="02010600030101010101" pitchFamily="2" charset="-122"/>
                <a:sym typeface="Monotype Sorts" pitchFamily="2" charset="2"/>
              </a:endParaRPr>
            </a:p>
          </p:txBody>
        </p:sp>
      </p:grpSp>
      <p:sp>
        <p:nvSpPr>
          <p:cNvPr id="675887" name="Rectangle 47"/>
          <p:cNvSpPr>
            <a:spLocks noChangeArrowheads="1"/>
          </p:cNvSpPr>
          <p:nvPr/>
        </p:nvSpPr>
        <p:spPr bwMode="auto">
          <a:xfrm>
            <a:off x="4802188" y="5557839"/>
            <a:ext cx="13827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为：</a:t>
            </a:r>
            <a:r>
              <a:rPr lang="en-US" altLang="zh-CN">
                <a:latin typeface="宋体" panose="02010600030101010101" pitchFamily="2" charset="-122"/>
              </a:rPr>
              <a:t>A</a:t>
            </a:r>
            <a:endParaRPr lang="zh-CN" altLang="en-US">
              <a:latin typeface="宋体" panose="02010600030101010101" pitchFamily="2" charset="-122"/>
            </a:endParaRPr>
          </a:p>
          <a:p>
            <a:pPr eaLnBrk="0" hangingPunct="0"/>
            <a:r>
              <a:rPr lang="zh-CN" altLang="en-US">
                <a:latin typeface="宋体" panose="02010600030101010101" pitchFamily="2" charset="-122"/>
              </a:rPr>
              <a:t>不是</a:t>
            </a:r>
            <a:r>
              <a:rPr lang="en-US" altLang="zh-CN">
                <a:latin typeface="宋体" panose="02010600030101010101" pitchFamily="2" charset="-122"/>
              </a:rPr>
              <a:t>3NF</a:t>
            </a:r>
            <a:r>
              <a:rPr lang="zh-CN" altLang="en-US">
                <a:latin typeface="宋体" panose="02010600030101010101" pitchFamily="2" charset="-122"/>
              </a:rPr>
              <a:t>！</a:t>
            </a:r>
            <a:endParaRPr lang="zh-CN" altLang="en-US">
              <a:latin typeface="宋体" panose="02010600030101010101" pitchFamily="2" charset="-122"/>
            </a:endParaRPr>
          </a:p>
        </p:txBody>
      </p:sp>
      <p:sp>
        <p:nvSpPr>
          <p:cNvPr id="675888" name="Rectangle 48"/>
          <p:cNvSpPr>
            <a:spLocks noChangeArrowheads="1"/>
          </p:cNvSpPr>
          <p:nvPr/>
        </p:nvSpPr>
        <p:spPr bwMode="auto">
          <a:xfrm>
            <a:off x="8389938" y="5414964"/>
            <a:ext cx="22336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latin typeface="宋体" panose="02010600030101010101" pitchFamily="2" charset="-122"/>
              </a:rPr>
              <a:t>为</a:t>
            </a:r>
            <a:r>
              <a:rPr lang="en-US" altLang="zh-CN">
                <a:latin typeface="宋体" panose="02010600030101010101" pitchFamily="2" charset="-122"/>
              </a:rPr>
              <a:t>:JK </a:t>
            </a:r>
            <a:r>
              <a:rPr lang="zh-CN" altLang="en-US">
                <a:latin typeface="宋体" panose="02010600030101010101" pitchFamily="2" charset="-122"/>
              </a:rPr>
              <a:t>和 </a:t>
            </a:r>
            <a:r>
              <a:rPr lang="en-US" altLang="zh-CN">
                <a:latin typeface="宋体" panose="02010600030101010101" pitchFamily="2" charset="-122"/>
              </a:rPr>
              <a:t>JL</a:t>
            </a:r>
            <a:endParaRPr lang="en-US" altLang="zh-CN">
              <a:latin typeface="宋体" panose="02010600030101010101" pitchFamily="2" charset="-122"/>
            </a:endParaRPr>
          </a:p>
          <a:p>
            <a:pPr eaLnBrk="0" hangingPunct="0"/>
            <a:r>
              <a:rPr lang="zh-CN" altLang="en-US">
                <a:latin typeface="宋体" panose="02010600030101010101" pitchFamily="2" charset="-122"/>
              </a:rPr>
              <a:t>因</a:t>
            </a:r>
            <a:r>
              <a:rPr lang="en-US" altLang="zh-CN">
                <a:latin typeface="宋体" panose="02010600030101010101" pitchFamily="2" charset="-122"/>
              </a:rPr>
              <a:t>K</a:t>
            </a:r>
            <a:r>
              <a:rPr lang="zh-CN" altLang="en-US">
                <a:latin typeface="宋体" panose="02010600030101010101" pitchFamily="2" charset="-122"/>
              </a:rPr>
              <a:t>为主属性的一部分</a:t>
            </a:r>
            <a:endParaRPr lang="en-US" altLang="zh-CN">
              <a:latin typeface="宋体" panose="02010600030101010101" pitchFamily="2" charset="-122"/>
            </a:endParaRPr>
          </a:p>
          <a:p>
            <a:pPr eaLnBrk="0" hangingPunct="0"/>
            <a:r>
              <a:rPr lang="zh-CN" altLang="en-US">
                <a:latin typeface="宋体" panose="02010600030101010101" pitchFamily="2" charset="-122"/>
              </a:rPr>
              <a:t>是</a:t>
            </a:r>
            <a:r>
              <a:rPr lang="en-US" altLang="zh-CN">
                <a:latin typeface="宋体" panose="02010600030101010101" pitchFamily="2" charset="-122"/>
              </a:rPr>
              <a:t>3NF</a:t>
            </a:r>
            <a:r>
              <a:rPr lang="zh-CN" altLang="en-US">
                <a:latin typeface="宋体" panose="02010600030101010101" pitchFamily="2" charset="-122"/>
              </a:rPr>
              <a:t>！</a:t>
            </a:r>
            <a:endParaRPr lang="zh-CN" altLang="en-US">
              <a:latin typeface="宋体" panose="02010600030101010101" pitchFamily="2" charset="-122"/>
            </a:endParaRPr>
          </a:p>
        </p:txBody>
      </p:sp>
      <p:grpSp>
        <p:nvGrpSpPr>
          <p:cNvPr id="25639" name="Group 52"/>
          <p:cNvGrpSpPr/>
          <p:nvPr/>
        </p:nvGrpSpPr>
        <p:grpSpPr bwMode="auto">
          <a:xfrm>
            <a:off x="6164263" y="5407030"/>
            <a:ext cx="2341562" cy="1089025"/>
            <a:chOff x="2613" y="3421"/>
            <a:chExt cx="1475" cy="686"/>
          </a:xfrm>
        </p:grpSpPr>
        <p:sp>
          <p:nvSpPr>
            <p:cNvPr id="25640" name="Rectangle 45"/>
            <p:cNvSpPr>
              <a:spLocks noChangeArrowheads="1"/>
            </p:cNvSpPr>
            <p:nvPr/>
          </p:nvSpPr>
          <p:spPr bwMode="auto">
            <a:xfrm>
              <a:off x="2613" y="3421"/>
              <a:ext cx="77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a:latin typeface="Times New Roman" panose="02020603050405020304" pitchFamily="18" charset="0"/>
                  <a:sym typeface="Monotype Sorts" pitchFamily="2" charset="2"/>
                </a:rPr>
                <a:t>R=(J,K,L)</a:t>
              </a:r>
              <a:endParaRPr lang="en-US" altLang="zh-CN">
                <a:latin typeface="Times New Roman" panose="02020603050405020304" pitchFamily="18" charset="0"/>
                <a:sym typeface="Monotype Sorts" pitchFamily="2" charset="2"/>
              </a:endParaRPr>
            </a:p>
            <a:p>
              <a:pPr eaLnBrk="0" hangingPunct="0"/>
              <a:r>
                <a:rPr lang="en-US" altLang="zh-CN">
                  <a:latin typeface="Times New Roman" panose="02020603050405020304" pitchFamily="18" charset="0"/>
                  <a:sym typeface="Monotype Sorts" pitchFamily="2" charset="2"/>
                </a:rPr>
                <a:t>F={JK</a:t>
              </a:r>
              <a:r>
                <a:rPr lang="en-US" altLang="zh-CN">
                  <a:latin typeface="Times New Roman" panose="02020603050405020304" pitchFamily="18" charset="0"/>
                  <a:sym typeface="Wingdings" panose="05000000000000000000" pitchFamily="2" charset="2"/>
                </a:rPr>
                <a:t>L</a:t>
              </a:r>
              <a:endParaRPr lang="en-US" altLang="zh-CN">
                <a:latin typeface="Times New Roman" panose="02020603050405020304" pitchFamily="18" charset="0"/>
                <a:sym typeface="Wingdings" panose="05000000000000000000" pitchFamily="2" charset="2"/>
              </a:endParaRPr>
            </a:p>
            <a:p>
              <a:pPr eaLnBrk="0" hangingPunct="0"/>
              <a:r>
                <a:rPr lang="en-US" altLang="zh-CN">
                  <a:latin typeface="Times New Roman" panose="02020603050405020304" pitchFamily="18" charset="0"/>
                  <a:sym typeface="Wingdings" panose="05000000000000000000" pitchFamily="2" charset="2"/>
                </a:rPr>
                <a:t>       LK</a:t>
              </a:r>
              <a:r>
                <a:rPr lang="en-US" altLang="zh-CN">
                  <a:latin typeface="Times New Roman" panose="02020603050405020304" pitchFamily="18" charset="0"/>
                  <a:sym typeface="Monotype Sorts" pitchFamily="2" charset="2"/>
                </a:rPr>
                <a:t>}</a:t>
              </a:r>
              <a:endParaRPr lang="en-US" altLang="zh-CN">
                <a:latin typeface="Times New Roman" panose="02020603050405020304" pitchFamily="18" charset="0"/>
                <a:sym typeface="Monotype Sorts" pitchFamily="2" charset="2"/>
              </a:endParaRPr>
            </a:p>
          </p:txBody>
        </p:sp>
        <p:sp>
          <p:nvSpPr>
            <p:cNvPr id="25641" name="Rectangle 46"/>
            <p:cNvSpPr>
              <a:spLocks noChangeArrowheads="1"/>
            </p:cNvSpPr>
            <p:nvPr/>
          </p:nvSpPr>
          <p:spPr bwMode="auto">
            <a:xfrm>
              <a:off x="3420" y="3525"/>
              <a:ext cx="66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0066FF"/>
                  </a:solidFill>
                  <a:latin typeface="宋体" panose="02010600030101010101" pitchFamily="2" charset="-122"/>
                </a:rPr>
                <a:t>候选键？</a:t>
              </a:r>
              <a:endParaRPr lang="zh-CN" altLang="en-US">
                <a:solidFill>
                  <a:srgbClr val="0066FF"/>
                </a:solidFill>
                <a:latin typeface="宋体" panose="02010600030101010101" pitchFamily="2" charset="-122"/>
              </a:endParaRPr>
            </a:p>
            <a:p>
              <a:pPr eaLnBrk="0" hangingPunct="0"/>
              <a:r>
                <a:rPr lang="zh-CN" altLang="en-US">
                  <a:solidFill>
                    <a:srgbClr val="0066FF"/>
                  </a:solidFill>
                  <a:latin typeface="宋体" panose="02010600030101010101" pitchFamily="2" charset="-122"/>
                </a:rPr>
                <a:t>是</a:t>
              </a:r>
              <a:r>
                <a:rPr lang="en-US" altLang="zh-CN">
                  <a:solidFill>
                    <a:srgbClr val="0066FF"/>
                  </a:solidFill>
                  <a:latin typeface="宋体" panose="02010600030101010101" pitchFamily="2" charset="-122"/>
                </a:rPr>
                <a:t>3NF</a:t>
              </a:r>
              <a:r>
                <a:rPr lang="zh-CN" altLang="en-US">
                  <a:solidFill>
                    <a:srgbClr val="0066FF"/>
                  </a:solidFill>
                  <a:latin typeface="宋体" panose="02010600030101010101" pitchFamily="2" charset="-122"/>
                </a:rPr>
                <a:t>？</a:t>
              </a:r>
              <a:endParaRPr lang="zh-CN" altLang="en-US">
                <a:solidFill>
                  <a:srgbClr val="0066FF"/>
                </a:solidFill>
                <a:latin typeface="宋体" panose="02010600030101010101" pitchFamily="2" charset="-122"/>
              </a:endParaRPr>
            </a:p>
          </p:txBody>
        </p:sp>
        <p:sp>
          <p:nvSpPr>
            <p:cNvPr id="25642" name="Rectangle 49"/>
            <p:cNvSpPr>
              <a:spLocks noChangeArrowheads="1"/>
            </p:cNvSpPr>
            <p:nvPr/>
          </p:nvSpPr>
          <p:spPr bwMode="auto">
            <a:xfrm>
              <a:off x="2624" y="3528"/>
              <a:ext cx="1336"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grpSp>
      <p:grpSp>
        <p:nvGrpSpPr>
          <p:cNvPr id="25643" name="Group 51"/>
          <p:cNvGrpSpPr/>
          <p:nvPr/>
        </p:nvGrpSpPr>
        <p:grpSpPr bwMode="auto">
          <a:xfrm>
            <a:off x="2335213" y="5424137"/>
            <a:ext cx="2882900" cy="1200291"/>
            <a:chOff x="201" y="3339"/>
            <a:chExt cx="1533" cy="655"/>
          </a:xfrm>
        </p:grpSpPr>
        <p:sp>
          <p:nvSpPr>
            <p:cNvPr id="25644" name="Rectangle 43"/>
            <p:cNvSpPr>
              <a:spLocks noChangeArrowheads="1"/>
            </p:cNvSpPr>
            <p:nvPr/>
          </p:nvSpPr>
          <p:spPr bwMode="auto">
            <a:xfrm>
              <a:off x="265" y="3339"/>
              <a:ext cx="628"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a:latin typeface="Times New Roman" panose="02020603050405020304" pitchFamily="18" charset="0"/>
                  <a:sym typeface="Monotype Sorts" pitchFamily="2" charset="2"/>
                </a:rPr>
                <a:t>R=(A,B,C)</a:t>
              </a:r>
              <a:endParaRPr lang="en-US" altLang="zh-CN">
                <a:latin typeface="Times New Roman" panose="02020603050405020304" pitchFamily="18" charset="0"/>
                <a:sym typeface="Monotype Sorts" pitchFamily="2" charset="2"/>
              </a:endParaRPr>
            </a:p>
            <a:p>
              <a:pPr eaLnBrk="0" hangingPunct="0"/>
              <a:r>
                <a:rPr lang="en-US" altLang="zh-CN">
                  <a:latin typeface="Times New Roman" panose="02020603050405020304" pitchFamily="18" charset="0"/>
                  <a:sym typeface="Monotype Sorts" pitchFamily="2" charset="2"/>
                </a:rPr>
                <a:t>F={A</a:t>
              </a:r>
              <a:r>
                <a:rPr lang="en-US" altLang="zh-CN">
                  <a:latin typeface="Times New Roman" panose="02020603050405020304" pitchFamily="18" charset="0"/>
                  <a:sym typeface="Wingdings" panose="05000000000000000000" pitchFamily="2" charset="2"/>
                </a:rPr>
                <a:t>B</a:t>
              </a:r>
              <a:endParaRPr lang="en-US" altLang="zh-CN">
                <a:latin typeface="Times New Roman" panose="02020603050405020304" pitchFamily="18" charset="0"/>
                <a:sym typeface="Wingdings" panose="05000000000000000000" pitchFamily="2" charset="2"/>
              </a:endParaRPr>
            </a:p>
            <a:p>
              <a:pPr eaLnBrk="0" hangingPunct="0"/>
              <a:r>
                <a:rPr lang="en-US" altLang="zh-CN">
                  <a:latin typeface="Times New Roman" panose="02020603050405020304" pitchFamily="18" charset="0"/>
                  <a:sym typeface="Wingdings" panose="05000000000000000000" pitchFamily="2" charset="2"/>
                </a:rPr>
                <a:t>      BC</a:t>
              </a:r>
              <a:r>
                <a:rPr lang="en-US" altLang="zh-CN">
                  <a:latin typeface="Times New Roman" panose="02020603050405020304" pitchFamily="18" charset="0"/>
                  <a:sym typeface="Monotype Sorts" pitchFamily="2" charset="2"/>
                </a:rPr>
                <a:t>}</a:t>
              </a:r>
              <a:endParaRPr lang="en-US" altLang="zh-CN">
                <a:latin typeface="Times New Roman" panose="02020603050405020304" pitchFamily="18" charset="0"/>
                <a:sym typeface="Monotype Sorts" pitchFamily="2" charset="2"/>
              </a:endParaRPr>
            </a:p>
          </p:txBody>
        </p:sp>
        <p:sp>
          <p:nvSpPr>
            <p:cNvPr id="25645" name="Rectangle 44"/>
            <p:cNvSpPr>
              <a:spLocks noChangeArrowheads="1"/>
            </p:cNvSpPr>
            <p:nvPr/>
          </p:nvSpPr>
          <p:spPr bwMode="auto">
            <a:xfrm>
              <a:off x="1066" y="3415"/>
              <a:ext cx="668"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0066FF"/>
                  </a:solidFill>
                  <a:latin typeface="宋体" panose="02010600030101010101" pitchFamily="2" charset="-122"/>
                </a:rPr>
                <a:t>候选键？</a:t>
              </a:r>
              <a:endParaRPr lang="zh-CN" altLang="en-US">
                <a:solidFill>
                  <a:srgbClr val="0066FF"/>
                </a:solidFill>
                <a:latin typeface="宋体" panose="02010600030101010101" pitchFamily="2" charset="-122"/>
              </a:endParaRPr>
            </a:p>
            <a:p>
              <a:pPr eaLnBrk="0" hangingPunct="0"/>
              <a:r>
                <a:rPr lang="zh-CN" altLang="en-US">
                  <a:solidFill>
                    <a:srgbClr val="0066FF"/>
                  </a:solidFill>
                  <a:latin typeface="宋体" panose="02010600030101010101" pitchFamily="2" charset="-122"/>
                </a:rPr>
                <a:t>是</a:t>
              </a:r>
              <a:r>
                <a:rPr lang="en-US" altLang="zh-CN">
                  <a:solidFill>
                    <a:srgbClr val="0066FF"/>
                  </a:solidFill>
                  <a:latin typeface="宋体" panose="02010600030101010101" pitchFamily="2" charset="-122"/>
                </a:rPr>
                <a:t>3NF</a:t>
              </a:r>
              <a:r>
                <a:rPr lang="zh-CN" altLang="en-US">
                  <a:solidFill>
                    <a:srgbClr val="0066FF"/>
                  </a:solidFill>
                  <a:latin typeface="宋体" panose="02010600030101010101" pitchFamily="2" charset="-122"/>
                </a:rPr>
                <a:t>？</a:t>
              </a:r>
              <a:endParaRPr lang="zh-CN" altLang="en-US">
                <a:solidFill>
                  <a:srgbClr val="0066FF"/>
                </a:solidFill>
                <a:latin typeface="宋体" panose="02010600030101010101" pitchFamily="2" charset="-122"/>
              </a:endParaRPr>
            </a:p>
          </p:txBody>
        </p:sp>
        <p:sp>
          <p:nvSpPr>
            <p:cNvPr id="25646" name="Rectangle 50"/>
            <p:cNvSpPr>
              <a:spLocks noChangeArrowheads="1"/>
            </p:cNvSpPr>
            <p:nvPr/>
          </p:nvSpPr>
          <p:spPr bwMode="auto">
            <a:xfrm>
              <a:off x="201" y="3457"/>
              <a:ext cx="1336" cy="20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51"/>
                                        </p:tgtEl>
                                        <p:attrNameLst>
                                          <p:attrName>style.visibility</p:attrName>
                                        </p:attrNameLst>
                                      </p:cBhvr>
                                      <p:to>
                                        <p:strVal val="visible"/>
                                      </p:to>
                                    </p:set>
                                    <p:anim calcmode="lin" valueType="num">
                                      <p:cBhvr additive="base">
                                        <p:cTn id="7" dur="500" fill="hold"/>
                                        <p:tgtEl>
                                          <p:spTgt spid="675851"/>
                                        </p:tgtEl>
                                        <p:attrNameLst>
                                          <p:attrName>ppt_x</p:attrName>
                                        </p:attrNameLst>
                                      </p:cBhvr>
                                      <p:tavLst>
                                        <p:tav tm="0">
                                          <p:val>
                                            <p:strVal val="#ppt_x"/>
                                          </p:val>
                                        </p:tav>
                                        <p:tav tm="100000">
                                          <p:val>
                                            <p:strVal val="#ppt_x"/>
                                          </p:val>
                                        </p:tav>
                                      </p:tavLst>
                                    </p:anim>
                                    <p:anim calcmode="lin" valueType="num">
                                      <p:cBhvr additive="base">
                                        <p:cTn id="8" dur="500" fill="hold"/>
                                        <p:tgtEl>
                                          <p:spTgt spid="6758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5849"/>
                                        </p:tgtEl>
                                        <p:attrNameLst>
                                          <p:attrName>style.visibility</p:attrName>
                                        </p:attrNameLst>
                                      </p:cBhvr>
                                      <p:to>
                                        <p:strVal val="visible"/>
                                      </p:to>
                                    </p:set>
                                    <p:anim calcmode="lin" valueType="num">
                                      <p:cBhvr additive="base">
                                        <p:cTn id="11" dur="500" fill="hold"/>
                                        <p:tgtEl>
                                          <p:spTgt spid="675849"/>
                                        </p:tgtEl>
                                        <p:attrNameLst>
                                          <p:attrName>ppt_x</p:attrName>
                                        </p:attrNameLst>
                                      </p:cBhvr>
                                      <p:tavLst>
                                        <p:tav tm="0">
                                          <p:val>
                                            <p:strVal val="#ppt_x"/>
                                          </p:val>
                                        </p:tav>
                                        <p:tav tm="100000">
                                          <p:val>
                                            <p:strVal val="#ppt_x"/>
                                          </p:val>
                                        </p:tav>
                                      </p:tavLst>
                                    </p:anim>
                                    <p:anim calcmode="lin" valueType="num">
                                      <p:cBhvr additive="base">
                                        <p:cTn id="12" dur="500" fill="hold"/>
                                        <p:tgtEl>
                                          <p:spTgt spid="67584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5862"/>
                                        </p:tgtEl>
                                        <p:attrNameLst>
                                          <p:attrName>style.visibility</p:attrName>
                                        </p:attrNameLst>
                                      </p:cBhvr>
                                      <p:to>
                                        <p:strVal val="visible"/>
                                      </p:to>
                                    </p:set>
                                    <p:anim calcmode="lin" valueType="num">
                                      <p:cBhvr additive="base">
                                        <p:cTn id="17" dur="500" fill="hold"/>
                                        <p:tgtEl>
                                          <p:spTgt spid="675862"/>
                                        </p:tgtEl>
                                        <p:attrNameLst>
                                          <p:attrName>ppt_x</p:attrName>
                                        </p:attrNameLst>
                                      </p:cBhvr>
                                      <p:tavLst>
                                        <p:tav tm="0">
                                          <p:val>
                                            <p:strVal val="#ppt_x"/>
                                          </p:val>
                                        </p:tav>
                                        <p:tav tm="100000">
                                          <p:val>
                                            <p:strVal val="#ppt_x"/>
                                          </p:val>
                                        </p:tav>
                                      </p:tavLst>
                                    </p:anim>
                                    <p:anim calcmode="lin" valueType="num">
                                      <p:cBhvr additive="base">
                                        <p:cTn id="18" dur="500" fill="hold"/>
                                        <p:tgtEl>
                                          <p:spTgt spid="67586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75863"/>
                                        </p:tgtEl>
                                        <p:attrNameLst>
                                          <p:attrName>style.visibility</p:attrName>
                                        </p:attrNameLst>
                                      </p:cBhvr>
                                      <p:to>
                                        <p:strVal val="visible"/>
                                      </p:to>
                                    </p:set>
                                    <p:anim calcmode="lin" valueType="num">
                                      <p:cBhvr additive="base">
                                        <p:cTn id="23" dur="500" fill="hold"/>
                                        <p:tgtEl>
                                          <p:spTgt spid="675863"/>
                                        </p:tgtEl>
                                        <p:attrNameLst>
                                          <p:attrName>ppt_x</p:attrName>
                                        </p:attrNameLst>
                                      </p:cBhvr>
                                      <p:tavLst>
                                        <p:tav tm="0">
                                          <p:val>
                                            <p:strVal val="#ppt_x"/>
                                          </p:val>
                                        </p:tav>
                                        <p:tav tm="100000">
                                          <p:val>
                                            <p:strVal val="#ppt_x"/>
                                          </p:val>
                                        </p:tav>
                                      </p:tavLst>
                                    </p:anim>
                                    <p:anim calcmode="lin" valueType="num">
                                      <p:cBhvr additive="base">
                                        <p:cTn id="24" dur="500" fill="hold"/>
                                        <p:tgtEl>
                                          <p:spTgt spid="6758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75861"/>
                                        </p:tgtEl>
                                        <p:attrNameLst>
                                          <p:attrName>style.visibility</p:attrName>
                                        </p:attrNameLst>
                                      </p:cBhvr>
                                      <p:to>
                                        <p:strVal val="visible"/>
                                      </p:to>
                                    </p:set>
                                    <p:anim calcmode="lin" valueType="num">
                                      <p:cBhvr additive="base">
                                        <p:cTn id="29" dur="500" fill="hold"/>
                                        <p:tgtEl>
                                          <p:spTgt spid="675861"/>
                                        </p:tgtEl>
                                        <p:attrNameLst>
                                          <p:attrName>ppt_x</p:attrName>
                                        </p:attrNameLst>
                                      </p:cBhvr>
                                      <p:tavLst>
                                        <p:tav tm="0">
                                          <p:val>
                                            <p:strVal val="#ppt_x"/>
                                          </p:val>
                                        </p:tav>
                                        <p:tav tm="100000">
                                          <p:val>
                                            <p:strVal val="#ppt_x"/>
                                          </p:val>
                                        </p:tav>
                                      </p:tavLst>
                                    </p:anim>
                                    <p:anim calcmode="lin" valueType="num">
                                      <p:cBhvr additive="base">
                                        <p:cTn id="30" dur="500" fill="hold"/>
                                        <p:tgtEl>
                                          <p:spTgt spid="67586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75882"/>
                                        </p:tgtEl>
                                        <p:attrNameLst>
                                          <p:attrName>style.visibility</p:attrName>
                                        </p:attrNameLst>
                                      </p:cBhvr>
                                      <p:to>
                                        <p:strVal val="visible"/>
                                      </p:to>
                                    </p:set>
                                    <p:anim calcmode="lin" valueType="num">
                                      <p:cBhvr additive="base">
                                        <p:cTn id="35" dur="500" fill="hold"/>
                                        <p:tgtEl>
                                          <p:spTgt spid="675882"/>
                                        </p:tgtEl>
                                        <p:attrNameLst>
                                          <p:attrName>ppt_x</p:attrName>
                                        </p:attrNameLst>
                                      </p:cBhvr>
                                      <p:tavLst>
                                        <p:tav tm="0">
                                          <p:val>
                                            <p:strVal val="#ppt_x"/>
                                          </p:val>
                                        </p:tav>
                                        <p:tav tm="100000">
                                          <p:val>
                                            <p:strVal val="#ppt_x"/>
                                          </p:val>
                                        </p:tav>
                                      </p:tavLst>
                                    </p:anim>
                                    <p:anim calcmode="lin" valueType="num">
                                      <p:cBhvr additive="base">
                                        <p:cTn id="36" dur="500" fill="hold"/>
                                        <p:tgtEl>
                                          <p:spTgt spid="67588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75880"/>
                                        </p:tgtEl>
                                        <p:attrNameLst>
                                          <p:attrName>style.visibility</p:attrName>
                                        </p:attrNameLst>
                                      </p:cBhvr>
                                      <p:to>
                                        <p:strVal val="visible"/>
                                      </p:to>
                                    </p:set>
                                    <p:anim calcmode="lin" valueType="num">
                                      <p:cBhvr additive="base">
                                        <p:cTn id="39" dur="500" fill="hold"/>
                                        <p:tgtEl>
                                          <p:spTgt spid="675880"/>
                                        </p:tgtEl>
                                        <p:attrNameLst>
                                          <p:attrName>ppt_x</p:attrName>
                                        </p:attrNameLst>
                                      </p:cBhvr>
                                      <p:tavLst>
                                        <p:tav tm="0">
                                          <p:val>
                                            <p:strVal val="#ppt_x"/>
                                          </p:val>
                                        </p:tav>
                                        <p:tav tm="100000">
                                          <p:val>
                                            <p:strVal val="#ppt_x"/>
                                          </p:val>
                                        </p:tav>
                                      </p:tavLst>
                                    </p:anim>
                                    <p:anim calcmode="lin" valueType="num">
                                      <p:cBhvr additive="base">
                                        <p:cTn id="40" dur="500" fill="hold"/>
                                        <p:tgtEl>
                                          <p:spTgt spid="67588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75881"/>
                                        </p:tgtEl>
                                        <p:attrNameLst>
                                          <p:attrName>style.visibility</p:attrName>
                                        </p:attrNameLst>
                                      </p:cBhvr>
                                      <p:to>
                                        <p:strVal val="visible"/>
                                      </p:to>
                                    </p:set>
                                    <p:anim calcmode="lin" valueType="num">
                                      <p:cBhvr additive="base">
                                        <p:cTn id="43" dur="500" fill="hold"/>
                                        <p:tgtEl>
                                          <p:spTgt spid="675881"/>
                                        </p:tgtEl>
                                        <p:attrNameLst>
                                          <p:attrName>ppt_x</p:attrName>
                                        </p:attrNameLst>
                                      </p:cBhvr>
                                      <p:tavLst>
                                        <p:tav tm="0">
                                          <p:val>
                                            <p:strVal val="#ppt_x"/>
                                          </p:val>
                                        </p:tav>
                                        <p:tav tm="100000">
                                          <p:val>
                                            <p:strVal val="#ppt_x"/>
                                          </p:val>
                                        </p:tav>
                                      </p:tavLst>
                                    </p:anim>
                                    <p:anim calcmode="lin" valueType="num">
                                      <p:cBhvr additive="base">
                                        <p:cTn id="44" dur="500" fill="hold"/>
                                        <p:tgtEl>
                                          <p:spTgt spid="6758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75887"/>
                                        </p:tgtEl>
                                        <p:attrNameLst>
                                          <p:attrName>style.visibility</p:attrName>
                                        </p:attrNameLst>
                                      </p:cBhvr>
                                      <p:to>
                                        <p:strVal val="visible"/>
                                      </p:to>
                                    </p:set>
                                    <p:anim calcmode="lin" valueType="num">
                                      <p:cBhvr additive="base">
                                        <p:cTn id="49" dur="500" fill="hold"/>
                                        <p:tgtEl>
                                          <p:spTgt spid="675887"/>
                                        </p:tgtEl>
                                        <p:attrNameLst>
                                          <p:attrName>ppt_x</p:attrName>
                                        </p:attrNameLst>
                                      </p:cBhvr>
                                      <p:tavLst>
                                        <p:tav tm="0">
                                          <p:val>
                                            <p:strVal val="#ppt_x"/>
                                          </p:val>
                                        </p:tav>
                                        <p:tav tm="100000">
                                          <p:val>
                                            <p:strVal val="#ppt_x"/>
                                          </p:val>
                                        </p:tav>
                                      </p:tavLst>
                                    </p:anim>
                                    <p:anim calcmode="lin" valueType="num">
                                      <p:cBhvr additive="base">
                                        <p:cTn id="50" dur="500" fill="hold"/>
                                        <p:tgtEl>
                                          <p:spTgt spid="67588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75888"/>
                                        </p:tgtEl>
                                        <p:attrNameLst>
                                          <p:attrName>style.visibility</p:attrName>
                                        </p:attrNameLst>
                                      </p:cBhvr>
                                      <p:to>
                                        <p:strVal val="visible"/>
                                      </p:to>
                                    </p:set>
                                    <p:anim calcmode="lin" valueType="num">
                                      <p:cBhvr additive="base">
                                        <p:cTn id="53" dur="500" fill="hold"/>
                                        <p:tgtEl>
                                          <p:spTgt spid="675888"/>
                                        </p:tgtEl>
                                        <p:attrNameLst>
                                          <p:attrName>ppt_x</p:attrName>
                                        </p:attrNameLst>
                                      </p:cBhvr>
                                      <p:tavLst>
                                        <p:tav tm="0">
                                          <p:val>
                                            <p:strVal val="#ppt_x"/>
                                          </p:val>
                                        </p:tav>
                                        <p:tav tm="100000">
                                          <p:val>
                                            <p:strVal val="#ppt_x"/>
                                          </p:val>
                                        </p:tav>
                                      </p:tavLst>
                                    </p:anim>
                                    <p:anim calcmode="lin" valueType="num">
                                      <p:cBhvr additive="base">
                                        <p:cTn id="54" dur="500" fill="hold"/>
                                        <p:tgtEl>
                                          <p:spTgt spid="6758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9" grpId="0"/>
      <p:bldP spid="675851" grpId="0"/>
      <p:bldP spid="675887" grpId="0"/>
      <p:bldP spid="67588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1"/>
          <p:cNvSpPr>
            <a:spLocks noGrp="1" noChangeArrowheads="1"/>
          </p:cNvSpPr>
          <p:nvPr>
            <p:ph idx="1"/>
          </p:nvPr>
        </p:nvSpPr>
        <p:spPr>
          <a:xfrm>
            <a:off x="1981200" y="1481138"/>
            <a:ext cx="8229600" cy="5376862"/>
          </a:xfrm>
        </p:spPr>
        <p:txBody>
          <a:bodyPr/>
          <a:lstStyle/>
          <a:p>
            <a:r>
              <a:rPr lang="zh-CN" altLang="en-US" b="1"/>
              <a:t>将一个关系分解为符合</a:t>
            </a:r>
            <a:r>
              <a:rPr lang="en-US" altLang="zh-CN" b="1"/>
              <a:t>3NF</a:t>
            </a:r>
            <a:r>
              <a:rPr lang="zh-CN" altLang="en-US" b="1"/>
              <a:t>的关系集合</a:t>
            </a:r>
            <a:r>
              <a:rPr lang="en-US" altLang="zh-CN" b="1"/>
              <a:t>:</a:t>
            </a:r>
            <a:endParaRPr lang="en-US" altLang="zh-CN" b="1"/>
          </a:p>
          <a:p>
            <a:pPr>
              <a:buFont typeface="Wingdings 3" panose="05040102010807070707" pitchFamily="18" charset="2"/>
              <a:buNone/>
            </a:pPr>
            <a:r>
              <a:rPr lang="en-US" altLang="zh-CN" b="1"/>
              <a:t>	– </a:t>
            </a:r>
            <a:r>
              <a:rPr lang="zh-CN" altLang="en-US" b="1"/>
              <a:t>分解是无损的</a:t>
            </a:r>
            <a:endParaRPr lang="en-US" altLang="zh-CN" b="1"/>
          </a:p>
          <a:p>
            <a:pPr>
              <a:buFont typeface="Wingdings 3" panose="05040102010807070707" pitchFamily="18" charset="2"/>
              <a:buNone/>
            </a:pPr>
            <a:r>
              <a:rPr lang="en-US" altLang="zh-CN" b="1"/>
              <a:t>	– </a:t>
            </a:r>
            <a:r>
              <a:rPr lang="zh-CN" altLang="en-US" b="1"/>
              <a:t>分解是保持函数依赖的</a:t>
            </a:r>
            <a:endParaRPr lang="en-US" altLang="zh-CN" b="1"/>
          </a:p>
          <a:p>
            <a:r>
              <a:rPr lang="zh-CN" altLang="en-US" b="1"/>
              <a:t>将一个关系分解为符合</a:t>
            </a:r>
            <a:r>
              <a:rPr lang="en-US" altLang="zh-CN" b="1"/>
              <a:t>BCNF</a:t>
            </a:r>
            <a:r>
              <a:rPr lang="zh-CN" altLang="en-US" b="1"/>
              <a:t>的关系集合</a:t>
            </a:r>
            <a:r>
              <a:rPr lang="en-US" altLang="zh-CN" b="1"/>
              <a:t>:</a:t>
            </a:r>
            <a:endParaRPr lang="en-US" altLang="zh-CN" b="1"/>
          </a:p>
          <a:p>
            <a:pPr>
              <a:buFont typeface="Wingdings 3" panose="05040102010807070707" pitchFamily="18" charset="2"/>
              <a:buNone/>
            </a:pPr>
            <a:r>
              <a:rPr lang="en-US" altLang="zh-CN" b="1"/>
              <a:t>	– </a:t>
            </a:r>
            <a:r>
              <a:rPr lang="zh-CN" altLang="en-US" b="1"/>
              <a:t>分解是无损的</a:t>
            </a:r>
            <a:endParaRPr lang="zh-CN" altLang="en-US" b="1"/>
          </a:p>
          <a:p>
            <a:pPr>
              <a:buFont typeface="Wingdings 3" panose="05040102010807070707" pitchFamily="18" charset="2"/>
              <a:buNone/>
            </a:pPr>
            <a:r>
              <a:rPr lang="en-US" altLang="zh-CN" b="1"/>
              <a:t>	– </a:t>
            </a:r>
            <a:r>
              <a:rPr lang="zh-CN" altLang="en-US" b="1"/>
              <a:t>可能不保持函数依赖</a:t>
            </a:r>
            <a:r>
              <a:rPr lang="en-US" altLang="zh-CN" b="1"/>
              <a:t>.</a:t>
            </a:r>
            <a:endParaRPr lang="zh-CN" altLang="en-US" b="1"/>
          </a:p>
        </p:txBody>
      </p:sp>
      <p:sp>
        <p:nvSpPr>
          <p:cNvPr id="32770" name="灯片编号占位符 2"/>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fld id="{92519D12-FD29-4C16-A794-5E599A46BF32}" type="slidenum">
              <a:rPr lang="zh-CN" altLang="en-US" smtClean="0"/>
            </a:fld>
            <a:endParaRPr lang="zh-CN" altLang="en-US"/>
          </a:p>
        </p:txBody>
      </p:sp>
      <p:sp>
        <p:nvSpPr>
          <p:cNvPr id="32771" name="标题 3"/>
          <p:cNvSpPr>
            <a:spLocks noGrp="1" noChangeArrowheads="1"/>
          </p:cNvSpPr>
          <p:nvPr>
            <p:ph type="title"/>
          </p:nvPr>
        </p:nvSpPr>
        <p:spPr>
          <a:xfrm>
            <a:off x="2209800" y="338138"/>
            <a:ext cx="7772400" cy="1143000"/>
          </a:xfrm>
        </p:spPr>
        <p:txBody>
          <a:bodyPr/>
          <a:lstStyle/>
          <a:p>
            <a:r>
              <a:rPr lang="en-US" altLang="zh-CN">
                <a:solidFill>
                  <a:schemeClr val="tx1"/>
                </a:solidFill>
              </a:rPr>
              <a:t>BCNF </a:t>
            </a:r>
            <a:r>
              <a:rPr lang="zh-CN" altLang="en-US">
                <a:solidFill>
                  <a:schemeClr val="tx1"/>
                </a:solidFill>
              </a:rPr>
              <a:t>和 </a:t>
            </a:r>
            <a:r>
              <a:rPr lang="en-US" altLang="zh-CN">
                <a:solidFill>
                  <a:schemeClr val="tx1"/>
                </a:solidFill>
              </a:rPr>
              <a:t>3NF</a:t>
            </a:r>
            <a:r>
              <a:rPr lang="zh-CN" altLang="en-US">
                <a:solidFill>
                  <a:schemeClr val="tx1"/>
                </a:solidFill>
              </a:rPr>
              <a:t>的比较</a:t>
            </a:r>
            <a:endParaRPr lang="zh-CN" altLang="en-US">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36E674-81F8-468A-B0C3-1CDDA1943BF3}" type="slidenum">
              <a:rPr lang="zh-CN" altLang="en-US" smtClean="0"/>
            </a:fld>
            <a:endParaRPr lang="zh-CN" altLang="en-US"/>
          </a:p>
        </p:txBody>
      </p:sp>
      <p:sp>
        <p:nvSpPr>
          <p:cNvPr id="12290" name="Rectangle 2"/>
          <p:cNvSpPr>
            <a:spLocks noGrp="1" noChangeArrowheads="1"/>
          </p:cNvSpPr>
          <p:nvPr>
            <p:ph type="title"/>
          </p:nvPr>
        </p:nvSpPr>
        <p:spPr>
          <a:xfrm>
            <a:off x="1966913" y="141289"/>
            <a:ext cx="7772400" cy="314325"/>
          </a:xfrm>
        </p:spPr>
        <p:txBody>
          <a:bodyPr>
            <a:normAutofit fontScale="90000"/>
          </a:bodyPr>
          <a:lstStyle/>
          <a:p>
            <a:pPr algn="l"/>
            <a:r>
              <a:rPr lang="zh-CN" altLang="en-US" sz="2800" b="1">
                <a:latin typeface="黑体" panose="02010609060101010101" pitchFamily="49" charset="-122"/>
                <a:ea typeface="黑体" panose="02010609060101010101" pitchFamily="49" charset="-122"/>
              </a:rPr>
              <a:t>四 课堂练习及讨论</a:t>
            </a:r>
            <a:endParaRPr lang="zh-CN" altLang="en-US" sz="2800" b="1">
              <a:latin typeface="黑体" panose="02010609060101010101" pitchFamily="49" charset="-122"/>
              <a:ea typeface="黑体" panose="02010609060101010101" pitchFamily="49" charset="-122"/>
            </a:endParaRPr>
          </a:p>
        </p:txBody>
      </p:sp>
      <p:sp>
        <p:nvSpPr>
          <p:cNvPr id="755715" name="Rectangle 3"/>
          <p:cNvSpPr>
            <a:spLocks noChangeArrowheads="1"/>
          </p:cNvSpPr>
          <p:nvPr/>
        </p:nvSpPr>
        <p:spPr bwMode="auto">
          <a:xfrm>
            <a:off x="2232025" y="904875"/>
            <a:ext cx="791845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sz="1400" b="1">
                <a:solidFill>
                  <a:schemeClr val="tx2"/>
                </a:solidFill>
                <a:latin typeface="黑体" panose="02010609060101010101" pitchFamily="49" charset="-122"/>
                <a:ea typeface="宋体" panose="02010600030101010101" pitchFamily="2" charset="-122"/>
              </a:defRPr>
            </a:lvl1pPr>
            <a:lvl2pPr eaLnBrk="0" hangingPunct="0">
              <a:defRPr sz="1400" b="1">
                <a:solidFill>
                  <a:schemeClr val="tx2"/>
                </a:solidFill>
                <a:latin typeface="黑体" panose="02010609060101010101" pitchFamily="49" charset="-122"/>
                <a:ea typeface="宋体" panose="02010600030101010101" pitchFamily="2" charset="-122"/>
              </a:defRPr>
            </a:lvl2pPr>
            <a:lvl3pPr eaLnBrk="0" hangingPunct="0">
              <a:defRPr sz="1400" b="1">
                <a:solidFill>
                  <a:schemeClr val="tx2"/>
                </a:solidFill>
                <a:latin typeface="黑体" panose="02010609060101010101" pitchFamily="49" charset="-122"/>
                <a:ea typeface="宋体" panose="02010600030101010101" pitchFamily="2" charset="-122"/>
              </a:defRPr>
            </a:lvl3pPr>
            <a:lvl4pPr eaLnBrk="0" hangingPunct="0">
              <a:defRPr sz="1400" b="1">
                <a:solidFill>
                  <a:schemeClr val="tx2"/>
                </a:solidFill>
                <a:latin typeface="黑体" panose="02010609060101010101" pitchFamily="49" charset="-122"/>
                <a:ea typeface="宋体" panose="02010600030101010101" pitchFamily="2" charset="-122"/>
              </a:defRPr>
            </a:lvl4pPr>
            <a:lvl5pPr eaLnBrk="0" hangingPunct="0">
              <a:defRPr sz="1400" b="1">
                <a:solidFill>
                  <a:schemeClr val="tx2"/>
                </a:solidFill>
                <a:latin typeface="黑体" panose="02010609060101010101" pitchFamily="49" charset="-122"/>
                <a:ea typeface="宋体" panose="02010600030101010101" pitchFamily="2" charset="-122"/>
              </a:defRPr>
            </a:lvl5pPr>
            <a:lvl6pPr eaLnBrk="0" fontAlgn="base" hangingPunct="0">
              <a:spcBef>
                <a:spcPct val="0"/>
              </a:spcBef>
              <a:spcAft>
                <a:spcPct val="0"/>
              </a:spcAft>
              <a:defRPr sz="1400" b="1">
                <a:solidFill>
                  <a:schemeClr val="tx2"/>
                </a:solidFill>
                <a:latin typeface="黑体" panose="02010609060101010101" pitchFamily="49" charset="-122"/>
                <a:ea typeface="宋体" panose="02010600030101010101" pitchFamily="2" charset="-122"/>
              </a:defRPr>
            </a:lvl6pPr>
            <a:lvl7pPr eaLnBrk="0" fontAlgn="base" hangingPunct="0">
              <a:spcBef>
                <a:spcPct val="0"/>
              </a:spcBef>
              <a:spcAft>
                <a:spcPct val="0"/>
              </a:spcAft>
              <a:defRPr sz="1400" b="1">
                <a:solidFill>
                  <a:schemeClr val="tx2"/>
                </a:solidFill>
                <a:latin typeface="黑体" panose="02010609060101010101" pitchFamily="49" charset="-122"/>
                <a:ea typeface="宋体" panose="02010600030101010101" pitchFamily="2" charset="-122"/>
              </a:defRPr>
            </a:lvl7pPr>
            <a:lvl8pPr eaLnBrk="0" fontAlgn="base" hangingPunct="0">
              <a:spcBef>
                <a:spcPct val="0"/>
              </a:spcBef>
              <a:spcAft>
                <a:spcPct val="0"/>
              </a:spcAft>
              <a:defRPr sz="1400" b="1">
                <a:solidFill>
                  <a:schemeClr val="tx2"/>
                </a:solidFill>
                <a:latin typeface="黑体" panose="02010609060101010101" pitchFamily="49" charset="-122"/>
                <a:ea typeface="宋体" panose="02010600030101010101" pitchFamily="2" charset="-122"/>
              </a:defRPr>
            </a:lvl8pPr>
            <a:lvl9pPr eaLnBrk="0" fontAlgn="base" hangingPunct="0">
              <a:spcBef>
                <a:spcPct val="0"/>
              </a:spcBef>
              <a:spcAft>
                <a:spcPct val="0"/>
              </a:spcAft>
              <a:defRPr sz="1400" b="1">
                <a:solidFill>
                  <a:schemeClr val="tx2"/>
                </a:solidFill>
                <a:latin typeface="黑体" panose="02010609060101010101" pitchFamily="49" charset="-122"/>
                <a:ea typeface="宋体" panose="02010600030101010101" pitchFamily="2" charset="-122"/>
              </a:defRPr>
            </a:lvl9pPr>
          </a:lstStyle>
          <a:p>
            <a:r>
              <a:rPr lang="zh-CN" altLang="en-US" sz="1800">
                <a:solidFill>
                  <a:schemeClr val="tx1"/>
                </a:solidFill>
                <a:latin typeface="Times New Roman" panose="02020603050405020304" pitchFamily="18" charset="0"/>
              </a:rPr>
              <a:t>一、设关系模式</a:t>
            </a:r>
            <a:r>
              <a:rPr lang="en-US" altLang="zh-CN" sz="1800">
                <a:solidFill>
                  <a:schemeClr val="tx1"/>
                </a:solidFill>
                <a:latin typeface="Times New Roman" panose="02020603050405020304" pitchFamily="18" charset="0"/>
              </a:rPr>
              <a:t>r(R)</a:t>
            </a:r>
            <a:r>
              <a:rPr lang="zh-CN" altLang="en-US" sz="1800">
                <a:solidFill>
                  <a:schemeClr val="tx1"/>
                </a:solidFill>
                <a:latin typeface="Times New Roman" panose="02020603050405020304" pitchFamily="18" charset="0"/>
              </a:rPr>
              <a:t>如下：</a:t>
            </a:r>
            <a:endParaRPr lang="zh-CN" altLang="en-US" sz="1800">
              <a:solidFill>
                <a:schemeClr val="tx1"/>
              </a:solidFill>
              <a:latin typeface="Times New Roman" panose="02020603050405020304" pitchFamily="18" charset="0"/>
            </a:endParaRPr>
          </a:p>
          <a:p>
            <a:r>
              <a:rPr lang="en-US" altLang="zh-CN" sz="1800">
                <a:solidFill>
                  <a:schemeClr val="tx1"/>
                </a:solidFill>
                <a:latin typeface="Times New Roman" panose="02020603050405020304" pitchFamily="18" charset="0"/>
              </a:rPr>
              <a:t>R=(A,B,C,D,E,G) </a:t>
            </a:r>
            <a:endParaRPr lang="en-US" altLang="zh-CN" sz="1800">
              <a:solidFill>
                <a:schemeClr val="tx1"/>
              </a:solidFill>
              <a:latin typeface="Times New Roman" panose="02020603050405020304" pitchFamily="18" charset="0"/>
            </a:endParaRPr>
          </a:p>
          <a:p>
            <a:r>
              <a:rPr lang="en-US" altLang="zh-CN" sz="1800">
                <a:solidFill>
                  <a:schemeClr val="tx1"/>
                </a:solidFill>
                <a:latin typeface="Times New Roman" panose="02020603050405020304" pitchFamily="18" charset="0"/>
              </a:rPr>
              <a:t>F={B</a:t>
            </a:r>
            <a:r>
              <a:rPr lang="en-US" altLang="zh-CN" sz="1800">
                <a:solidFill>
                  <a:schemeClr val="tx1"/>
                </a:solidFill>
                <a:latin typeface="Times New Roman" panose="02020603050405020304" pitchFamily="18" charset="0"/>
                <a:sym typeface="Wingdings" panose="05000000000000000000" pitchFamily="2" charset="2"/>
              </a:rPr>
              <a:t></a:t>
            </a:r>
            <a:r>
              <a:rPr lang="en-US" altLang="zh-CN" sz="1800">
                <a:solidFill>
                  <a:schemeClr val="tx1"/>
                </a:solidFill>
                <a:latin typeface="Times New Roman" panose="02020603050405020304" pitchFamily="18" charset="0"/>
              </a:rPr>
              <a:t>A, E</a:t>
            </a:r>
            <a:r>
              <a:rPr lang="en-US" altLang="zh-CN" sz="1800">
                <a:solidFill>
                  <a:schemeClr val="tx1"/>
                </a:solidFill>
                <a:latin typeface="Times New Roman" panose="02020603050405020304" pitchFamily="18" charset="0"/>
                <a:sym typeface="Wingdings" panose="05000000000000000000" pitchFamily="2" charset="2"/>
              </a:rPr>
              <a:t></a:t>
            </a:r>
            <a:r>
              <a:rPr lang="en-US" altLang="zh-CN" sz="1800">
                <a:solidFill>
                  <a:schemeClr val="tx1"/>
                </a:solidFill>
                <a:latin typeface="Times New Roman" panose="02020603050405020304" pitchFamily="18" charset="0"/>
              </a:rPr>
              <a:t>D, C</a:t>
            </a:r>
            <a:r>
              <a:rPr lang="en-US" altLang="zh-CN" sz="1800">
                <a:solidFill>
                  <a:schemeClr val="tx1"/>
                </a:solidFill>
                <a:latin typeface="Times New Roman" panose="02020603050405020304" pitchFamily="18" charset="0"/>
                <a:sym typeface="Wingdings" panose="05000000000000000000" pitchFamily="2" charset="2"/>
              </a:rPr>
              <a:t></a:t>
            </a:r>
            <a:r>
              <a:rPr lang="en-US" altLang="zh-CN" sz="1800">
                <a:solidFill>
                  <a:schemeClr val="tx1"/>
                </a:solidFill>
                <a:latin typeface="Times New Roman" panose="02020603050405020304" pitchFamily="18" charset="0"/>
              </a:rPr>
              <a:t>B, CE</a:t>
            </a:r>
            <a:r>
              <a:rPr lang="en-US" altLang="zh-CN" sz="1800">
                <a:solidFill>
                  <a:schemeClr val="tx1"/>
                </a:solidFill>
                <a:latin typeface="Times New Roman" panose="02020603050405020304" pitchFamily="18" charset="0"/>
                <a:sym typeface="Wingdings" panose="05000000000000000000" pitchFamily="2" charset="2"/>
              </a:rPr>
              <a:t></a:t>
            </a:r>
            <a:r>
              <a:rPr lang="en-US" altLang="zh-CN" sz="1800">
                <a:solidFill>
                  <a:schemeClr val="tx1"/>
                </a:solidFill>
                <a:latin typeface="Times New Roman" panose="02020603050405020304" pitchFamily="18" charset="0"/>
              </a:rPr>
              <a:t>G}</a:t>
            </a:r>
            <a:endParaRPr lang="en-US" altLang="zh-CN" sz="1800">
              <a:solidFill>
                <a:schemeClr val="tx1"/>
              </a:solidFill>
              <a:latin typeface="Times New Roman" panose="02020603050405020304" pitchFamily="18" charset="0"/>
              <a:sym typeface="Wingdings" panose="05000000000000000000" pitchFamily="2" charset="2"/>
            </a:endParaRPr>
          </a:p>
          <a:p>
            <a:r>
              <a:rPr lang="en-US" altLang="zh-CN" sz="1800">
                <a:solidFill>
                  <a:schemeClr val="tx1"/>
                </a:solidFill>
                <a:latin typeface="Times New Roman" panose="02020603050405020304" pitchFamily="18" charset="0"/>
                <a:sym typeface="Wingdings" panose="05000000000000000000" pitchFamily="2" charset="2"/>
              </a:rPr>
              <a:t>1.</a:t>
            </a:r>
            <a:r>
              <a:rPr lang="zh-CN" altLang="en-US" sz="1800">
                <a:solidFill>
                  <a:schemeClr val="tx1"/>
                </a:solidFill>
                <a:latin typeface="Times New Roman" panose="02020603050405020304" pitchFamily="18" charset="0"/>
                <a:sym typeface="Wingdings" panose="05000000000000000000" pitchFamily="2" charset="2"/>
              </a:rPr>
              <a:t>求</a:t>
            </a:r>
            <a:r>
              <a:rPr lang="en-US" altLang="zh-CN" sz="1800">
                <a:solidFill>
                  <a:schemeClr val="tx1"/>
                </a:solidFill>
                <a:latin typeface="Times New Roman" panose="02020603050405020304" pitchFamily="18" charset="0"/>
                <a:sym typeface="Wingdings" panose="05000000000000000000" pitchFamily="2" charset="2"/>
              </a:rPr>
              <a:t>R</a:t>
            </a:r>
            <a:r>
              <a:rPr lang="zh-CN" altLang="en-US" sz="1800">
                <a:solidFill>
                  <a:schemeClr val="tx1"/>
                </a:solidFill>
                <a:latin typeface="Times New Roman" panose="02020603050405020304" pitchFamily="18" charset="0"/>
                <a:sym typeface="Wingdings" panose="05000000000000000000" pitchFamily="2" charset="2"/>
              </a:rPr>
              <a:t>的候选键</a:t>
            </a:r>
            <a:endParaRPr lang="en-US" altLang="zh-CN" sz="1800">
              <a:solidFill>
                <a:schemeClr val="tx1"/>
              </a:solidFill>
              <a:latin typeface="Times New Roman" panose="02020603050405020304" pitchFamily="18" charset="0"/>
              <a:sym typeface="Wingdings" panose="05000000000000000000" pitchFamily="2" charset="2"/>
            </a:endParaRPr>
          </a:p>
          <a:p>
            <a:r>
              <a:rPr lang="en-US" altLang="zh-CN" sz="1800">
                <a:solidFill>
                  <a:schemeClr val="tx1"/>
                </a:solidFill>
                <a:latin typeface="Times New Roman" panose="02020603050405020304" pitchFamily="18" charset="0"/>
                <a:sym typeface="Wingdings" panose="05000000000000000000" pitchFamily="2" charset="2"/>
              </a:rPr>
              <a:t>2.</a:t>
            </a:r>
            <a:r>
              <a:rPr lang="zh-CN" altLang="en-US" sz="1800">
                <a:solidFill>
                  <a:schemeClr val="tx1"/>
                </a:solidFill>
                <a:latin typeface="Times New Roman" panose="02020603050405020304" pitchFamily="18" charset="0"/>
                <a:sym typeface="Wingdings" panose="05000000000000000000" pitchFamily="2" charset="2"/>
              </a:rPr>
              <a:t>指出</a:t>
            </a:r>
            <a:r>
              <a:rPr lang="en-US" altLang="zh-CN" sz="1800">
                <a:solidFill>
                  <a:schemeClr val="tx1"/>
                </a:solidFill>
                <a:latin typeface="Times New Roman" panose="02020603050405020304" pitchFamily="18" charset="0"/>
                <a:sym typeface="Wingdings" panose="05000000000000000000" pitchFamily="2" charset="2"/>
              </a:rPr>
              <a:t>R</a:t>
            </a:r>
            <a:r>
              <a:rPr lang="zh-CN" altLang="en-US" sz="1800">
                <a:solidFill>
                  <a:schemeClr val="tx1"/>
                </a:solidFill>
                <a:latin typeface="Times New Roman" panose="02020603050405020304" pitchFamily="18" charset="0"/>
                <a:sym typeface="Wingdings" panose="05000000000000000000" pitchFamily="2" charset="2"/>
              </a:rPr>
              <a:t>上违反</a:t>
            </a:r>
            <a:r>
              <a:rPr lang="en-US" altLang="zh-CN" sz="1800">
                <a:solidFill>
                  <a:schemeClr val="tx1"/>
                </a:solidFill>
                <a:latin typeface="Times New Roman" panose="02020603050405020304" pitchFamily="18" charset="0"/>
                <a:sym typeface="Wingdings" panose="05000000000000000000" pitchFamily="2" charset="2"/>
              </a:rPr>
              <a:t> BCNF</a:t>
            </a:r>
            <a:r>
              <a:rPr lang="zh-CN" altLang="en-US" sz="1800">
                <a:solidFill>
                  <a:schemeClr val="tx1"/>
                </a:solidFill>
                <a:latin typeface="Times New Roman" panose="02020603050405020304" pitchFamily="18" charset="0"/>
                <a:sym typeface="Wingdings" panose="05000000000000000000" pitchFamily="2" charset="2"/>
              </a:rPr>
              <a:t>的所有函数依赖</a:t>
            </a:r>
            <a:endParaRPr lang="zh-CN" altLang="en-US" sz="1800">
              <a:solidFill>
                <a:schemeClr val="tx1"/>
              </a:solidFill>
              <a:latin typeface="Times New Roman" panose="02020603050405020304" pitchFamily="18" charset="0"/>
              <a:sym typeface="Wingdings" panose="05000000000000000000" pitchFamily="2" charset="2"/>
            </a:endParaRPr>
          </a:p>
          <a:p>
            <a:r>
              <a:rPr lang="en-US" altLang="zh-CN" sz="1800">
                <a:solidFill>
                  <a:schemeClr val="tx1"/>
                </a:solidFill>
                <a:latin typeface="Times New Roman" panose="02020603050405020304" pitchFamily="18" charset="0"/>
                <a:sym typeface="Wingdings" panose="05000000000000000000" pitchFamily="2" charset="2"/>
              </a:rPr>
              <a:t>3. </a:t>
            </a:r>
            <a:r>
              <a:rPr lang="zh-CN" altLang="en-US" sz="1800">
                <a:solidFill>
                  <a:schemeClr val="tx1"/>
                </a:solidFill>
                <a:latin typeface="Times New Roman" panose="02020603050405020304" pitchFamily="18" charset="0"/>
                <a:sym typeface="Wingdings" panose="05000000000000000000" pitchFamily="2" charset="2"/>
              </a:rPr>
              <a:t>将</a:t>
            </a:r>
            <a:r>
              <a:rPr lang="en-US" altLang="zh-CN" sz="1800">
                <a:solidFill>
                  <a:schemeClr val="tx1"/>
                </a:solidFill>
                <a:latin typeface="Times New Roman" panose="02020603050405020304" pitchFamily="18" charset="0"/>
                <a:sym typeface="Wingdings" panose="05000000000000000000" pitchFamily="2" charset="2"/>
              </a:rPr>
              <a:t>R </a:t>
            </a:r>
            <a:r>
              <a:rPr lang="zh-CN" altLang="en-US" sz="1800">
                <a:solidFill>
                  <a:schemeClr val="tx1"/>
                </a:solidFill>
                <a:latin typeface="Times New Roman" panose="02020603050405020304" pitchFamily="18" charset="0"/>
                <a:sym typeface="Wingdings" panose="05000000000000000000" pitchFamily="2" charset="2"/>
              </a:rPr>
              <a:t>无损分解为一组</a:t>
            </a:r>
            <a:r>
              <a:rPr lang="en-US" altLang="zh-CN" sz="1800">
                <a:solidFill>
                  <a:schemeClr val="tx1"/>
                </a:solidFill>
                <a:latin typeface="Times New Roman" panose="02020603050405020304" pitchFamily="18" charset="0"/>
                <a:sym typeface="Wingdings" panose="05000000000000000000" pitchFamily="2" charset="2"/>
              </a:rPr>
              <a:t>BCNF.</a:t>
            </a:r>
            <a:endParaRPr lang="en-US" altLang="zh-CN" sz="1800">
              <a:solidFill>
                <a:schemeClr val="tx1"/>
              </a:solidFill>
              <a:latin typeface="Times New Roman" panose="02020603050405020304" pitchFamily="18" charset="0"/>
              <a:sym typeface="Wingdings" panose="05000000000000000000" pitchFamily="2" charset="2"/>
            </a:endParaRPr>
          </a:p>
          <a:p>
            <a:r>
              <a:rPr lang="zh-CN" altLang="en-US" sz="1800" b="0">
                <a:solidFill>
                  <a:srgbClr val="0066FF"/>
                </a:solidFill>
                <a:latin typeface="Times New Roman" panose="02020603050405020304" pitchFamily="18" charset="0"/>
                <a:sym typeface="Wingdings" panose="05000000000000000000" pitchFamily="2" charset="2"/>
              </a:rPr>
              <a:t>解</a:t>
            </a:r>
            <a:r>
              <a:rPr lang="en-US" altLang="zh-CN" sz="1800" b="0">
                <a:solidFill>
                  <a:srgbClr val="0066FF"/>
                </a:solidFill>
                <a:latin typeface="Times New Roman" panose="02020603050405020304" pitchFamily="18" charset="0"/>
                <a:sym typeface="Wingdings" panose="05000000000000000000" pitchFamily="2" charset="2"/>
              </a:rPr>
              <a:t>1</a:t>
            </a:r>
            <a:r>
              <a:rPr lang="zh-CN" altLang="en-US" sz="1800" b="0">
                <a:solidFill>
                  <a:srgbClr val="0066FF"/>
                </a:solidFill>
                <a:latin typeface="Times New Roman" panose="02020603050405020304" pitchFamily="18" charset="0"/>
                <a:sym typeface="Wingdings" panose="05000000000000000000" pitchFamily="2" charset="2"/>
              </a:rPr>
              <a:t>：键唯一，为</a:t>
            </a:r>
            <a:r>
              <a:rPr lang="en-US" altLang="zh-CN" sz="1800" b="0">
                <a:solidFill>
                  <a:srgbClr val="0066FF"/>
                </a:solidFill>
                <a:latin typeface="Times New Roman" panose="02020603050405020304" pitchFamily="18" charset="0"/>
                <a:sym typeface="Wingdings" panose="05000000000000000000" pitchFamily="2" charset="2"/>
              </a:rPr>
              <a:t>CE</a:t>
            </a:r>
            <a:r>
              <a:rPr lang="zh-CN" altLang="en-US" sz="1800" b="0">
                <a:solidFill>
                  <a:srgbClr val="0066FF"/>
                </a:solidFill>
                <a:latin typeface="Times New Roman" panose="02020603050405020304" pitchFamily="18" charset="0"/>
                <a:sym typeface="Wingdings" panose="05000000000000000000" pitchFamily="2" charset="2"/>
              </a:rPr>
              <a:t>。因为</a:t>
            </a:r>
            <a:r>
              <a:rPr lang="en-US" altLang="zh-CN" sz="1800" b="0">
                <a:solidFill>
                  <a:srgbClr val="0066FF"/>
                </a:solidFill>
                <a:latin typeface="Times New Roman" panose="02020603050405020304" pitchFamily="18" charset="0"/>
                <a:sym typeface="Wingdings" panose="05000000000000000000" pitchFamily="2" charset="2"/>
              </a:rPr>
              <a:t>(CE)</a:t>
            </a:r>
            <a:r>
              <a:rPr lang="en-US" altLang="zh-CN" sz="1800" b="0" baseline="3000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=CE DBG A</a:t>
            </a:r>
            <a:r>
              <a:rPr lang="zh-CN" altLang="en-US" sz="1800" b="0">
                <a:solidFill>
                  <a:srgbClr val="0066FF"/>
                </a:solidFill>
                <a:latin typeface="Times New Roman" panose="02020603050405020304" pitchFamily="18" charset="0"/>
                <a:sym typeface="Wingdings" panose="05000000000000000000" pitchFamily="2" charset="2"/>
              </a:rPr>
              <a:t>，而</a:t>
            </a:r>
            <a:r>
              <a:rPr lang="en-US" altLang="zh-CN" sz="1800" b="0">
                <a:solidFill>
                  <a:srgbClr val="0066FF"/>
                </a:solidFill>
                <a:latin typeface="Times New Roman" panose="02020603050405020304" pitchFamily="18" charset="0"/>
                <a:sym typeface="Wingdings" panose="05000000000000000000" pitchFamily="2" charset="2"/>
              </a:rPr>
              <a:t>C</a:t>
            </a:r>
            <a:r>
              <a:rPr lang="en-US" altLang="zh-CN" sz="1800" b="0" baseline="3000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=C B A</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E</a:t>
            </a:r>
            <a:r>
              <a:rPr lang="en-US" altLang="zh-CN" sz="1800" b="0" baseline="3000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=E D</a:t>
            </a:r>
            <a:endParaRPr lang="zh-CN" altLang="en-US" sz="1800" b="0">
              <a:solidFill>
                <a:srgbClr val="0066FF"/>
              </a:solidFill>
              <a:latin typeface="Times New Roman" panose="02020603050405020304" pitchFamily="18" charset="0"/>
              <a:sym typeface="Wingdings" panose="05000000000000000000" pitchFamily="2" charset="2"/>
            </a:endParaRPr>
          </a:p>
          <a:p>
            <a:r>
              <a:rPr lang="zh-CN" altLang="en-US" sz="1800" b="0">
                <a:solidFill>
                  <a:srgbClr val="0066FF"/>
                </a:solidFill>
                <a:latin typeface="Times New Roman" panose="02020603050405020304" pitchFamily="18" charset="0"/>
                <a:sym typeface="Wingdings" panose="05000000000000000000" pitchFamily="2" charset="2"/>
              </a:rPr>
              <a:t>解</a:t>
            </a:r>
            <a:r>
              <a:rPr lang="en-US" altLang="zh-CN" sz="1800" b="0">
                <a:solidFill>
                  <a:srgbClr val="0066FF"/>
                </a:solidFill>
                <a:latin typeface="Times New Roman" panose="02020603050405020304" pitchFamily="18" charset="0"/>
                <a:sym typeface="Wingdings" panose="05000000000000000000" pitchFamily="2" charset="2"/>
              </a:rPr>
              <a:t>2</a:t>
            </a:r>
            <a:r>
              <a:rPr lang="zh-CN" altLang="en-US" sz="1800" b="0">
                <a:solidFill>
                  <a:srgbClr val="0066FF"/>
                </a:solidFill>
                <a:latin typeface="Times New Roman" panose="02020603050405020304" pitchFamily="18" charset="0"/>
                <a:sym typeface="Wingdings" panose="05000000000000000000" pitchFamily="2" charset="2"/>
              </a:rPr>
              <a:t>：违反</a:t>
            </a:r>
            <a:r>
              <a:rPr lang="en-US" altLang="zh-CN" sz="1800" b="0">
                <a:solidFill>
                  <a:srgbClr val="0066FF"/>
                </a:solidFill>
                <a:latin typeface="Times New Roman" panose="02020603050405020304" pitchFamily="18" charset="0"/>
                <a:sym typeface="Wingdings" panose="05000000000000000000" pitchFamily="2" charset="2"/>
              </a:rPr>
              <a:t>BCNF </a:t>
            </a:r>
            <a:r>
              <a:rPr lang="zh-CN" altLang="en-US" sz="1800" b="0">
                <a:solidFill>
                  <a:srgbClr val="0066FF"/>
                </a:solidFill>
                <a:latin typeface="Times New Roman" panose="02020603050405020304" pitchFamily="18" charset="0"/>
                <a:sym typeface="Wingdings" panose="05000000000000000000" pitchFamily="2" charset="2"/>
              </a:rPr>
              <a:t>的依赖有 </a:t>
            </a:r>
            <a:r>
              <a:rPr lang="en-US" altLang="zh-CN" sz="1800" b="0">
                <a:solidFill>
                  <a:srgbClr val="0066FF"/>
                </a:solidFill>
                <a:latin typeface="Times New Roman" panose="02020603050405020304" pitchFamily="18" charset="0"/>
              </a:rPr>
              <a:t>B</a:t>
            </a:r>
            <a:r>
              <a:rPr lang="en-US" altLang="zh-CN"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rPr>
              <a:t>A     </a:t>
            </a:r>
            <a:r>
              <a:rPr lang="en-US" altLang="zh-CN" sz="1800" b="0">
                <a:solidFill>
                  <a:srgbClr val="0066FF"/>
                </a:solidFill>
                <a:latin typeface="Times New Roman" panose="02020603050405020304" pitchFamily="18" charset="0"/>
                <a:sym typeface="Wingdings" panose="05000000000000000000" pitchFamily="2" charset="2"/>
              </a:rPr>
              <a:t>E</a:t>
            </a:r>
            <a:r>
              <a:rPr lang="en-US" altLang="zh-CN" sz="1800" b="0">
                <a:solidFill>
                  <a:srgbClr val="0066FF"/>
                </a:solidFill>
                <a:latin typeface="Times New Roman" panose="02020603050405020304" pitchFamily="18" charset="0"/>
              </a:rPr>
              <a:t>D      C</a:t>
            </a:r>
            <a:r>
              <a:rPr lang="en-US" altLang="zh-CN"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rPr>
              <a:t>B     </a:t>
            </a:r>
            <a:endParaRPr lang="en-US" altLang="zh-CN" sz="1800" b="0">
              <a:solidFill>
                <a:srgbClr val="0066FF"/>
              </a:solidFill>
              <a:latin typeface="Times New Roman" panose="02020603050405020304" pitchFamily="18" charset="0"/>
            </a:endParaRPr>
          </a:p>
          <a:p>
            <a:r>
              <a:rPr lang="zh-CN" altLang="en-US" sz="1800" b="0">
                <a:solidFill>
                  <a:srgbClr val="0066FF"/>
                </a:solidFill>
                <a:latin typeface="Times New Roman" panose="02020603050405020304" pitchFamily="18" charset="0"/>
                <a:sym typeface="Wingdings" panose="05000000000000000000" pitchFamily="2" charset="2"/>
              </a:rPr>
              <a:t>解</a:t>
            </a:r>
            <a:r>
              <a:rPr lang="en-US" altLang="zh-CN" sz="1800" b="0">
                <a:solidFill>
                  <a:srgbClr val="0066FF"/>
                </a:solidFill>
                <a:latin typeface="Times New Roman" panose="02020603050405020304" pitchFamily="18" charset="0"/>
                <a:sym typeface="Wingdings" panose="05000000000000000000" pitchFamily="2" charset="2"/>
              </a:rPr>
              <a:t>3</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a:t>
            </a:r>
            <a:r>
              <a:rPr lang="zh-CN" altLang="en-US" sz="1800" b="0">
                <a:solidFill>
                  <a:srgbClr val="0066FF"/>
                </a:solidFill>
                <a:latin typeface="Times New Roman" panose="02020603050405020304" pitchFamily="18" charset="0"/>
                <a:sym typeface="Wingdings" panose="05000000000000000000" pitchFamily="2" charset="2"/>
              </a:rPr>
              <a:t>用</a:t>
            </a:r>
            <a:r>
              <a:rPr lang="en-US" altLang="zh-CN" sz="1800" b="0">
                <a:solidFill>
                  <a:srgbClr val="0066FF"/>
                </a:solidFill>
                <a:latin typeface="Times New Roman" panose="02020603050405020304" pitchFamily="18" charset="0"/>
                <a:sym typeface="Wingdings" panose="05000000000000000000" pitchFamily="2" charset="2"/>
              </a:rPr>
              <a:t>BCNF</a:t>
            </a:r>
            <a:r>
              <a:rPr lang="zh-CN" altLang="en-US" sz="1800" b="0">
                <a:solidFill>
                  <a:srgbClr val="0066FF"/>
                </a:solidFill>
                <a:latin typeface="Times New Roman" panose="02020603050405020304" pitchFamily="18" charset="0"/>
                <a:sym typeface="Wingdings" panose="05000000000000000000" pitchFamily="2" charset="2"/>
              </a:rPr>
              <a:t>分解算法</a:t>
            </a:r>
            <a:r>
              <a:rPr lang="en-US" altLang="zh-CN" sz="1800" b="0">
                <a:solidFill>
                  <a:srgbClr val="0066FF"/>
                </a:solidFill>
                <a:latin typeface="Times New Roman" panose="02020603050405020304" pitchFamily="18" charset="0"/>
                <a:sym typeface="Wingdings" panose="05000000000000000000" pitchFamily="2" charset="2"/>
              </a:rPr>
              <a:t>)</a:t>
            </a:r>
            <a:endParaRPr lang="en-US" altLang="zh-CN" sz="1800" b="0">
              <a:solidFill>
                <a:srgbClr val="0066FF"/>
              </a:solidFill>
              <a:latin typeface="Times New Roman" panose="02020603050405020304" pitchFamily="18" charset="0"/>
              <a:sym typeface="Wingdings" panose="05000000000000000000" pitchFamily="2" charset="2"/>
            </a:endParaRPr>
          </a:p>
          <a:p>
            <a:r>
              <a:rPr lang="zh-CN" altLang="en-US" sz="1800" b="0">
                <a:solidFill>
                  <a:srgbClr val="0066FF"/>
                </a:solidFill>
                <a:latin typeface="Times New Roman" panose="02020603050405020304" pitchFamily="18" charset="0"/>
                <a:sym typeface="Wingdings" panose="05000000000000000000" pitchFamily="2" charset="2"/>
              </a:rPr>
              <a:t>以</a:t>
            </a:r>
            <a:r>
              <a:rPr lang="en-US" altLang="zh-CN" sz="1800" b="0">
                <a:latin typeface="Times New Roman" panose="02020603050405020304" pitchFamily="18" charset="0"/>
                <a:sym typeface="Wingdings" panose="05000000000000000000" pitchFamily="2" charset="2"/>
              </a:rPr>
              <a:t>BA</a:t>
            </a:r>
            <a:r>
              <a:rPr lang="zh-CN" altLang="en-US" sz="1800" b="0">
                <a:solidFill>
                  <a:srgbClr val="0066FF"/>
                </a:solidFill>
                <a:latin typeface="Times New Roman" panose="02020603050405020304" pitchFamily="18" charset="0"/>
                <a:sym typeface="Wingdings" panose="05000000000000000000" pitchFamily="2" charset="2"/>
              </a:rPr>
              <a:t>进行分解</a:t>
            </a:r>
            <a:r>
              <a:rPr lang="en-US" altLang="zh-CN" sz="1800" b="0">
                <a:solidFill>
                  <a:srgbClr val="0066FF"/>
                </a:solidFill>
                <a:latin typeface="Times New Roman" panose="02020603050405020304" pitchFamily="18" charset="0"/>
                <a:sym typeface="Wingdings" panose="05000000000000000000" pitchFamily="2" charset="2"/>
              </a:rPr>
              <a:t>:</a:t>
            </a:r>
            <a:endParaRPr lang="en-US" altLang="zh-CN" sz="1800" b="0">
              <a:solidFill>
                <a:srgbClr val="0066FF"/>
              </a:solidFill>
              <a:latin typeface="Times New Roman" panose="02020603050405020304" pitchFamily="18" charset="0"/>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     </a:t>
            </a:r>
            <a:r>
              <a:rPr lang="en-US" altLang="zh-CN" sz="1800">
                <a:solidFill>
                  <a:srgbClr val="0066FF"/>
                </a:solidFill>
                <a:ea typeface="黑体" panose="02010609060101010101" pitchFamily="49" charset="-122"/>
                <a:sym typeface="Wingdings" panose="05000000000000000000" pitchFamily="2" charset="2"/>
              </a:rPr>
              <a:t>R1</a:t>
            </a:r>
            <a:r>
              <a:rPr lang="en-US" altLang="zh-CN" sz="1800" b="0">
                <a:solidFill>
                  <a:srgbClr val="0066FF"/>
                </a:solidFill>
                <a:latin typeface="Times New Roman" panose="02020603050405020304" pitchFamily="18" charset="0"/>
                <a:sym typeface="Wingdings" panose="05000000000000000000" pitchFamily="2" charset="2"/>
              </a:rPr>
              <a:t>=</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A,B</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F1={ B</a:t>
            </a:r>
            <a:r>
              <a:rPr lang="en-US" altLang="zh-CN" sz="1800" b="0">
                <a:solidFill>
                  <a:srgbClr val="0066FF"/>
                </a:solidFill>
                <a:latin typeface="Times New Roman" panose="02020603050405020304" pitchFamily="18" charset="0"/>
              </a:rPr>
              <a:t>A}</a:t>
            </a:r>
            <a:r>
              <a:rPr lang="zh-CN" altLang="en-US" sz="1800" b="0">
                <a:solidFill>
                  <a:srgbClr val="0066FF"/>
                </a:solidFill>
                <a:latin typeface="Times New Roman" panose="02020603050405020304" pitchFamily="18" charset="0"/>
                <a:sym typeface="Wingdings" panose="05000000000000000000" pitchFamily="2" charset="2"/>
              </a:rPr>
              <a:t>；	键为</a:t>
            </a:r>
            <a:r>
              <a:rPr lang="en-US" altLang="zh-CN" sz="1800" b="0">
                <a:solidFill>
                  <a:srgbClr val="0066FF"/>
                </a:solidFill>
                <a:latin typeface="Times New Roman" panose="02020603050405020304" pitchFamily="18" charset="0"/>
                <a:sym typeface="Wingdings" panose="05000000000000000000" pitchFamily="2" charset="2"/>
              </a:rPr>
              <a:t>B</a:t>
            </a:r>
            <a:r>
              <a:rPr lang="zh-CN" altLang="en-US" sz="1800" b="0">
                <a:solidFill>
                  <a:srgbClr val="0066FF"/>
                </a:solidFill>
                <a:latin typeface="Times New Roman" panose="02020603050405020304" pitchFamily="18" charset="0"/>
                <a:sym typeface="Wingdings" panose="05000000000000000000" pitchFamily="2" charset="2"/>
              </a:rPr>
              <a:t>， </a:t>
            </a:r>
            <a:r>
              <a:rPr lang="zh-CN" altLang="en-US" sz="1800">
                <a:solidFill>
                  <a:srgbClr val="0066FF"/>
                </a:solidFill>
                <a:ea typeface="黑体" panose="02010609060101010101" pitchFamily="49" charset="-122"/>
                <a:sym typeface="Wingdings" panose="05000000000000000000" pitchFamily="2" charset="2"/>
              </a:rPr>
              <a:t>为</a:t>
            </a:r>
            <a:r>
              <a:rPr lang="en-US" altLang="zh-CN" sz="1800">
                <a:solidFill>
                  <a:srgbClr val="0066FF"/>
                </a:solidFill>
                <a:ea typeface="黑体" panose="02010609060101010101" pitchFamily="49" charset="-122"/>
                <a:sym typeface="Wingdings" panose="05000000000000000000" pitchFamily="2" charset="2"/>
              </a:rPr>
              <a:t>BCNF</a:t>
            </a:r>
            <a:endParaRPr lang="en-US" altLang="zh-CN" sz="1800">
              <a:solidFill>
                <a:srgbClr val="0066FF"/>
              </a:solidFill>
              <a:ea typeface="黑体" panose="02010609060101010101" pitchFamily="49" charset="-122"/>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     R2=</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B,C,D,E,G</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F2={E</a:t>
            </a:r>
            <a:r>
              <a:rPr lang="en-US" altLang="zh-CN" sz="1800" b="0">
                <a:solidFill>
                  <a:srgbClr val="0066FF"/>
                </a:solidFill>
                <a:latin typeface="Times New Roman" panose="02020603050405020304" pitchFamily="18" charset="0"/>
              </a:rPr>
              <a:t>D , C</a:t>
            </a:r>
            <a:r>
              <a:rPr lang="en-US" altLang="zh-CN"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rPr>
              <a:t>B, CE</a:t>
            </a:r>
            <a:r>
              <a:rPr lang="en-US" altLang="zh-CN"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rPr>
              <a:t>G}</a:t>
            </a:r>
            <a:r>
              <a:rPr lang="zh-CN" altLang="en-US" sz="1800" b="0">
                <a:solidFill>
                  <a:srgbClr val="0066FF"/>
                </a:solidFill>
                <a:latin typeface="Times New Roman" panose="02020603050405020304" pitchFamily="18" charset="0"/>
                <a:sym typeface="Wingdings" panose="05000000000000000000" pitchFamily="2" charset="2"/>
              </a:rPr>
              <a:t>。</a:t>
            </a:r>
            <a:endParaRPr lang="zh-CN" altLang="en-US" sz="1800" b="0">
              <a:solidFill>
                <a:srgbClr val="0066FF"/>
              </a:solidFill>
              <a:latin typeface="Times New Roman" panose="02020603050405020304" pitchFamily="18" charset="0"/>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R2</a:t>
            </a:r>
            <a:r>
              <a:rPr lang="zh-CN" altLang="en-US" sz="1800" b="0">
                <a:solidFill>
                  <a:srgbClr val="0066FF"/>
                </a:solidFill>
                <a:latin typeface="Times New Roman" panose="02020603050405020304" pitchFamily="18" charset="0"/>
                <a:sym typeface="Wingdings" panose="05000000000000000000" pitchFamily="2" charset="2"/>
              </a:rPr>
              <a:t>键为</a:t>
            </a:r>
            <a:r>
              <a:rPr lang="en-US" altLang="zh-CN" sz="1800" b="0">
                <a:solidFill>
                  <a:srgbClr val="0066FF"/>
                </a:solidFill>
                <a:latin typeface="Times New Roman" panose="02020603050405020304" pitchFamily="18" charset="0"/>
                <a:sym typeface="Wingdings" panose="05000000000000000000" pitchFamily="2" charset="2"/>
              </a:rPr>
              <a:t>CE</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latin typeface="Times New Roman" panose="02020603050405020304" pitchFamily="18" charset="0"/>
                <a:sym typeface="Wingdings" panose="05000000000000000000" pitchFamily="2" charset="2"/>
              </a:rPr>
              <a:t>ED</a:t>
            </a:r>
            <a:r>
              <a:rPr lang="zh-CN" altLang="en-US" sz="1800" b="0">
                <a:solidFill>
                  <a:srgbClr val="0066FF"/>
                </a:solidFill>
                <a:latin typeface="Times New Roman" panose="02020603050405020304" pitchFamily="18" charset="0"/>
                <a:sym typeface="Wingdings" panose="05000000000000000000" pitchFamily="2" charset="2"/>
              </a:rPr>
              <a:t>违反</a:t>
            </a:r>
            <a:r>
              <a:rPr lang="en-US" altLang="zh-CN" sz="1800" b="0">
                <a:solidFill>
                  <a:srgbClr val="0066FF"/>
                </a:solidFill>
                <a:latin typeface="Times New Roman" panose="02020603050405020304" pitchFamily="18" charset="0"/>
                <a:sym typeface="Wingdings" panose="05000000000000000000" pitchFamily="2" charset="2"/>
              </a:rPr>
              <a:t>BCNF</a:t>
            </a:r>
            <a:r>
              <a:rPr lang="zh-CN" altLang="en-US" sz="1800" b="0">
                <a:solidFill>
                  <a:srgbClr val="0066FF"/>
                </a:solidFill>
                <a:latin typeface="Times New Roman" panose="02020603050405020304" pitchFamily="18" charset="0"/>
                <a:sym typeface="Wingdings" panose="05000000000000000000" pitchFamily="2" charset="2"/>
              </a:rPr>
              <a:t>，进一步分解为：</a:t>
            </a:r>
            <a:endParaRPr lang="zh-CN" altLang="en-US" sz="1800" b="0">
              <a:solidFill>
                <a:srgbClr val="0066FF"/>
              </a:solidFill>
              <a:latin typeface="Times New Roman" panose="02020603050405020304" pitchFamily="18" charset="0"/>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     </a:t>
            </a:r>
            <a:r>
              <a:rPr lang="en-US" altLang="zh-CN" sz="1800">
                <a:solidFill>
                  <a:srgbClr val="0066FF"/>
                </a:solidFill>
                <a:ea typeface="黑体" panose="02010609060101010101" pitchFamily="49" charset="-122"/>
                <a:sym typeface="Wingdings" panose="05000000000000000000" pitchFamily="2" charset="2"/>
              </a:rPr>
              <a:t>R3</a:t>
            </a:r>
            <a:r>
              <a:rPr lang="en-US" altLang="zh-CN" sz="1800" b="0">
                <a:solidFill>
                  <a:srgbClr val="0066FF"/>
                </a:solidFill>
                <a:latin typeface="Times New Roman" panose="02020603050405020304" pitchFamily="18" charset="0"/>
                <a:sym typeface="Wingdings" panose="05000000000000000000" pitchFamily="2" charset="2"/>
              </a:rPr>
              <a:t>=</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E,D</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F3={ ED</a:t>
            </a:r>
            <a:r>
              <a:rPr lang="en-US" altLang="zh-CN" sz="1800" b="0">
                <a:solidFill>
                  <a:srgbClr val="0066FF"/>
                </a:solidFill>
                <a:latin typeface="Times New Roman" panose="02020603050405020304" pitchFamily="18" charset="0"/>
              </a:rPr>
              <a:t> };  	</a:t>
            </a:r>
            <a:r>
              <a:rPr lang="zh-CN" altLang="en-US" sz="1800" b="0">
                <a:solidFill>
                  <a:srgbClr val="0066FF"/>
                </a:solidFill>
                <a:latin typeface="Times New Roman" panose="02020603050405020304" pitchFamily="18" charset="0"/>
                <a:sym typeface="Wingdings" panose="05000000000000000000" pitchFamily="2" charset="2"/>
              </a:rPr>
              <a:t>键为</a:t>
            </a:r>
            <a:r>
              <a:rPr lang="en-US" altLang="zh-CN" sz="1800" b="0">
                <a:solidFill>
                  <a:srgbClr val="0066FF"/>
                </a:solidFill>
                <a:latin typeface="Times New Roman" panose="02020603050405020304" pitchFamily="18" charset="0"/>
                <a:sym typeface="Wingdings" panose="05000000000000000000" pitchFamily="2" charset="2"/>
              </a:rPr>
              <a:t>E</a:t>
            </a:r>
            <a:r>
              <a:rPr lang="zh-CN" altLang="en-US" sz="1800" b="0">
                <a:solidFill>
                  <a:srgbClr val="0066FF"/>
                </a:solidFill>
                <a:latin typeface="Times New Roman" panose="02020603050405020304" pitchFamily="18" charset="0"/>
                <a:sym typeface="Wingdings" panose="05000000000000000000" pitchFamily="2" charset="2"/>
              </a:rPr>
              <a:t>，  </a:t>
            </a:r>
            <a:r>
              <a:rPr lang="zh-CN" altLang="en-US" sz="1800">
                <a:solidFill>
                  <a:srgbClr val="0066FF"/>
                </a:solidFill>
                <a:ea typeface="黑体" panose="02010609060101010101" pitchFamily="49" charset="-122"/>
              </a:rPr>
              <a:t>为</a:t>
            </a:r>
            <a:r>
              <a:rPr lang="en-US" altLang="zh-CN" sz="1800">
                <a:solidFill>
                  <a:srgbClr val="0066FF"/>
                </a:solidFill>
                <a:ea typeface="黑体" panose="02010609060101010101" pitchFamily="49" charset="-122"/>
              </a:rPr>
              <a:t>BCNF</a:t>
            </a:r>
            <a:r>
              <a:rPr lang="en-US" altLang="zh-CN" sz="1800" b="0">
                <a:solidFill>
                  <a:srgbClr val="0066FF"/>
                </a:solidFill>
                <a:latin typeface="Times New Roman" panose="02020603050405020304" pitchFamily="18" charset="0"/>
              </a:rPr>
              <a:t> </a:t>
            </a:r>
            <a:endParaRPr lang="en-US" altLang="zh-CN" sz="1800" b="0">
              <a:solidFill>
                <a:srgbClr val="0066FF"/>
              </a:solidFill>
              <a:latin typeface="Times New Roman" panose="02020603050405020304" pitchFamily="18" charset="0"/>
            </a:endParaRPr>
          </a:p>
          <a:p>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R4=</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B,C,E,G</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F4={ C</a:t>
            </a:r>
            <a:r>
              <a:rPr lang="en-US" altLang="zh-CN" sz="1800" b="0">
                <a:solidFill>
                  <a:srgbClr val="0066FF"/>
                </a:solidFill>
                <a:latin typeface="Times New Roman" panose="02020603050405020304" pitchFamily="18" charset="0"/>
              </a:rPr>
              <a:t>B, CE</a:t>
            </a:r>
            <a:r>
              <a:rPr lang="en-US" altLang="zh-CN"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rPr>
              <a:t>G }</a:t>
            </a:r>
            <a:r>
              <a:rPr lang="zh-CN" altLang="en-US" sz="1800" b="0">
                <a:solidFill>
                  <a:srgbClr val="0066FF"/>
                </a:solidFill>
                <a:latin typeface="Times New Roman" panose="02020603050405020304" pitchFamily="18" charset="0"/>
              </a:rPr>
              <a:t>。</a:t>
            </a:r>
            <a:endParaRPr lang="zh-CN" altLang="en-US" sz="1800" b="0">
              <a:solidFill>
                <a:srgbClr val="0066FF"/>
              </a:solidFill>
              <a:latin typeface="Times New Roman" panose="02020603050405020304" pitchFamily="18" charset="0"/>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R4</a:t>
            </a:r>
            <a:r>
              <a:rPr lang="zh-CN" altLang="en-US" sz="1800" b="0">
                <a:solidFill>
                  <a:srgbClr val="0066FF"/>
                </a:solidFill>
                <a:latin typeface="Times New Roman" panose="02020603050405020304" pitchFamily="18" charset="0"/>
                <a:sym typeface="Wingdings" panose="05000000000000000000" pitchFamily="2" charset="2"/>
              </a:rPr>
              <a:t>键为</a:t>
            </a:r>
            <a:r>
              <a:rPr lang="en-US" altLang="zh-CN" sz="1800" b="0">
                <a:solidFill>
                  <a:srgbClr val="0066FF"/>
                </a:solidFill>
                <a:latin typeface="Times New Roman" panose="02020603050405020304" pitchFamily="18" charset="0"/>
                <a:sym typeface="Wingdings" panose="05000000000000000000" pitchFamily="2" charset="2"/>
              </a:rPr>
              <a:t>CE</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latin typeface="Times New Roman" panose="02020603050405020304" pitchFamily="18" charset="0"/>
                <a:sym typeface="Wingdings" panose="05000000000000000000" pitchFamily="2" charset="2"/>
              </a:rPr>
              <a:t>C</a:t>
            </a:r>
            <a:r>
              <a:rPr lang="en-US" altLang="zh-CN" sz="1800" b="0">
                <a:latin typeface="Times New Roman" panose="02020603050405020304" pitchFamily="18" charset="0"/>
              </a:rPr>
              <a:t>B</a:t>
            </a:r>
            <a:r>
              <a:rPr lang="zh-CN" altLang="en-US" sz="1800" b="0">
                <a:solidFill>
                  <a:srgbClr val="0066FF"/>
                </a:solidFill>
                <a:latin typeface="Times New Roman" panose="02020603050405020304" pitchFamily="18" charset="0"/>
                <a:sym typeface="Wingdings" panose="05000000000000000000" pitchFamily="2" charset="2"/>
              </a:rPr>
              <a:t>违反</a:t>
            </a:r>
            <a:r>
              <a:rPr lang="en-US" altLang="zh-CN" sz="1800" b="0">
                <a:solidFill>
                  <a:srgbClr val="0066FF"/>
                </a:solidFill>
                <a:latin typeface="Times New Roman" panose="02020603050405020304" pitchFamily="18" charset="0"/>
                <a:sym typeface="Wingdings" panose="05000000000000000000" pitchFamily="2" charset="2"/>
              </a:rPr>
              <a:t>BCNF</a:t>
            </a:r>
            <a:r>
              <a:rPr lang="zh-CN" altLang="en-US" sz="1800" b="0">
                <a:solidFill>
                  <a:srgbClr val="0066FF"/>
                </a:solidFill>
                <a:latin typeface="Times New Roman" panose="02020603050405020304" pitchFamily="18" charset="0"/>
                <a:sym typeface="Wingdings" panose="05000000000000000000" pitchFamily="2" charset="2"/>
              </a:rPr>
              <a:t>，进一步分解为： </a:t>
            </a:r>
            <a:endParaRPr lang="zh-CN" altLang="en-US" sz="1800" b="0">
              <a:solidFill>
                <a:srgbClr val="0066FF"/>
              </a:solidFill>
              <a:latin typeface="Times New Roman" panose="02020603050405020304" pitchFamily="18" charset="0"/>
              <a:sym typeface="Wingdings" panose="05000000000000000000" pitchFamily="2" charset="2"/>
            </a:endParaRPr>
          </a:p>
          <a:p>
            <a:r>
              <a:rPr lang="en-US" altLang="zh-CN" sz="1800" b="0">
                <a:solidFill>
                  <a:srgbClr val="0066FF"/>
                </a:solidFill>
                <a:latin typeface="Times New Roman" panose="02020603050405020304" pitchFamily="18" charset="0"/>
                <a:sym typeface="Wingdings" panose="05000000000000000000" pitchFamily="2" charset="2"/>
              </a:rPr>
              <a:t>     </a:t>
            </a:r>
            <a:r>
              <a:rPr lang="en-US" altLang="zh-CN" sz="1800">
                <a:solidFill>
                  <a:srgbClr val="0066FF"/>
                </a:solidFill>
                <a:ea typeface="黑体" panose="02010609060101010101" pitchFamily="49" charset="-122"/>
                <a:sym typeface="Wingdings" panose="05000000000000000000" pitchFamily="2" charset="2"/>
              </a:rPr>
              <a:t>R5</a:t>
            </a:r>
            <a:r>
              <a:rPr lang="en-US" altLang="zh-CN" sz="1800" b="0">
                <a:solidFill>
                  <a:srgbClr val="0066FF"/>
                </a:solidFill>
                <a:latin typeface="Times New Roman" panose="02020603050405020304" pitchFamily="18" charset="0"/>
                <a:sym typeface="Wingdings" panose="05000000000000000000" pitchFamily="2" charset="2"/>
              </a:rPr>
              <a:t>=</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B,C</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F5={CB</a:t>
            </a:r>
            <a:r>
              <a:rPr lang="en-US" altLang="zh-CN" sz="1800" b="0">
                <a:solidFill>
                  <a:srgbClr val="0066FF"/>
                </a:solidFill>
                <a:latin typeface="Times New Roman" panose="02020603050405020304" pitchFamily="18" charset="0"/>
              </a:rPr>
              <a:t>}; 	</a:t>
            </a:r>
            <a:r>
              <a:rPr lang="zh-CN" altLang="en-US" sz="1800" b="0">
                <a:solidFill>
                  <a:srgbClr val="0066FF"/>
                </a:solidFill>
                <a:latin typeface="Times New Roman" panose="02020603050405020304" pitchFamily="18" charset="0"/>
                <a:sym typeface="Wingdings" panose="05000000000000000000" pitchFamily="2" charset="2"/>
              </a:rPr>
              <a:t>键为</a:t>
            </a:r>
            <a:r>
              <a:rPr lang="en-US" altLang="zh-CN" sz="1800" b="0">
                <a:solidFill>
                  <a:srgbClr val="0066FF"/>
                </a:solidFill>
                <a:latin typeface="Times New Roman" panose="02020603050405020304" pitchFamily="18" charset="0"/>
                <a:sym typeface="Wingdings" panose="05000000000000000000" pitchFamily="2" charset="2"/>
              </a:rPr>
              <a:t>C</a:t>
            </a:r>
            <a:r>
              <a:rPr lang="zh-CN" altLang="en-US" sz="1800" b="0">
                <a:solidFill>
                  <a:srgbClr val="0066FF"/>
                </a:solidFill>
                <a:latin typeface="Times New Roman" panose="02020603050405020304" pitchFamily="18" charset="0"/>
                <a:sym typeface="Wingdings" panose="05000000000000000000" pitchFamily="2" charset="2"/>
              </a:rPr>
              <a:t>，  </a:t>
            </a:r>
            <a:r>
              <a:rPr lang="zh-CN" altLang="en-US" sz="1800">
                <a:solidFill>
                  <a:srgbClr val="0066FF"/>
                </a:solidFill>
                <a:ea typeface="黑体" panose="02010609060101010101" pitchFamily="49" charset="-122"/>
              </a:rPr>
              <a:t>为</a:t>
            </a:r>
            <a:r>
              <a:rPr lang="en-US" altLang="zh-CN" sz="1800">
                <a:solidFill>
                  <a:srgbClr val="0066FF"/>
                </a:solidFill>
                <a:ea typeface="黑体" panose="02010609060101010101" pitchFamily="49" charset="-122"/>
              </a:rPr>
              <a:t>BCNF</a:t>
            </a:r>
            <a:endParaRPr lang="en-US" altLang="zh-CN" sz="1800">
              <a:solidFill>
                <a:srgbClr val="0066FF"/>
              </a:solidFill>
              <a:ea typeface="黑体" panose="02010609060101010101" pitchFamily="49" charset="-122"/>
            </a:endParaRPr>
          </a:p>
          <a:p>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a:solidFill>
                  <a:srgbClr val="0066FF"/>
                </a:solidFill>
                <a:ea typeface="黑体" panose="02010609060101010101" pitchFamily="49" charset="-122"/>
                <a:sym typeface="Wingdings" panose="05000000000000000000" pitchFamily="2" charset="2"/>
              </a:rPr>
              <a:t>R6</a:t>
            </a:r>
            <a:r>
              <a:rPr lang="en-US" altLang="zh-CN" sz="1800" b="0">
                <a:solidFill>
                  <a:srgbClr val="0066FF"/>
                </a:solidFill>
                <a:latin typeface="Times New Roman" panose="02020603050405020304" pitchFamily="18" charset="0"/>
                <a:sym typeface="Wingdings" panose="05000000000000000000" pitchFamily="2" charset="2"/>
              </a:rPr>
              <a:t>=</a:t>
            </a:r>
            <a:r>
              <a:rPr lang="zh-CN" altLang="en-US" sz="1800" b="0">
                <a:solidFill>
                  <a:srgbClr val="0066FF"/>
                </a:solidFill>
                <a:latin typeface="Times New Roman" panose="02020603050405020304" pitchFamily="18" charset="0"/>
                <a:sym typeface="Wingdings" panose="05000000000000000000" pitchFamily="2" charset="2"/>
              </a:rPr>
              <a:t>（</a:t>
            </a:r>
            <a:r>
              <a:rPr lang="en-US" altLang="zh-CN" sz="1800" b="0">
                <a:solidFill>
                  <a:srgbClr val="0066FF"/>
                </a:solidFill>
                <a:latin typeface="Times New Roman" panose="02020603050405020304" pitchFamily="18" charset="0"/>
                <a:sym typeface="Wingdings" panose="05000000000000000000" pitchFamily="2" charset="2"/>
              </a:rPr>
              <a:t>C,E,G</a:t>
            </a:r>
            <a:r>
              <a:rPr lang="zh-CN" altLang="en-US" sz="1800" b="0">
                <a:solidFill>
                  <a:srgbClr val="0066FF"/>
                </a:solidFill>
                <a:latin typeface="Times New Roman" panose="02020603050405020304" pitchFamily="18" charset="0"/>
                <a:sym typeface="Wingdings" panose="05000000000000000000" pitchFamily="2" charset="2"/>
              </a:rPr>
              <a:t>）      </a:t>
            </a:r>
            <a:r>
              <a:rPr lang="en-US" altLang="zh-CN" sz="1800" b="0">
                <a:solidFill>
                  <a:srgbClr val="0066FF"/>
                </a:solidFill>
                <a:latin typeface="Times New Roman" panose="02020603050405020304" pitchFamily="18" charset="0"/>
                <a:sym typeface="Wingdings" panose="05000000000000000000" pitchFamily="2" charset="2"/>
              </a:rPr>
              <a:t>F6={CE</a:t>
            </a:r>
            <a:r>
              <a:rPr lang="en-US" altLang="zh-CN" sz="1800" b="0">
                <a:solidFill>
                  <a:srgbClr val="0066FF"/>
                </a:solidFill>
                <a:latin typeface="Times New Roman" panose="02020603050405020304" pitchFamily="18" charset="0"/>
              </a:rPr>
              <a:t>G}.	</a:t>
            </a:r>
            <a:r>
              <a:rPr lang="zh-CN" altLang="en-US" sz="1800" b="0">
                <a:solidFill>
                  <a:srgbClr val="0066FF"/>
                </a:solidFill>
                <a:latin typeface="Times New Roman" panose="02020603050405020304" pitchFamily="18" charset="0"/>
                <a:sym typeface="Wingdings" panose="05000000000000000000" pitchFamily="2" charset="2"/>
              </a:rPr>
              <a:t>键为</a:t>
            </a:r>
            <a:r>
              <a:rPr lang="en-US" altLang="zh-CN" sz="1800" b="0">
                <a:solidFill>
                  <a:srgbClr val="0066FF"/>
                </a:solidFill>
                <a:latin typeface="Times New Roman" panose="02020603050405020304" pitchFamily="18" charset="0"/>
                <a:sym typeface="Wingdings" panose="05000000000000000000" pitchFamily="2" charset="2"/>
              </a:rPr>
              <a:t>CE</a:t>
            </a:r>
            <a:r>
              <a:rPr lang="zh-CN" altLang="en-US" sz="1800" b="0">
                <a:solidFill>
                  <a:srgbClr val="0066FF"/>
                </a:solidFill>
                <a:latin typeface="Times New Roman" panose="02020603050405020304" pitchFamily="18" charset="0"/>
                <a:sym typeface="Wingdings" panose="05000000000000000000" pitchFamily="2" charset="2"/>
              </a:rPr>
              <a:t>，</a:t>
            </a:r>
            <a:r>
              <a:rPr lang="zh-CN" altLang="en-US" sz="1800">
                <a:solidFill>
                  <a:srgbClr val="0066FF"/>
                </a:solidFill>
                <a:ea typeface="黑体" panose="02010609060101010101" pitchFamily="49" charset="-122"/>
              </a:rPr>
              <a:t>为</a:t>
            </a:r>
            <a:r>
              <a:rPr lang="en-US" altLang="zh-CN" sz="1800">
                <a:solidFill>
                  <a:srgbClr val="0066FF"/>
                </a:solidFill>
                <a:ea typeface="黑体" panose="02010609060101010101" pitchFamily="49" charset="-122"/>
              </a:rPr>
              <a:t>BCNF</a:t>
            </a:r>
            <a:endParaRPr lang="en-US" altLang="zh-CN" sz="1800">
              <a:solidFill>
                <a:srgbClr val="0066FF"/>
              </a:solidFill>
              <a:ea typeface="黑体" panose="02010609060101010101" pitchFamily="49" charset="-122"/>
              <a:sym typeface="Wingdings" panose="05000000000000000000" pitchFamily="2" charset="2"/>
            </a:endParaRPr>
          </a:p>
          <a:p>
            <a:r>
              <a:rPr lang="zh-CN" altLang="en-US" sz="1800" b="0">
                <a:latin typeface="Times New Roman" panose="02020603050405020304" pitchFamily="18" charset="0"/>
                <a:sym typeface="Wingdings" panose="05000000000000000000" pitchFamily="2" charset="2"/>
              </a:rPr>
              <a:t>最终，</a:t>
            </a:r>
            <a:r>
              <a:rPr lang="en-US" altLang="zh-CN" sz="1800" b="0">
                <a:latin typeface="Times New Roman" panose="02020603050405020304" pitchFamily="18" charset="0"/>
                <a:sym typeface="Wingdings" panose="05000000000000000000" pitchFamily="2" charset="2"/>
              </a:rPr>
              <a:t>R</a:t>
            </a:r>
            <a:r>
              <a:rPr lang="zh-CN" altLang="en-US" sz="1800" b="0">
                <a:latin typeface="Times New Roman" panose="02020603050405020304" pitchFamily="18" charset="0"/>
                <a:sym typeface="Wingdings" panose="05000000000000000000" pitchFamily="2" charset="2"/>
              </a:rPr>
              <a:t>无损分解为一组</a:t>
            </a:r>
            <a:r>
              <a:rPr lang="en-US" altLang="zh-CN" sz="1800" b="0">
                <a:latin typeface="Times New Roman" panose="02020603050405020304" pitchFamily="18" charset="0"/>
                <a:sym typeface="Wingdings" panose="05000000000000000000" pitchFamily="2" charset="2"/>
              </a:rPr>
              <a:t>BCNF</a:t>
            </a:r>
            <a:r>
              <a:rPr lang="zh-CN" altLang="en-US" sz="1800" b="0">
                <a:latin typeface="Times New Roman" panose="02020603050405020304" pitchFamily="18" charset="0"/>
                <a:sym typeface="Wingdings" panose="05000000000000000000" pitchFamily="2" charset="2"/>
              </a:rPr>
              <a:t>：</a:t>
            </a:r>
            <a:r>
              <a:rPr lang="en-US" altLang="zh-CN" sz="1800" b="0">
                <a:latin typeface="Times New Roman" panose="02020603050405020304" pitchFamily="18" charset="0"/>
                <a:sym typeface="Wingdings" panose="05000000000000000000" pitchFamily="2" charset="2"/>
              </a:rPr>
              <a:t>R1=(A,B), R5=(B,C), R3=(E,D), R6=(C,E,G)</a:t>
            </a:r>
            <a:endParaRPr lang="en-US" altLang="zh-CN" sz="1800" b="0">
              <a:latin typeface="Times New Roman" panose="02020603050405020304" pitchFamily="18" charset="0"/>
              <a:sym typeface="Wingdings" panose="05000000000000000000" pitchFamily="2" charset="2"/>
            </a:endParaRPr>
          </a:p>
        </p:txBody>
      </p:sp>
      <p:sp>
        <p:nvSpPr>
          <p:cNvPr id="755717" name="Rectangle 5"/>
          <p:cNvSpPr>
            <a:spLocks noChangeArrowheads="1"/>
          </p:cNvSpPr>
          <p:nvPr/>
        </p:nvSpPr>
        <p:spPr bwMode="auto">
          <a:xfrm>
            <a:off x="1703389" y="2547939"/>
            <a:ext cx="801687" cy="346075"/>
          </a:xfrm>
          <a:prstGeom prst="rect">
            <a:avLst/>
          </a:prstGeom>
          <a:noFill/>
          <a:ln w="9525">
            <a:solidFill>
              <a:srgbClr val="428E5B"/>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1600">
                <a:solidFill>
                  <a:srgbClr val="428E5B"/>
                </a:solidFill>
                <a:latin typeface="宋体" panose="02010600030101010101" pitchFamily="2" charset="-122"/>
                <a:sym typeface="Wingdings" panose="05000000000000000000" pitchFamily="2" charset="2"/>
              </a:rPr>
              <a:t>解法</a:t>
            </a:r>
            <a:r>
              <a:rPr lang="en-US" altLang="zh-CN" sz="1600">
                <a:solidFill>
                  <a:srgbClr val="428E5B"/>
                </a:solidFill>
                <a:latin typeface="宋体" panose="02010600030101010101" pitchFamily="2" charset="-122"/>
                <a:sym typeface="Wingdings" panose="05000000000000000000" pitchFamily="2" charset="2"/>
              </a:rPr>
              <a:t>1</a:t>
            </a:r>
            <a:endParaRPr lang="en-US" altLang="zh-CN" sz="1600">
              <a:solidFill>
                <a:srgbClr val="428E5B"/>
              </a:solidFill>
              <a:latin typeface="宋体" panose="02010600030101010101" pitchFamily="2" charset="-122"/>
              <a:sym typeface="Wingdings" panose="05000000000000000000" pitchFamily="2" charset="2"/>
            </a:endParaRPr>
          </a:p>
        </p:txBody>
      </p:sp>
      <p:sp>
        <p:nvSpPr>
          <p:cNvPr id="12293" name="AutoShape 6"/>
          <p:cNvSpPr>
            <a:spLocks noChangeArrowheads="1"/>
          </p:cNvSpPr>
          <p:nvPr/>
        </p:nvSpPr>
        <p:spPr bwMode="auto">
          <a:xfrm>
            <a:off x="8180389" y="1143001"/>
            <a:ext cx="1749425" cy="627063"/>
          </a:xfrm>
          <a:prstGeom prst="cloudCallout">
            <a:avLst>
              <a:gd name="adj1" fmla="val 58167"/>
              <a:gd name="adj2" fmla="val 81139"/>
            </a:avLst>
          </a:prstGeom>
          <a:solidFill>
            <a:srgbClr val="FF9900"/>
          </a:solidFill>
          <a:ln w="9525">
            <a:solidFill>
              <a:schemeClr val="tx1"/>
            </a:solidFill>
            <a:round/>
          </a:ln>
        </p:spPr>
        <p:txBody>
          <a:bodyPr lIns="0" tIns="0" rIns="0" bIns="0"/>
          <a:lstStyle/>
          <a:p>
            <a:pPr algn="ctr" eaLnBrk="0" hangingPunct="0"/>
            <a:r>
              <a:rPr lang="zh-CN" altLang="en-US" sz="1200">
                <a:latin typeface="Tahoma" panose="020B0604030504040204" pitchFamily="2" charset="0"/>
              </a:rPr>
              <a:t>讨论</a:t>
            </a:r>
            <a:r>
              <a:rPr lang="en-US" altLang="zh-CN" sz="1200">
                <a:latin typeface="Tahoma" panose="020B0604030504040204" pitchFamily="2" charset="0"/>
              </a:rPr>
              <a:t>4. </a:t>
            </a:r>
            <a:r>
              <a:rPr lang="zh-CN" altLang="en-US" sz="1200">
                <a:latin typeface="Tahoma" panose="020B0604030504040204" pitchFamily="2" charset="0"/>
              </a:rPr>
              <a:t>如何将</a:t>
            </a:r>
            <a:r>
              <a:rPr lang="en-US" altLang="zh-CN" sz="1200">
                <a:latin typeface="Tahoma" panose="020B0604030504040204" pitchFamily="2" charset="0"/>
              </a:rPr>
              <a:t>R</a:t>
            </a:r>
            <a:r>
              <a:rPr lang="zh-CN" altLang="en-US" sz="1200">
                <a:latin typeface="Tahoma" panose="020B0604030504040204" pitchFamily="2" charset="0"/>
              </a:rPr>
              <a:t>分解为</a:t>
            </a:r>
            <a:r>
              <a:rPr lang="en-US" altLang="zh-CN" sz="1200">
                <a:latin typeface="Tahoma" panose="020B0604030504040204" pitchFamily="2" charset="0"/>
              </a:rPr>
              <a:t>BCNF</a:t>
            </a:r>
            <a:r>
              <a:rPr lang="zh-CN" altLang="en-US" sz="1200">
                <a:latin typeface="Tahoma" panose="020B0604030504040204" pitchFamily="2" charset="0"/>
              </a:rPr>
              <a:t>？</a:t>
            </a:r>
            <a:r>
              <a:rPr lang="zh-CN" altLang="en-US">
                <a:ea typeface="黑体" panose="02010609060101010101" pitchFamily="49" charset="-122"/>
              </a:rPr>
              <a:t> </a:t>
            </a:r>
            <a:endParaRPr lang="zh-CN" altLang="en-US">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5717"/>
                                        </p:tgtEl>
                                        <p:attrNameLst>
                                          <p:attrName>style.visibility</p:attrName>
                                        </p:attrNameLst>
                                      </p:cBhvr>
                                      <p:to>
                                        <p:strVal val="visible"/>
                                      </p:to>
                                    </p:set>
                                    <p:anim calcmode="lin" valueType="num">
                                      <p:cBhvr additive="base">
                                        <p:cTn id="7" dur="500" fill="hold"/>
                                        <p:tgtEl>
                                          <p:spTgt spid="755717"/>
                                        </p:tgtEl>
                                        <p:attrNameLst>
                                          <p:attrName>ppt_x</p:attrName>
                                        </p:attrNameLst>
                                      </p:cBhvr>
                                      <p:tavLst>
                                        <p:tav tm="0">
                                          <p:val>
                                            <p:strVal val="#ppt_x"/>
                                          </p:val>
                                        </p:tav>
                                        <p:tav tm="100000">
                                          <p:val>
                                            <p:strVal val="#ppt_x"/>
                                          </p:val>
                                        </p:tav>
                                      </p:tavLst>
                                    </p:anim>
                                    <p:anim calcmode="lin" valueType="num">
                                      <p:cBhvr additive="base">
                                        <p:cTn id="8" dur="500" fill="hold"/>
                                        <p:tgtEl>
                                          <p:spTgt spid="7557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55715">
                                            <p:txEl>
                                              <p:pRg st="6" end="6"/>
                                            </p:txEl>
                                          </p:spTgt>
                                        </p:tgtEl>
                                        <p:attrNameLst>
                                          <p:attrName>style.visibility</p:attrName>
                                        </p:attrNameLst>
                                      </p:cBhvr>
                                      <p:to>
                                        <p:strVal val="visible"/>
                                      </p:to>
                                    </p:set>
                                    <p:anim calcmode="lin" valueType="num">
                                      <p:cBhvr additive="base">
                                        <p:cTn id="13" dur="500" fill="hold"/>
                                        <p:tgtEl>
                                          <p:spTgt spid="75571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5715">
                                            <p:txEl>
                                              <p:pRg st="7" end="7"/>
                                            </p:txEl>
                                          </p:spTgt>
                                        </p:tgtEl>
                                        <p:attrNameLst>
                                          <p:attrName>style.visibility</p:attrName>
                                        </p:attrNameLst>
                                      </p:cBhvr>
                                      <p:to>
                                        <p:strVal val="visible"/>
                                      </p:to>
                                    </p:set>
                                    <p:anim calcmode="lin" valueType="num">
                                      <p:cBhvr additive="base">
                                        <p:cTn id="19" dur="500" fill="hold"/>
                                        <p:tgtEl>
                                          <p:spTgt spid="75571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57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5715">
                                            <p:txEl>
                                              <p:pRg st="8" end="8"/>
                                            </p:txEl>
                                          </p:spTgt>
                                        </p:tgtEl>
                                        <p:attrNameLst>
                                          <p:attrName>style.visibility</p:attrName>
                                        </p:attrNameLst>
                                      </p:cBhvr>
                                      <p:to>
                                        <p:strVal val="visible"/>
                                      </p:to>
                                    </p:set>
                                    <p:anim calcmode="lin" valueType="num">
                                      <p:cBhvr additive="base">
                                        <p:cTn id="25" dur="500" fill="hold"/>
                                        <p:tgtEl>
                                          <p:spTgt spid="75571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5715">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5715">
                                            <p:txEl>
                                              <p:pRg st="9" end="9"/>
                                            </p:txEl>
                                          </p:spTgt>
                                        </p:tgtEl>
                                        <p:attrNameLst>
                                          <p:attrName>style.visibility</p:attrName>
                                        </p:attrNameLst>
                                      </p:cBhvr>
                                      <p:to>
                                        <p:strVal val="visible"/>
                                      </p:to>
                                    </p:set>
                                    <p:anim calcmode="lin" valueType="num">
                                      <p:cBhvr additive="base">
                                        <p:cTn id="29" dur="500" fill="hold"/>
                                        <p:tgtEl>
                                          <p:spTgt spid="755715">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5715">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5715">
                                            <p:txEl>
                                              <p:pRg st="10" end="10"/>
                                            </p:txEl>
                                          </p:spTgt>
                                        </p:tgtEl>
                                        <p:attrNameLst>
                                          <p:attrName>style.visibility</p:attrName>
                                        </p:attrNameLst>
                                      </p:cBhvr>
                                      <p:to>
                                        <p:strVal val="visible"/>
                                      </p:to>
                                    </p:set>
                                    <p:anim calcmode="lin" valueType="num">
                                      <p:cBhvr additive="base">
                                        <p:cTn id="33" dur="500" fill="hold"/>
                                        <p:tgtEl>
                                          <p:spTgt spid="755715">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55715">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55715">
                                            <p:txEl>
                                              <p:pRg st="11" end="11"/>
                                            </p:txEl>
                                          </p:spTgt>
                                        </p:tgtEl>
                                        <p:attrNameLst>
                                          <p:attrName>style.visibility</p:attrName>
                                        </p:attrNameLst>
                                      </p:cBhvr>
                                      <p:to>
                                        <p:strVal val="visible"/>
                                      </p:to>
                                    </p:set>
                                    <p:anim calcmode="lin" valueType="num">
                                      <p:cBhvr additive="base">
                                        <p:cTn id="37" dur="500" fill="hold"/>
                                        <p:tgtEl>
                                          <p:spTgt spid="755715">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55715">
                                            <p:txEl>
                                              <p:pRg st="12" end="12"/>
                                            </p:txEl>
                                          </p:spTgt>
                                        </p:tgtEl>
                                        <p:attrNameLst>
                                          <p:attrName>style.visibility</p:attrName>
                                        </p:attrNameLst>
                                      </p:cBhvr>
                                      <p:to>
                                        <p:strVal val="visible"/>
                                      </p:to>
                                    </p:set>
                                    <p:anim calcmode="lin" valueType="num">
                                      <p:cBhvr additive="base">
                                        <p:cTn id="43" dur="500" fill="hold"/>
                                        <p:tgtEl>
                                          <p:spTgt spid="755715">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55715">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55715">
                                            <p:txEl>
                                              <p:pRg st="13" end="13"/>
                                            </p:txEl>
                                          </p:spTgt>
                                        </p:tgtEl>
                                        <p:attrNameLst>
                                          <p:attrName>style.visibility</p:attrName>
                                        </p:attrNameLst>
                                      </p:cBhvr>
                                      <p:to>
                                        <p:strVal val="visible"/>
                                      </p:to>
                                    </p:set>
                                    <p:anim calcmode="lin" valueType="num">
                                      <p:cBhvr additive="base">
                                        <p:cTn id="47" dur="500" fill="hold"/>
                                        <p:tgtEl>
                                          <p:spTgt spid="75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55715">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55715">
                                            <p:txEl>
                                              <p:pRg st="14" end="14"/>
                                            </p:txEl>
                                          </p:spTgt>
                                        </p:tgtEl>
                                        <p:attrNameLst>
                                          <p:attrName>style.visibility</p:attrName>
                                        </p:attrNameLst>
                                      </p:cBhvr>
                                      <p:to>
                                        <p:strVal val="visible"/>
                                      </p:to>
                                    </p:set>
                                    <p:anim calcmode="lin" valueType="num">
                                      <p:cBhvr additive="base">
                                        <p:cTn id="51" dur="500" fill="hold"/>
                                        <p:tgtEl>
                                          <p:spTgt spid="755715">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5571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55715">
                                            <p:txEl>
                                              <p:pRg st="15" end="15"/>
                                            </p:txEl>
                                          </p:spTgt>
                                        </p:tgtEl>
                                        <p:attrNameLst>
                                          <p:attrName>style.visibility</p:attrName>
                                        </p:attrNameLst>
                                      </p:cBhvr>
                                      <p:to>
                                        <p:strVal val="visible"/>
                                      </p:to>
                                    </p:set>
                                    <p:anim calcmode="lin" valueType="num">
                                      <p:cBhvr additive="base">
                                        <p:cTn id="57" dur="500" fill="hold"/>
                                        <p:tgtEl>
                                          <p:spTgt spid="755715">
                                            <p:txEl>
                                              <p:pRg st="15" end="1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55715">
                                            <p:txEl>
                                              <p:pRg st="15" end="1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55715">
                                            <p:txEl>
                                              <p:pRg st="16" end="16"/>
                                            </p:txEl>
                                          </p:spTgt>
                                        </p:tgtEl>
                                        <p:attrNameLst>
                                          <p:attrName>style.visibility</p:attrName>
                                        </p:attrNameLst>
                                      </p:cBhvr>
                                      <p:to>
                                        <p:strVal val="visible"/>
                                      </p:to>
                                    </p:set>
                                    <p:anim calcmode="lin" valueType="num">
                                      <p:cBhvr additive="base">
                                        <p:cTn id="61" dur="500" fill="hold"/>
                                        <p:tgtEl>
                                          <p:spTgt spid="755715">
                                            <p:txEl>
                                              <p:pRg st="16" end="1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55715">
                                            <p:txEl>
                                              <p:pRg st="16" end="16"/>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55715">
                                            <p:txEl>
                                              <p:pRg st="17" end="17"/>
                                            </p:txEl>
                                          </p:spTgt>
                                        </p:tgtEl>
                                        <p:attrNameLst>
                                          <p:attrName>style.visibility</p:attrName>
                                        </p:attrNameLst>
                                      </p:cBhvr>
                                      <p:to>
                                        <p:strVal val="visible"/>
                                      </p:to>
                                    </p:set>
                                    <p:anim calcmode="lin" valueType="num">
                                      <p:cBhvr additive="base">
                                        <p:cTn id="65" dur="500" fill="hold"/>
                                        <p:tgtEl>
                                          <p:spTgt spid="755715">
                                            <p:txEl>
                                              <p:pRg st="17" end="17"/>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5571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55715">
                                            <p:txEl>
                                              <p:pRg st="18" end="18"/>
                                            </p:txEl>
                                          </p:spTgt>
                                        </p:tgtEl>
                                        <p:attrNameLst>
                                          <p:attrName>style.visibility</p:attrName>
                                        </p:attrNameLst>
                                      </p:cBhvr>
                                      <p:to>
                                        <p:strVal val="visible"/>
                                      </p:to>
                                    </p:set>
                                    <p:anim calcmode="lin" valueType="num">
                                      <p:cBhvr additive="base">
                                        <p:cTn id="71" dur="500" fill="hold"/>
                                        <p:tgtEl>
                                          <p:spTgt spid="755715">
                                            <p:txEl>
                                              <p:pRg st="18" end="18"/>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557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编号占位符 5"/>
          <p:cNvSpPr>
            <a:spLocks noGrp="1"/>
          </p:cNvSpPr>
          <p:nvPr>
            <p:ph type="sldNum" sz="quarter" idx="12"/>
          </p:nvPr>
        </p:nvSpPr>
        <p:spPr/>
        <p:txBody>
          <a:bodyPr/>
          <a:lstStyle/>
          <a:p>
            <a:pPr>
              <a:defRPr/>
            </a:pPr>
            <a:fld id="{96A4E23F-E4B1-4557-BF8A-94BBCD8E50ED}" type="slidenum">
              <a:rPr lang="zh-CN" altLang="en-US"/>
            </a:fld>
            <a:endParaRPr lang="en-US" altLang="zh-CN"/>
          </a:p>
        </p:txBody>
      </p:sp>
      <p:sp>
        <p:nvSpPr>
          <p:cNvPr id="11266" name="Rectangle 2"/>
          <p:cNvSpPr>
            <a:spLocks noGrp="1" noChangeArrowheads="1"/>
          </p:cNvSpPr>
          <p:nvPr>
            <p:ph type="title"/>
          </p:nvPr>
        </p:nvSpPr>
        <p:spPr>
          <a:xfrm>
            <a:off x="2087563" y="142875"/>
            <a:ext cx="7772400" cy="419100"/>
          </a:xfrm>
        </p:spPr>
        <p:txBody>
          <a:bodyPr>
            <a:normAutofit fontScale="90000"/>
          </a:bodyPr>
          <a:lstStyle/>
          <a:p>
            <a:pPr algn="l"/>
            <a:r>
              <a:rPr lang="zh-CN" altLang="en-US" sz="2800" b="1">
                <a:latin typeface="黑体" panose="02010609060101010101" pitchFamily="49" charset="-122"/>
                <a:ea typeface="黑体" panose="02010609060101010101" pitchFamily="49" charset="-122"/>
              </a:rPr>
              <a:t>一 索引简介</a:t>
            </a:r>
            <a:endParaRPr lang="zh-CN" altLang="en-US" sz="2800" b="1">
              <a:latin typeface="黑体" panose="02010609060101010101" pitchFamily="49" charset="-122"/>
              <a:ea typeface="黑体" panose="02010609060101010101" pitchFamily="49" charset="-122"/>
            </a:endParaRPr>
          </a:p>
        </p:txBody>
      </p:sp>
      <p:sp>
        <p:nvSpPr>
          <p:cNvPr id="11267" name="AutoShape 4"/>
          <p:cNvSpPr>
            <a:spLocks noChangeArrowheads="1"/>
          </p:cNvSpPr>
          <p:nvPr/>
        </p:nvSpPr>
        <p:spPr bwMode="auto">
          <a:xfrm>
            <a:off x="1665289" y="931863"/>
            <a:ext cx="1749425" cy="627062"/>
          </a:xfrm>
          <a:prstGeom prst="cloudCallout">
            <a:avLst>
              <a:gd name="adj1" fmla="val -48366"/>
              <a:gd name="adj2" fmla="val 86454"/>
            </a:avLst>
          </a:prstGeom>
          <a:solidFill>
            <a:srgbClr val="FF9900"/>
          </a:solidFill>
          <a:ln w="9525">
            <a:solidFill>
              <a:schemeClr val="tx1"/>
            </a:solidFill>
            <a:round/>
          </a:ln>
        </p:spPr>
        <p:txBody>
          <a:bodyPr lIns="0" tIns="0" rIns="0" bIns="0"/>
          <a:lstStyle/>
          <a:p>
            <a:pPr algn="ctr" eaLnBrk="0" hangingPunct="0"/>
            <a:r>
              <a:rPr lang="zh-CN" altLang="en-US" sz="1200">
                <a:latin typeface="Tahoma" panose="020B0604030504040204" pitchFamily="2" charset="0"/>
                <a:ea typeface="宋体" panose="02010600030101010101" pitchFamily="2" charset="-122"/>
              </a:rPr>
              <a:t>讨论</a:t>
            </a:r>
            <a:r>
              <a:rPr lang="en-US" altLang="zh-CN" sz="1200">
                <a:latin typeface="Tahoma" panose="020B0604030504040204" pitchFamily="2" charset="0"/>
                <a:ea typeface="宋体" panose="02010600030101010101" pitchFamily="2" charset="-122"/>
              </a:rPr>
              <a:t>1. </a:t>
            </a:r>
            <a:r>
              <a:rPr lang="zh-CN" altLang="en-US" sz="1200">
                <a:latin typeface="Tahoma" panose="020B0604030504040204" pitchFamily="2" charset="0"/>
                <a:ea typeface="宋体" panose="02010600030101010101" pitchFamily="2" charset="-122"/>
              </a:rPr>
              <a:t>数据库索引及其作用？</a:t>
            </a:r>
            <a:r>
              <a:rPr lang="zh-CN" altLang="en-US"/>
              <a:t> </a:t>
            </a:r>
            <a:endParaRPr lang="zh-CN" altLang="en-US"/>
          </a:p>
        </p:txBody>
      </p:sp>
      <p:sp>
        <p:nvSpPr>
          <p:cNvPr id="11268" name="AutoShape 4"/>
          <p:cNvSpPr>
            <a:spLocks noChangeArrowheads="1"/>
          </p:cNvSpPr>
          <p:nvPr/>
        </p:nvSpPr>
        <p:spPr bwMode="auto">
          <a:xfrm>
            <a:off x="8756651" y="900113"/>
            <a:ext cx="1604963" cy="615950"/>
          </a:xfrm>
          <a:prstGeom prst="cloudCallout">
            <a:avLst>
              <a:gd name="adj1" fmla="val 53560"/>
              <a:gd name="adj2" fmla="val 80153"/>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1)</a:t>
            </a:r>
            <a:r>
              <a:rPr lang="zh-CN" altLang="en-US" sz="1200">
                <a:latin typeface="Tahoma" panose="020B0604030504040204" pitchFamily="2" charset="0"/>
                <a:ea typeface="宋体" panose="02010600030101010101" pitchFamily="2" charset="-122"/>
              </a:rPr>
              <a:t>到底什么是</a:t>
            </a:r>
            <a:r>
              <a:rPr lang="en-US" altLang="zh-CN" sz="1200">
                <a:latin typeface="Tahoma" panose="020B0604030504040204" pitchFamily="2" charset="0"/>
                <a:ea typeface="宋体" panose="02010600030101010101" pitchFamily="2" charset="-122"/>
              </a:rPr>
              <a:t>(</a:t>
            </a:r>
            <a:r>
              <a:rPr lang="zh-CN" altLang="en-US" sz="1200">
                <a:latin typeface="Tahoma" panose="020B0604030504040204" pitchFamily="2" charset="0"/>
                <a:ea typeface="宋体" panose="02010600030101010101" pitchFamily="2" charset="-122"/>
              </a:rPr>
              <a:t>数据库</a:t>
            </a:r>
            <a:r>
              <a:rPr lang="en-US" altLang="zh-CN" sz="1200">
                <a:latin typeface="Tahoma" panose="020B0604030504040204" pitchFamily="2" charset="0"/>
                <a:ea typeface="宋体" panose="02010600030101010101" pitchFamily="2" charset="-122"/>
              </a:rPr>
              <a:t>)</a:t>
            </a:r>
            <a:r>
              <a:rPr lang="zh-CN" altLang="en-US" sz="1200">
                <a:latin typeface="Tahoma" panose="020B0604030504040204" pitchFamily="2" charset="0"/>
                <a:ea typeface="宋体" panose="02010600030101010101" pitchFamily="2" charset="-122"/>
              </a:rPr>
              <a:t>索引</a:t>
            </a:r>
            <a:r>
              <a:rPr lang="en-US" altLang="zh-CN" sz="1200">
                <a:latin typeface="Tahoma" panose="020B0604030504040204" pitchFamily="2" charset="0"/>
                <a:ea typeface="宋体" panose="02010600030101010101" pitchFamily="2" charset="-122"/>
              </a:rPr>
              <a:t>? </a:t>
            </a:r>
            <a:endParaRPr lang="en-US" altLang="zh-CN" sz="1200">
              <a:latin typeface="Tahoma" panose="020B0604030504040204" pitchFamily="2" charset="0"/>
              <a:ea typeface="宋体" panose="02010600030101010101" pitchFamily="2" charset="-122"/>
            </a:endParaRPr>
          </a:p>
        </p:txBody>
      </p:sp>
      <p:sp>
        <p:nvSpPr>
          <p:cNvPr id="736263" name="Rectangle 7"/>
          <p:cNvSpPr>
            <a:spLocks noChangeArrowheads="1"/>
          </p:cNvSpPr>
          <p:nvPr/>
        </p:nvSpPr>
        <p:spPr bwMode="auto">
          <a:xfrm>
            <a:off x="2108201" y="1639889"/>
            <a:ext cx="8264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数据库</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索引是一种与</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数据库</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文件相关联的附加结构，额外增加的一个辅助文件！</a:t>
            </a:r>
            <a:r>
              <a:rPr lang="en-US" altLang="zh-CN" sz="1200">
                <a:latin typeface="宋体" panose="02010600030101010101" pitchFamily="2" charset="-122"/>
                <a:ea typeface="宋体" panose="02010600030101010101" pitchFamily="2" charset="-122"/>
              </a:rPr>
              <a:t>P.268</a:t>
            </a:r>
            <a:endParaRPr lang="en-US" altLang="zh-CN" sz="1200">
              <a:latin typeface="宋体" panose="02010600030101010101" pitchFamily="2" charset="-122"/>
              <a:ea typeface="宋体" panose="02010600030101010101" pitchFamily="2" charset="-122"/>
            </a:endParaRPr>
          </a:p>
        </p:txBody>
      </p:sp>
      <p:pic>
        <p:nvPicPr>
          <p:cNvPr id="1127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4363" y="2070100"/>
            <a:ext cx="83312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6282" name="Group 26"/>
          <p:cNvGrpSpPr/>
          <p:nvPr/>
        </p:nvGrpSpPr>
        <p:grpSpPr bwMode="auto">
          <a:xfrm>
            <a:off x="3965576" y="2035175"/>
            <a:ext cx="4259263" cy="692149"/>
            <a:chOff x="1538" y="1527"/>
            <a:chExt cx="2683" cy="436"/>
          </a:xfrm>
        </p:grpSpPr>
        <p:sp>
          <p:nvSpPr>
            <p:cNvPr id="736265" name="Line 9"/>
            <p:cNvSpPr>
              <a:spLocks noChangeShapeType="1"/>
            </p:cNvSpPr>
            <p:nvPr/>
          </p:nvSpPr>
          <p:spPr bwMode="auto">
            <a:xfrm>
              <a:off x="1695" y="1744"/>
              <a:ext cx="940"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66" name="Line 10"/>
            <p:cNvSpPr>
              <a:spLocks noChangeShapeType="1"/>
            </p:cNvSpPr>
            <p:nvPr/>
          </p:nvSpPr>
          <p:spPr bwMode="auto">
            <a:xfrm>
              <a:off x="3652" y="1733"/>
              <a:ext cx="229" cy="1"/>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67" name="Rectangle 11"/>
            <p:cNvSpPr>
              <a:spLocks noChangeArrowheads="1"/>
            </p:cNvSpPr>
            <p:nvPr/>
          </p:nvSpPr>
          <p:spPr bwMode="auto">
            <a:xfrm>
              <a:off x="3027" y="1527"/>
              <a:ext cx="116" cy="233"/>
            </a:xfrm>
            <a:prstGeom prst="rect">
              <a:avLst/>
            </a:prstGeom>
            <a:noFill/>
            <a:ln w="19050">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69" name="Line 13"/>
            <p:cNvSpPr>
              <a:spLocks noChangeShapeType="1"/>
            </p:cNvSpPr>
            <p:nvPr/>
          </p:nvSpPr>
          <p:spPr bwMode="auto">
            <a:xfrm>
              <a:off x="1538" y="1961"/>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1" name="Line 15"/>
            <p:cNvSpPr>
              <a:spLocks noChangeShapeType="1"/>
            </p:cNvSpPr>
            <p:nvPr/>
          </p:nvSpPr>
          <p:spPr bwMode="auto">
            <a:xfrm>
              <a:off x="4010" y="1950"/>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2" name="Line 16"/>
            <p:cNvSpPr>
              <a:spLocks noChangeShapeType="1"/>
            </p:cNvSpPr>
            <p:nvPr/>
          </p:nvSpPr>
          <p:spPr bwMode="auto">
            <a:xfrm>
              <a:off x="4016" y="1733"/>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grpSp>
        <p:nvGrpSpPr>
          <p:cNvPr id="736283" name="Group 27"/>
          <p:cNvGrpSpPr/>
          <p:nvPr/>
        </p:nvGrpSpPr>
        <p:grpSpPr bwMode="auto">
          <a:xfrm>
            <a:off x="1870076" y="3398839"/>
            <a:ext cx="8259763" cy="369887"/>
            <a:chOff x="218" y="2386"/>
            <a:chExt cx="5203" cy="233"/>
          </a:xfrm>
        </p:grpSpPr>
        <p:sp>
          <p:nvSpPr>
            <p:cNvPr id="736274" name="Line 18"/>
            <p:cNvSpPr>
              <a:spLocks noChangeShapeType="1"/>
            </p:cNvSpPr>
            <p:nvPr/>
          </p:nvSpPr>
          <p:spPr bwMode="auto">
            <a:xfrm>
              <a:off x="924" y="2391"/>
              <a:ext cx="837"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5" name="Line 19"/>
            <p:cNvSpPr>
              <a:spLocks noChangeShapeType="1"/>
            </p:cNvSpPr>
            <p:nvPr/>
          </p:nvSpPr>
          <p:spPr bwMode="auto">
            <a:xfrm flipV="1">
              <a:off x="218" y="2619"/>
              <a:ext cx="723"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6" name="Line 20"/>
            <p:cNvSpPr>
              <a:spLocks noChangeShapeType="1"/>
            </p:cNvSpPr>
            <p:nvPr/>
          </p:nvSpPr>
          <p:spPr bwMode="auto">
            <a:xfrm>
              <a:off x="5216" y="2396"/>
              <a:ext cx="205" cy="2"/>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7" name="Line 21"/>
            <p:cNvSpPr>
              <a:spLocks noChangeShapeType="1"/>
            </p:cNvSpPr>
            <p:nvPr/>
          </p:nvSpPr>
          <p:spPr bwMode="auto">
            <a:xfrm>
              <a:off x="4190" y="2619"/>
              <a:ext cx="837"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79" name="Line 23"/>
            <p:cNvSpPr>
              <a:spLocks noChangeShapeType="1"/>
            </p:cNvSpPr>
            <p:nvPr/>
          </p:nvSpPr>
          <p:spPr bwMode="auto">
            <a:xfrm flipV="1">
              <a:off x="2685" y="2386"/>
              <a:ext cx="1445" cy="11"/>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grpSp>
        <p:nvGrpSpPr>
          <p:cNvPr id="736284" name="Group 28"/>
          <p:cNvGrpSpPr/>
          <p:nvPr/>
        </p:nvGrpSpPr>
        <p:grpSpPr bwMode="auto">
          <a:xfrm>
            <a:off x="2533650" y="4097339"/>
            <a:ext cx="1898650" cy="1062037"/>
            <a:chOff x="636" y="2826"/>
            <a:chExt cx="1196" cy="669"/>
          </a:xfrm>
        </p:grpSpPr>
        <p:sp>
          <p:nvSpPr>
            <p:cNvPr id="736278" name="Line 22"/>
            <p:cNvSpPr>
              <a:spLocks noChangeShapeType="1"/>
            </p:cNvSpPr>
            <p:nvPr/>
          </p:nvSpPr>
          <p:spPr bwMode="auto">
            <a:xfrm>
              <a:off x="728" y="2826"/>
              <a:ext cx="1104"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80" name="Line 24"/>
            <p:cNvSpPr>
              <a:spLocks noChangeShapeType="1"/>
            </p:cNvSpPr>
            <p:nvPr/>
          </p:nvSpPr>
          <p:spPr bwMode="auto">
            <a:xfrm>
              <a:off x="642" y="3272"/>
              <a:ext cx="4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6281" name="Line 25"/>
            <p:cNvSpPr>
              <a:spLocks noChangeShapeType="1"/>
            </p:cNvSpPr>
            <p:nvPr/>
          </p:nvSpPr>
          <p:spPr bwMode="auto">
            <a:xfrm>
              <a:off x="636" y="3495"/>
              <a:ext cx="43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sp>
        <p:nvSpPr>
          <p:cNvPr id="11288" name="AutoShape 4"/>
          <p:cNvSpPr>
            <a:spLocks noChangeArrowheads="1"/>
          </p:cNvSpPr>
          <p:nvPr/>
        </p:nvSpPr>
        <p:spPr bwMode="auto">
          <a:xfrm>
            <a:off x="8731251" y="4159250"/>
            <a:ext cx="1604963" cy="573088"/>
          </a:xfrm>
          <a:prstGeom prst="cloudCallout">
            <a:avLst>
              <a:gd name="adj1" fmla="val 53560"/>
              <a:gd name="adj2" fmla="val 82412"/>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2)</a:t>
            </a:r>
            <a:r>
              <a:rPr lang="zh-CN" altLang="en-US" sz="1200">
                <a:latin typeface="Tahoma" panose="020B0604030504040204" pitchFamily="2" charset="0"/>
                <a:ea typeface="宋体" panose="02010600030101010101" pitchFamily="2" charset="-122"/>
              </a:rPr>
              <a:t> 索引的作用和类型</a:t>
            </a:r>
            <a:r>
              <a:rPr lang="en-US" altLang="zh-CN" sz="1200">
                <a:latin typeface="Tahoma" panose="020B0604030504040204" pitchFamily="2" charset="0"/>
                <a:ea typeface="宋体" panose="02010600030101010101" pitchFamily="2" charset="-122"/>
              </a:rPr>
              <a:t>? </a:t>
            </a:r>
            <a:endParaRPr lang="en-US" altLang="zh-CN" sz="1200">
              <a:latin typeface="Tahoma" panose="020B0604030504040204" pitchFamily="2" charset="0"/>
              <a:ea typeface="宋体" panose="02010600030101010101" pitchFamily="2" charset="-122"/>
            </a:endParaRPr>
          </a:p>
        </p:txBody>
      </p:sp>
      <p:sp>
        <p:nvSpPr>
          <p:cNvPr id="11289" name="AutoShape 4"/>
          <p:cNvSpPr>
            <a:spLocks noChangeArrowheads="1"/>
          </p:cNvSpPr>
          <p:nvPr/>
        </p:nvSpPr>
        <p:spPr bwMode="auto">
          <a:xfrm>
            <a:off x="9005888" y="5154614"/>
            <a:ext cx="1604962" cy="719137"/>
          </a:xfrm>
          <a:prstGeom prst="cloudCallout">
            <a:avLst>
              <a:gd name="adj1" fmla="val 53560"/>
              <a:gd name="adj2" fmla="val 75829"/>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3)</a:t>
            </a:r>
            <a:r>
              <a:rPr lang="zh-CN" altLang="en-US" sz="1200">
                <a:latin typeface="Tahoma" panose="020B0604030504040204" pitchFamily="2" charset="0"/>
                <a:ea typeface="宋体" panose="02010600030101010101" pitchFamily="2" charset="-122"/>
              </a:rPr>
              <a:t> 什么是</a:t>
            </a:r>
            <a:r>
              <a:rPr lang="zh-CN" altLang="en-US" sz="1200">
                <a:solidFill>
                  <a:srgbClr val="0066FF"/>
                </a:solidFill>
                <a:latin typeface="Tahoma" panose="020B0604030504040204" pitchFamily="2" charset="0"/>
                <a:ea typeface="宋体" panose="02010600030101010101" pitchFamily="2" charset="-122"/>
              </a:rPr>
              <a:t>搜索码</a:t>
            </a:r>
            <a:r>
              <a:rPr lang="zh-CN" altLang="en-US" sz="1200">
                <a:latin typeface="Tahoma" panose="020B0604030504040204" pitchFamily="2" charset="0"/>
                <a:ea typeface="宋体" panose="02010600030101010101" pitchFamily="2" charset="-122"/>
              </a:rPr>
              <a:t>和</a:t>
            </a:r>
            <a:r>
              <a:rPr lang="zh-CN" altLang="en-US" sz="1200">
                <a:solidFill>
                  <a:srgbClr val="0066FF"/>
                </a:solidFill>
                <a:latin typeface="Tahoma" panose="020B0604030504040204" pitchFamily="2" charset="0"/>
                <a:ea typeface="宋体" panose="02010600030101010101" pitchFamily="2" charset="-122"/>
              </a:rPr>
              <a:t>索引项</a:t>
            </a:r>
            <a:r>
              <a:rPr lang="en-US" altLang="zh-CN" sz="1200">
                <a:latin typeface="Tahoma" panose="020B0604030504040204" pitchFamily="2" charset="0"/>
                <a:ea typeface="宋体" panose="02010600030101010101" pitchFamily="2" charset="-122"/>
              </a:rPr>
              <a:t>(</a:t>
            </a:r>
            <a:r>
              <a:rPr lang="zh-CN" altLang="en-US" sz="1200">
                <a:latin typeface="Tahoma" panose="020B0604030504040204" pitchFamily="2" charset="0"/>
                <a:ea typeface="宋体" panose="02010600030101010101" pitchFamily="2" charset="-122"/>
              </a:rPr>
              <a:t>索引记录</a:t>
            </a:r>
            <a:r>
              <a:rPr lang="en-US" altLang="zh-CN" sz="1200">
                <a:latin typeface="Tahoma" panose="020B0604030504040204" pitchFamily="2" charset="0"/>
                <a:ea typeface="宋体" panose="02010600030101010101" pitchFamily="2" charset="-122"/>
              </a:rPr>
              <a:t>)? </a:t>
            </a:r>
            <a:endParaRPr lang="en-US" altLang="zh-CN" sz="1200">
              <a:latin typeface="Tahoma" panose="020B0604030504040204" pitchFamily="2" charset="0"/>
              <a:ea typeface="宋体" panose="02010600030101010101" pitchFamily="2" charset="-122"/>
            </a:endParaRPr>
          </a:p>
        </p:txBody>
      </p:sp>
      <p:sp>
        <p:nvSpPr>
          <p:cNvPr id="736287" name="Rectangle 31"/>
          <p:cNvSpPr>
            <a:spLocks noChangeArrowheads="1"/>
          </p:cNvSpPr>
          <p:nvPr/>
        </p:nvSpPr>
        <p:spPr bwMode="auto">
          <a:xfrm>
            <a:off x="1797051" y="5584826"/>
            <a:ext cx="7750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a:solidFill>
                  <a:srgbClr val="0066FF"/>
                </a:solidFill>
                <a:latin typeface="宋体" panose="02010600030101010101" pitchFamily="2" charset="-122"/>
                <a:ea typeface="宋体" panose="02010600030101010101" pitchFamily="2" charset="-122"/>
              </a:rPr>
              <a:t>搜索码：用于在文件中查找记录的属性</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属性组；</a:t>
            </a:r>
            <a:r>
              <a:rPr lang="en-US" altLang="zh-CN" sz="1200">
                <a:latin typeface="宋体" panose="02010600030101010101" pitchFamily="2" charset="-122"/>
                <a:ea typeface="宋体" panose="02010600030101010101" pitchFamily="2" charset="-122"/>
              </a:rPr>
              <a:t>p.268</a:t>
            </a:r>
            <a:endParaRPr lang="en-US" altLang="zh-CN" sz="1200">
              <a:latin typeface="宋体" panose="02010600030101010101" pitchFamily="2" charset="-122"/>
              <a:ea typeface="宋体" panose="02010600030101010101" pitchFamily="2" charset="-122"/>
            </a:endParaRPr>
          </a:p>
          <a:p>
            <a:pPr eaLnBrk="0" hangingPunct="0"/>
            <a:r>
              <a:rPr lang="zh-CN" altLang="en-US" sz="1600">
                <a:solidFill>
                  <a:srgbClr val="0066FF"/>
                </a:solidFill>
                <a:latin typeface="宋体" panose="02010600030101010101" pitchFamily="2" charset="-122"/>
                <a:ea typeface="宋体" panose="02010600030101010101" pitchFamily="2" charset="-122"/>
              </a:rPr>
              <a:t>索引项：由一个搜索码值和指向具有该搜索码值的一条</a:t>
            </a:r>
            <a:r>
              <a:rPr lang="en-US" altLang="zh-CN" sz="1600">
                <a:solidFill>
                  <a:srgbClr val="0066FF"/>
                </a:solidFill>
                <a:latin typeface="宋体" panose="02010600030101010101" pitchFamily="2" charset="-122"/>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多条记录的指针构成。</a:t>
            </a:r>
            <a:r>
              <a:rPr lang="en-US" altLang="zh-CN" sz="1200">
                <a:latin typeface="宋体" panose="02010600030101010101" pitchFamily="2" charset="-122"/>
                <a:ea typeface="宋体" panose="02010600030101010101" pitchFamily="2" charset="-122"/>
              </a:rPr>
              <a:t>P.269</a:t>
            </a:r>
            <a:endParaRPr lang="en-US" altLang="zh-CN" sz="1200">
              <a:latin typeface="宋体" panose="02010600030101010101" pitchFamily="2" charset="-122"/>
              <a:ea typeface="宋体" panose="02010600030101010101" pitchFamily="2" charset="-122"/>
            </a:endParaRPr>
          </a:p>
          <a:p>
            <a:pPr eaLnBrk="0" hangingPunct="0"/>
            <a:r>
              <a:rPr lang="en-US" altLang="zh-CN" sz="1600">
                <a:solidFill>
                  <a:srgbClr val="0066FF"/>
                </a:solidFill>
                <a:latin typeface="宋体" panose="02010600030101010101" pitchFamily="2" charset="-122"/>
                <a:ea typeface="宋体" panose="02010600030101010101" pitchFamily="2" charset="-122"/>
              </a:rPr>
              <a:t>        </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索引项</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索引记录是构成索引结构</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索引文件中的基本要素</a:t>
            </a:r>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sp>
        <p:nvSpPr>
          <p:cNvPr id="736288" name="Rectangle 32"/>
          <p:cNvSpPr>
            <a:spLocks noChangeArrowheads="1"/>
          </p:cNvSpPr>
          <p:nvPr/>
        </p:nvSpPr>
        <p:spPr bwMode="auto">
          <a:xfrm>
            <a:off x="3903664" y="2751138"/>
            <a:ext cx="8263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latin typeface="宋体" panose="02010600030101010101" pitchFamily="2" charset="-122"/>
                <a:ea typeface="宋体" panose="02010600030101010101" pitchFamily="2" charset="-122"/>
              </a:rPr>
              <a:t>显然：在满足条件的记录数较少</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这种应用占多数情况</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时，索引的效果才明显！</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36263"/>
                                        </p:tgtEl>
                                        <p:attrNameLst>
                                          <p:attrName>style.visibility</p:attrName>
                                        </p:attrNameLst>
                                      </p:cBhvr>
                                      <p:to>
                                        <p:strVal val="visible"/>
                                      </p:to>
                                    </p:set>
                                    <p:anim calcmode="lin" valueType="num">
                                      <p:cBhvr additive="base">
                                        <p:cTn id="7" dur="500" fill="hold"/>
                                        <p:tgtEl>
                                          <p:spTgt spid="736263"/>
                                        </p:tgtEl>
                                        <p:attrNameLst>
                                          <p:attrName>ppt_x</p:attrName>
                                        </p:attrNameLst>
                                      </p:cBhvr>
                                      <p:tavLst>
                                        <p:tav tm="0">
                                          <p:val>
                                            <p:strVal val="#ppt_x"/>
                                          </p:val>
                                        </p:tav>
                                        <p:tav tm="100000">
                                          <p:val>
                                            <p:strVal val="#ppt_x"/>
                                          </p:val>
                                        </p:tav>
                                      </p:tavLst>
                                    </p:anim>
                                    <p:anim calcmode="lin" valueType="num">
                                      <p:cBhvr additive="base">
                                        <p:cTn id="8" dur="500" fill="hold"/>
                                        <p:tgtEl>
                                          <p:spTgt spid="73626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6282"/>
                                        </p:tgtEl>
                                        <p:attrNameLst>
                                          <p:attrName>style.visibility</p:attrName>
                                        </p:attrNameLst>
                                      </p:cBhvr>
                                      <p:to>
                                        <p:strVal val="visible"/>
                                      </p:to>
                                    </p:set>
                                    <p:anim calcmode="lin" valueType="num">
                                      <p:cBhvr additive="base">
                                        <p:cTn id="13" dur="500" fill="hold"/>
                                        <p:tgtEl>
                                          <p:spTgt spid="736282"/>
                                        </p:tgtEl>
                                        <p:attrNameLst>
                                          <p:attrName>ppt_x</p:attrName>
                                        </p:attrNameLst>
                                      </p:cBhvr>
                                      <p:tavLst>
                                        <p:tav tm="0">
                                          <p:val>
                                            <p:strVal val="#ppt_x"/>
                                          </p:val>
                                        </p:tav>
                                        <p:tav tm="100000">
                                          <p:val>
                                            <p:strVal val="#ppt_x"/>
                                          </p:val>
                                        </p:tav>
                                      </p:tavLst>
                                    </p:anim>
                                    <p:anim calcmode="lin" valueType="num">
                                      <p:cBhvr additive="base">
                                        <p:cTn id="14" dur="500" fill="hold"/>
                                        <p:tgtEl>
                                          <p:spTgt spid="73628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36288"/>
                                        </p:tgtEl>
                                        <p:attrNameLst>
                                          <p:attrName>style.visibility</p:attrName>
                                        </p:attrNameLst>
                                      </p:cBhvr>
                                      <p:to>
                                        <p:strVal val="visible"/>
                                      </p:to>
                                    </p:set>
                                    <p:anim calcmode="lin" valueType="num">
                                      <p:cBhvr additive="base">
                                        <p:cTn id="17" dur="500" fill="hold"/>
                                        <p:tgtEl>
                                          <p:spTgt spid="736288"/>
                                        </p:tgtEl>
                                        <p:attrNameLst>
                                          <p:attrName>ppt_x</p:attrName>
                                        </p:attrNameLst>
                                      </p:cBhvr>
                                      <p:tavLst>
                                        <p:tav tm="0">
                                          <p:val>
                                            <p:strVal val="#ppt_x"/>
                                          </p:val>
                                        </p:tav>
                                        <p:tav tm="100000">
                                          <p:val>
                                            <p:strVal val="#ppt_x"/>
                                          </p:val>
                                        </p:tav>
                                      </p:tavLst>
                                    </p:anim>
                                    <p:anim calcmode="lin" valueType="num">
                                      <p:cBhvr additive="base">
                                        <p:cTn id="18" dur="500" fill="hold"/>
                                        <p:tgtEl>
                                          <p:spTgt spid="73628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36283"/>
                                        </p:tgtEl>
                                        <p:attrNameLst>
                                          <p:attrName>style.visibility</p:attrName>
                                        </p:attrNameLst>
                                      </p:cBhvr>
                                      <p:to>
                                        <p:strVal val="visible"/>
                                      </p:to>
                                    </p:set>
                                    <p:anim calcmode="lin" valueType="num">
                                      <p:cBhvr additive="base">
                                        <p:cTn id="23" dur="500" fill="hold"/>
                                        <p:tgtEl>
                                          <p:spTgt spid="736283"/>
                                        </p:tgtEl>
                                        <p:attrNameLst>
                                          <p:attrName>ppt_x</p:attrName>
                                        </p:attrNameLst>
                                      </p:cBhvr>
                                      <p:tavLst>
                                        <p:tav tm="0">
                                          <p:val>
                                            <p:strVal val="#ppt_x"/>
                                          </p:val>
                                        </p:tav>
                                        <p:tav tm="100000">
                                          <p:val>
                                            <p:strVal val="#ppt_x"/>
                                          </p:val>
                                        </p:tav>
                                      </p:tavLst>
                                    </p:anim>
                                    <p:anim calcmode="lin" valueType="num">
                                      <p:cBhvr additive="base">
                                        <p:cTn id="24" dur="500" fill="hold"/>
                                        <p:tgtEl>
                                          <p:spTgt spid="73628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36284"/>
                                        </p:tgtEl>
                                        <p:attrNameLst>
                                          <p:attrName>style.visibility</p:attrName>
                                        </p:attrNameLst>
                                      </p:cBhvr>
                                      <p:to>
                                        <p:strVal val="visible"/>
                                      </p:to>
                                    </p:set>
                                    <p:anim calcmode="lin" valueType="num">
                                      <p:cBhvr additive="base">
                                        <p:cTn id="29" dur="500" fill="hold"/>
                                        <p:tgtEl>
                                          <p:spTgt spid="736284"/>
                                        </p:tgtEl>
                                        <p:attrNameLst>
                                          <p:attrName>ppt_x</p:attrName>
                                        </p:attrNameLst>
                                      </p:cBhvr>
                                      <p:tavLst>
                                        <p:tav tm="0">
                                          <p:val>
                                            <p:strVal val="#ppt_x"/>
                                          </p:val>
                                        </p:tav>
                                        <p:tav tm="100000">
                                          <p:val>
                                            <p:strVal val="#ppt_x"/>
                                          </p:val>
                                        </p:tav>
                                      </p:tavLst>
                                    </p:anim>
                                    <p:anim calcmode="lin" valueType="num">
                                      <p:cBhvr additive="base">
                                        <p:cTn id="30" dur="500" fill="hold"/>
                                        <p:tgtEl>
                                          <p:spTgt spid="73628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36287"/>
                                        </p:tgtEl>
                                        <p:attrNameLst>
                                          <p:attrName>style.visibility</p:attrName>
                                        </p:attrNameLst>
                                      </p:cBhvr>
                                      <p:to>
                                        <p:strVal val="visible"/>
                                      </p:to>
                                    </p:set>
                                    <p:anim calcmode="lin" valueType="num">
                                      <p:cBhvr additive="base">
                                        <p:cTn id="35" dur="500" fill="hold"/>
                                        <p:tgtEl>
                                          <p:spTgt spid="736287"/>
                                        </p:tgtEl>
                                        <p:attrNameLst>
                                          <p:attrName>ppt_x</p:attrName>
                                        </p:attrNameLst>
                                      </p:cBhvr>
                                      <p:tavLst>
                                        <p:tav tm="0">
                                          <p:val>
                                            <p:strVal val="#ppt_x"/>
                                          </p:val>
                                        </p:tav>
                                        <p:tav tm="100000">
                                          <p:val>
                                            <p:strVal val="#ppt_x"/>
                                          </p:val>
                                        </p:tav>
                                      </p:tavLst>
                                    </p:anim>
                                    <p:anim calcmode="lin" valueType="num">
                                      <p:cBhvr additive="base">
                                        <p:cTn id="36" dur="500" fill="hold"/>
                                        <p:tgtEl>
                                          <p:spTgt spid="736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3" grpId="0"/>
      <p:bldP spid="736287" grpId="0"/>
      <p:bldP spid="73628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幻灯片编号占位符 5"/>
          <p:cNvSpPr>
            <a:spLocks noGrp="1"/>
          </p:cNvSpPr>
          <p:nvPr>
            <p:ph type="sldNum" sz="quarter" idx="12"/>
          </p:nvPr>
        </p:nvSpPr>
        <p:spPr/>
        <p:txBody>
          <a:bodyPr/>
          <a:lstStyle/>
          <a:p>
            <a:pPr>
              <a:defRPr/>
            </a:pPr>
            <a:fld id="{30BA1079-9096-4118-A4DE-57CC5D36E39E}" type="slidenum">
              <a:rPr lang="zh-CN" altLang="en-US"/>
            </a:fld>
            <a:endParaRPr lang="en-US" altLang="zh-CN"/>
          </a:p>
        </p:txBody>
      </p:sp>
      <p:sp>
        <p:nvSpPr>
          <p:cNvPr id="13314" name="Rectangle 2"/>
          <p:cNvSpPr>
            <a:spLocks noGrp="1" noChangeArrowheads="1"/>
          </p:cNvSpPr>
          <p:nvPr>
            <p:ph type="title"/>
          </p:nvPr>
        </p:nvSpPr>
        <p:spPr>
          <a:xfrm>
            <a:off x="2038350" y="71439"/>
            <a:ext cx="7772400" cy="574675"/>
          </a:xfrm>
        </p:spPr>
        <p:txBody>
          <a:bodyPr/>
          <a:lstStyle/>
          <a:p>
            <a:pPr algn="l"/>
            <a:r>
              <a:rPr lang="zh-CN" altLang="en-US" sz="2800" b="1">
                <a:latin typeface="黑体" panose="02010609060101010101" pitchFamily="49" charset="-122"/>
                <a:ea typeface="黑体" panose="02010609060101010101" pitchFamily="49" charset="-122"/>
              </a:rPr>
              <a:t>二 顺序索引</a:t>
            </a:r>
            <a:endParaRPr lang="zh-CN" altLang="en-US" sz="2800" b="1">
              <a:latin typeface="黑体" panose="02010609060101010101" pitchFamily="49" charset="-122"/>
              <a:ea typeface="黑体" panose="02010609060101010101" pitchFamily="49" charset="-122"/>
            </a:endParaRPr>
          </a:p>
        </p:txBody>
      </p:sp>
      <p:sp>
        <p:nvSpPr>
          <p:cNvPr id="13315" name="AutoShape 4"/>
          <p:cNvSpPr>
            <a:spLocks noChangeArrowheads="1"/>
          </p:cNvSpPr>
          <p:nvPr/>
        </p:nvSpPr>
        <p:spPr bwMode="auto">
          <a:xfrm>
            <a:off x="1643064" y="919163"/>
            <a:ext cx="1749425" cy="627062"/>
          </a:xfrm>
          <a:prstGeom prst="cloudCallout">
            <a:avLst>
              <a:gd name="adj1" fmla="val -48366"/>
              <a:gd name="adj2" fmla="val 86454"/>
            </a:avLst>
          </a:prstGeom>
          <a:solidFill>
            <a:srgbClr val="FF9900"/>
          </a:solidFill>
          <a:ln w="9525">
            <a:solidFill>
              <a:schemeClr val="tx1"/>
            </a:solidFill>
            <a:round/>
          </a:ln>
        </p:spPr>
        <p:txBody>
          <a:bodyPr lIns="0" tIns="0" rIns="0" bIns="0"/>
          <a:lstStyle/>
          <a:p>
            <a:pPr algn="ctr" eaLnBrk="0" hangingPunct="0"/>
            <a:r>
              <a:rPr lang="zh-CN" altLang="en-US" sz="1200">
                <a:latin typeface="Tahoma" panose="020B0604030504040204" pitchFamily="2" charset="0"/>
                <a:ea typeface="宋体" panose="02010600030101010101" pitchFamily="2" charset="-122"/>
              </a:rPr>
              <a:t>讨论</a:t>
            </a:r>
            <a:r>
              <a:rPr lang="en-US" altLang="zh-CN" sz="1200">
                <a:latin typeface="Tahoma" panose="020B0604030504040204" pitchFamily="2" charset="0"/>
                <a:ea typeface="宋体" panose="02010600030101010101" pitchFamily="2" charset="-122"/>
              </a:rPr>
              <a:t>2. </a:t>
            </a:r>
            <a:r>
              <a:rPr lang="zh-CN" altLang="en-US" sz="1200">
                <a:latin typeface="Tahoma" panose="020B0604030504040204" pitchFamily="2" charset="0"/>
                <a:ea typeface="宋体" panose="02010600030101010101" pitchFamily="2" charset="-122"/>
              </a:rPr>
              <a:t>顺序索引及其特点 ？ </a:t>
            </a:r>
            <a:endParaRPr lang="zh-CN" altLang="en-US" sz="1200">
              <a:latin typeface="Tahoma" panose="020B0604030504040204" pitchFamily="2" charset="0"/>
              <a:ea typeface="宋体" panose="02010600030101010101" pitchFamily="2" charset="-122"/>
            </a:endParaRPr>
          </a:p>
        </p:txBody>
      </p:sp>
      <p:sp>
        <p:nvSpPr>
          <p:cNvPr id="13316" name="AutoShape 4"/>
          <p:cNvSpPr>
            <a:spLocks noChangeArrowheads="1"/>
          </p:cNvSpPr>
          <p:nvPr/>
        </p:nvSpPr>
        <p:spPr bwMode="auto">
          <a:xfrm>
            <a:off x="8748713" y="939800"/>
            <a:ext cx="1604962" cy="806450"/>
          </a:xfrm>
          <a:prstGeom prst="cloudCallout">
            <a:avLst>
              <a:gd name="adj1" fmla="val 53560"/>
              <a:gd name="adj2" fmla="val 73032"/>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1)</a:t>
            </a:r>
            <a:r>
              <a:rPr lang="zh-CN" altLang="en-US" sz="1200">
                <a:latin typeface="Tahoma" panose="020B0604030504040204" pitchFamily="2" charset="0"/>
                <a:ea typeface="宋体" panose="02010600030101010101" pitchFamily="2" charset="-122"/>
              </a:rPr>
              <a:t>什么是顺序索引，有哪些不同类型</a:t>
            </a:r>
            <a:r>
              <a:rPr lang="en-US" altLang="zh-CN" sz="1200">
                <a:latin typeface="Tahoma" panose="020B0604030504040204" pitchFamily="2" charset="0"/>
                <a:ea typeface="宋体" panose="02010600030101010101" pitchFamily="2" charset="-122"/>
              </a:rPr>
              <a:t>? </a:t>
            </a:r>
            <a:endParaRPr lang="en-US" altLang="zh-CN" sz="1200">
              <a:latin typeface="Tahoma" panose="020B0604030504040204" pitchFamily="2" charset="0"/>
              <a:ea typeface="宋体" panose="02010600030101010101" pitchFamily="2" charset="-122"/>
            </a:endParaRPr>
          </a:p>
        </p:txBody>
      </p:sp>
      <p:sp>
        <p:nvSpPr>
          <p:cNvPr id="737286" name="Rectangle 6"/>
          <p:cNvSpPr>
            <a:spLocks noChangeArrowheads="1"/>
          </p:cNvSpPr>
          <p:nvPr/>
        </p:nvSpPr>
        <p:spPr bwMode="auto">
          <a:xfrm>
            <a:off x="7167564" y="1970089"/>
            <a:ext cx="3082925" cy="1200329"/>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latin typeface="宋体" panose="02010600030101010101" pitchFamily="2" charset="-122"/>
                <a:ea typeface="宋体" panose="02010600030101010101" pitchFamily="2" charset="-122"/>
              </a:rPr>
              <a:t>顺序索引</a:t>
            </a:r>
            <a:r>
              <a:rPr lang="zh-CN" altLang="en-US">
                <a:solidFill>
                  <a:srgbClr val="0066FF"/>
                </a:solidFill>
                <a:latin typeface="宋体" panose="02010600030101010101" pitchFamily="2" charset="-122"/>
                <a:ea typeface="宋体" panose="02010600030101010101" pitchFamily="2" charset="-122"/>
              </a:rPr>
              <a:t>：基于搜索码值的顺序排序</a:t>
            </a:r>
            <a:endParaRPr lang="zh-CN" altLang="en-US">
              <a:solidFill>
                <a:srgbClr val="0066FF"/>
              </a:solidFill>
              <a:latin typeface="宋体" panose="02010600030101010101" pitchFamily="2" charset="-122"/>
              <a:ea typeface="宋体" panose="02010600030101010101" pitchFamily="2" charset="-122"/>
            </a:endParaRPr>
          </a:p>
          <a:p>
            <a:pPr eaLnBrk="0" hangingPunct="0"/>
            <a:r>
              <a:rPr lang="en-US" altLang="zh-CN">
                <a:solidFill>
                  <a:srgbClr val="0066FF"/>
                </a:solidFill>
                <a:latin typeface="宋体" panose="02010600030101010101" pitchFamily="2" charset="-122"/>
                <a:ea typeface="宋体" panose="02010600030101010101" pitchFamily="2" charset="-122"/>
              </a:rPr>
              <a:t>          (</a:t>
            </a:r>
            <a:r>
              <a:rPr lang="zh-CN" altLang="en-US">
                <a:solidFill>
                  <a:srgbClr val="0066FF"/>
                </a:solidFill>
                <a:latin typeface="宋体" panose="02010600030101010101" pitchFamily="2" charset="-122"/>
                <a:ea typeface="宋体" panose="02010600030101010101" pitchFamily="2" charset="-122"/>
              </a:rPr>
              <a:t>指索引项在索引文件中</a:t>
            </a:r>
            <a:r>
              <a:rPr lang="en-US" altLang="zh-CN">
                <a:solidFill>
                  <a:srgbClr val="0066FF"/>
                </a:solidFill>
                <a:latin typeface="宋体" panose="02010600030101010101" pitchFamily="2" charset="-122"/>
                <a:ea typeface="宋体" panose="02010600030101010101" pitchFamily="2" charset="-122"/>
              </a:rPr>
              <a:t>)</a:t>
            </a:r>
            <a:endParaRPr lang="en-US" altLang="zh-CN">
              <a:solidFill>
                <a:srgbClr val="0066FF"/>
              </a:solidFill>
              <a:latin typeface="宋体" panose="02010600030101010101" pitchFamily="2" charset="-122"/>
              <a:ea typeface="宋体" panose="02010600030101010101" pitchFamily="2" charset="-122"/>
            </a:endParaRPr>
          </a:p>
        </p:txBody>
      </p:sp>
      <p:pic>
        <p:nvPicPr>
          <p:cNvPr id="13318"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8313" y="4176714"/>
            <a:ext cx="8589962"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4" name="Rectangle 14"/>
          <p:cNvSpPr>
            <a:spLocks noChangeArrowheads="1"/>
          </p:cNvSpPr>
          <p:nvPr/>
        </p:nvSpPr>
        <p:spPr bwMode="auto">
          <a:xfrm>
            <a:off x="7367588" y="2809876"/>
            <a:ext cx="2874962" cy="1200329"/>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zh-CN" altLang="en-US" dirty="0">
                <a:latin typeface="宋体" panose="02010600030101010101" pitchFamily="2" charset="-122"/>
                <a:ea typeface="宋体" panose="02010600030101010101" pitchFamily="2" charset="-122"/>
              </a:rPr>
              <a:t>主索引</a:t>
            </a:r>
            <a:r>
              <a:rPr lang="zh-CN" altLang="en-US" dirty="0">
                <a:solidFill>
                  <a:srgbClr val="0066FF"/>
                </a:solidFill>
                <a:latin typeface="宋体" panose="02010600030101010101" pitchFamily="2" charset="-122"/>
                <a:ea typeface="宋体" panose="02010600030101010101" pitchFamily="2" charset="-122"/>
              </a:rPr>
              <a:t>：索引文件排序与数据文件</a:t>
            </a:r>
            <a:endParaRPr lang="zh-CN" altLang="en-US" dirty="0">
              <a:solidFill>
                <a:srgbClr val="0066FF"/>
              </a:solidFill>
              <a:latin typeface="宋体" panose="02010600030101010101" pitchFamily="2" charset="-122"/>
              <a:ea typeface="宋体" panose="02010600030101010101" pitchFamily="2" charset="-122"/>
            </a:endParaRPr>
          </a:p>
          <a:p>
            <a:pPr eaLnBrk="0" hangingPunct="0">
              <a:defRPr/>
            </a:pPr>
            <a:r>
              <a:rPr lang="zh-CN" altLang="en-US" dirty="0">
                <a:solidFill>
                  <a:srgbClr val="0066FF"/>
                </a:solidFill>
                <a:latin typeface="宋体" panose="02010600030101010101" pitchFamily="2" charset="-122"/>
                <a:ea typeface="宋体" panose="02010600030101010101" pitchFamily="2" charset="-122"/>
              </a:rPr>
              <a:t>        排序相同（只能有</a:t>
            </a:r>
            <a:r>
              <a:rPr lang="zh-CN" altLang="en-US" dirty="0">
                <a:latin typeface="宋体" panose="02010600030101010101" pitchFamily="2" charset="-122"/>
                <a:ea typeface="宋体" panose="02010600030101010101" pitchFamily="2" charset="-122"/>
              </a:rPr>
              <a:t>一个</a:t>
            </a:r>
            <a:r>
              <a:rPr lang="zh-CN" altLang="en-US" dirty="0">
                <a:solidFill>
                  <a:srgbClr val="0066FF"/>
                </a:solidFill>
                <a:latin typeface="宋体" panose="02010600030101010101" pitchFamily="2" charset="-122"/>
                <a:ea typeface="宋体" panose="02010600030101010101" pitchFamily="2" charset="-122"/>
              </a:rPr>
              <a:t>）</a:t>
            </a:r>
            <a:endParaRPr lang="zh-CN" altLang="en-US" dirty="0">
              <a:solidFill>
                <a:srgbClr val="0066FF"/>
              </a:solidFill>
              <a:latin typeface="宋体" panose="02010600030101010101" pitchFamily="2" charset="-122"/>
              <a:ea typeface="宋体" panose="02010600030101010101" pitchFamily="2" charset="-122"/>
            </a:endParaRPr>
          </a:p>
        </p:txBody>
      </p:sp>
      <p:grpSp>
        <p:nvGrpSpPr>
          <p:cNvPr id="737307" name="Group 27"/>
          <p:cNvGrpSpPr/>
          <p:nvPr/>
        </p:nvGrpSpPr>
        <p:grpSpPr bwMode="auto">
          <a:xfrm>
            <a:off x="2139951" y="4465638"/>
            <a:ext cx="6099175" cy="336550"/>
            <a:chOff x="388" y="2813"/>
            <a:chExt cx="3842" cy="212"/>
          </a:xfrm>
        </p:grpSpPr>
        <p:sp>
          <p:nvSpPr>
            <p:cNvPr id="737288" name="Line 8"/>
            <p:cNvSpPr>
              <a:spLocks noChangeShapeType="1"/>
            </p:cNvSpPr>
            <p:nvPr/>
          </p:nvSpPr>
          <p:spPr bwMode="auto">
            <a:xfrm>
              <a:off x="388" y="2813"/>
              <a:ext cx="2951" cy="0"/>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289" name="Line 9"/>
            <p:cNvSpPr>
              <a:spLocks noChangeShapeType="1"/>
            </p:cNvSpPr>
            <p:nvPr/>
          </p:nvSpPr>
          <p:spPr bwMode="auto">
            <a:xfrm flipV="1">
              <a:off x="1552" y="3021"/>
              <a:ext cx="2678" cy="4"/>
            </a:xfrm>
            <a:prstGeom prst="line">
              <a:avLst/>
            </a:prstGeom>
            <a:noFill/>
            <a:ln w="19050">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pic>
        <p:nvPicPr>
          <p:cNvPr id="1332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1858963"/>
            <a:ext cx="486410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20"/>
          <p:cNvSpPr>
            <a:spLocks noChangeArrowheads="1"/>
          </p:cNvSpPr>
          <p:nvPr/>
        </p:nvSpPr>
        <p:spPr bwMode="auto">
          <a:xfrm>
            <a:off x="3935414" y="1066800"/>
            <a:ext cx="454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a:t>1. </a:t>
            </a:r>
            <a:r>
              <a:rPr lang="zh-CN" altLang="en-US" sz="2400"/>
              <a:t>顺序索引的基本概念</a:t>
            </a:r>
            <a:r>
              <a:rPr lang="en-US" altLang="zh-CN" sz="1600"/>
              <a:t>p.269</a:t>
            </a:r>
            <a:endParaRPr lang="en-US" altLang="zh-CN" sz="1600"/>
          </a:p>
        </p:txBody>
      </p:sp>
      <p:grpSp>
        <p:nvGrpSpPr>
          <p:cNvPr id="737308" name="Group 28"/>
          <p:cNvGrpSpPr/>
          <p:nvPr/>
        </p:nvGrpSpPr>
        <p:grpSpPr bwMode="auto">
          <a:xfrm>
            <a:off x="1727200" y="4787904"/>
            <a:ext cx="8574088" cy="681038"/>
            <a:chOff x="128" y="3016"/>
            <a:chExt cx="5401" cy="429"/>
          </a:xfrm>
        </p:grpSpPr>
        <p:sp>
          <p:nvSpPr>
            <p:cNvPr id="737290" name="Rectangle 10"/>
            <p:cNvSpPr>
              <a:spLocks noChangeArrowheads="1"/>
            </p:cNvSpPr>
            <p:nvPr/>
          </p:nvSpPr>
          <p:spPr bwMode="auto">
            <a:xfrm>
              <a:off x="3393" y="3016"/>
              <a:ext cx="116" cy="233"/>
            </a:xfrm>
            <a:prstGeom prst="rect">
              <a:avLst/>
            </a:prstGeom>
            <a:noFill/>
            <a:ln w="635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295" name="Line 15"/>
            <p:cNvSpPr>
              <a:spLocks noChangeShapeType="1"/>
            </p:cNvSpPr>
            <p:nvPr/>
          </p:nvSpPr>
          <p:spPr bwMode="auto">
            <a:xfrm>
              <a:off x="5409" y="3220"/>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296" name="Line 16"/>
            <p:cNvSpPr>
              <a:spLocks noChangeShapeType="1"/>
            </p:cNvSpPr>
            <p:nvPr/>
          </p:nvSpPr>
          <p:spPr bwMode="auto">
            <a:xfrm>
              <a:off x="128" y="3427"/>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297" name="Rectangle 17"/>
            <p:cNvSpPr>
              <a:spLocks noChangeArrowheads="1"/>
            </p:cNvSpPr>
            <p:nvPr/>
          </p:nvSpPr>
          <p:spPr bwMode="auto">
            <a:xfrm>
              <a:off x="367" y="3212"/>
              <a:ext cx="381" cy="233"/>
            </a:xfrm>
            <a:prstGeom prst="rect">
              <a:avLst/>
            </a:prstGeom>
            <a:noFill/>
            <a:ln w="2857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305" name="Line 25"/>
            <p:cNvSpPr>
              <a:spLocks noChangeShapeType="1"/>
            </p:cNvSpPr>
            <p:nvPr/>
          </p:nvSpPr>
          <p:spPr bwMode="auto">
            <a:xfrm>
              <a:off x="130" y="3206"/>
              <a:ext cx="158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grpSp>
        <p:nvGrpSpPr>
          <p:cNvPr id="737309" name="Group 29"/>
          <p:cNvGrpSpPr/>
          <p:nvPr/>
        </p:nvGrpSpPr>
        <p:grpSpPr bwMode="auto">
          <a:xfrm>
            <a:off x="2160588" y="5730883"/>
            <a:ext cx="5105400" cy="376238"/>
            <a:chOff x="401" y="3610"/>
            <a:chExt cx="3216" cy="237"/>
          </a:xfrm>
        </p:grpSpPr>
        <p:sp>
          <p:nvSpPr>
            <p:cNvPr id="737292" name="Rectangle 12"/>
            <p:cNvSpPr>
              <a:spLocks noChangeArrowheads="1"/>
            </p:cNvSpPr>
            <p:nvPr/>
          </p:nvSpPr>
          <p:spPr bwMode="auto">
            <a:xfrm>
              <a:off x="1703" y="3610"/>
              <a:ext cx="609" cy="233"/>
            </a:xfrm>
            <a:prstGeom prst="rect">
              <a:avLst/>
            </a:prstGeom>
            <a:noFill/>
            <a:ln w="6350">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endParaRPr lang="zh-CN" altLang="en-US">
                <a:solidFill>
                  <a:srgbClr val="0066FF"/>
                </a:solidFill>
                <a:latin typeface="黑体" panose="02010609060101010101" pitchFamily="49" charset="-122"/>
                <a:ea typeface="黑体" panose="02010609060101010101" pitchFamily="49" charset="-122"/>
              </a:endParaRPr>
            </a:p>
          </p:txBody>
        </p:sp>
        <p:sp>
          <p:nvSpPr>
            <p:cNvPr id="737293" name="Rectangle 13"/>
            <p:cNvSpPr>
              <a:spLocks noChangeArrowheads="1"/>
            </p:cNvSpPr>
            <p:nvPr/>
          </p:nvSpPr>
          <p:spPr bwMode="auto">
            <a:xfrm>
              <a:off x="3501" y="3614"/>
              <a:ext cx="116" cy="233"/>
            </a:xfrm>
            <a:prstGeom prst="rect">
              <a:avLst/>
            </a:prstGeom>
            <a:noFill/>
            <a:ln w="28575">
              <a:solidFill>
                <a:schemeClr val="tx2"/>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298" name="Line 18"/>
            <p:cNvSpPr>
              <a:spLocks noChangeShapeType="1"/>
            </p:cNvSpPr>
            <p:nvPr/>
          </p:nvSpPr>
          <p:spPr bwMode="auto">
            <a:xfrm>
              <a:off x="3350" y="3817"/>
              <a:ext cx="12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306" name="Line 26"/>
            <p:cNvSpPr>
              <a:spLocks noChangeShapeType="1"/>
            </p:cNvSpPr>
            <p:nvPr/>
          </p:nvSpPr>
          <p:spPr bwMode="auto">
            <a:xfrm>
              <a:off x="401" y="3822"/>
              <a:ext cx="690"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sp>
        <p:nvSpPr>
          <p:cNvPr id="737311" name="Rectangle 31"/>
          <p:cNvSpPr>
            <a:spLocks noChangeArrowheads="1"/>
          </p:cNvSpPr>
          <p:nvPr/>
        </p:nvSpPr>
        <p:spPr bwMode="auto">
          <a:xfrm>
            <a:off x="7377113" y="3414714"/>
            <a:ext cx="2874962" cy="1200329"/>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a:ea typeface="宋体" panose="02010600030101010101" pitchFamily="2" charset="-122"/>
              </a:rPr>
              <a:t>辅助索引</a:t>
            </a:r>
            <a:r>
              <a:rPr lang="zh-CN" altLang="en-US">
                <a:solidFill>
                  <a:srgbClr val="0066FF"/>
                </a:solidFill>
                <a:ea typeface="宋体" panose="02010600030101010101" pitchFamily="2" charset="-122"/>
              </a:rPr>
              <a:t>：索引文件排序与数据文</a:t>
            </a:r>
            <a:endParaRPr lang="zh-CN" altLang="en-US">
              <a:solidFill>
                <a:srgbClr val="0066FF"/>
              </a:solidFill>
              <a:ea typeface="宋体" panose="02010600030101010101" pitchFamily="2" charset="-122"/>
            </a:endParaRPr>
          </a:p>
          <a:p>
            <a:pPr eaLnBrk="0" hangingPunct="0"/>
            <a:r>
              <a:rPr lang="zh-CN" altLang="en-US">
                <a:solidFill>
                  <a:srgbClr val="0066FF"/>
                </a:solidFill>
                <a:ea typeface="宋体" panose="02010600030101010101" pitchFamily="2" charset="-122"/>
              </a:rPr>
              <a:t>        件排序</a:t>
            </a:r>
            <a:r>
              <a:rPr lang="zh-CN" altLang="en-US">
                <a:solidFill>
                  <a:srgbClr val="428E5B"/>
                </a:solidFill>
                <a:ea typeface="宋体" panose="02010600030101010101" pitchFamily="2" charset="-122"/>
              </a:rPr>
              <a:t>不</a:t>
            </a:r>
            <a:r>
              <a:rPr lang="zh-CN" altLang="en-US">
                <a:solidFill>
                  <a:srgbClr val="0066FF"/>
                </a:solidFill>
                <a:ea typeface="宋体" panose="02010600030101010101" pitchFamily="2" charset="-122"/>
              </a:rPr>
              <a:t>相同（可</a:t>
            </a:r>
            <a:r>
              <a:rPr lang="zh-CN" altLang="en-US">
                <a:ea typeface="宋体" panose="02010600030101010101" pitchFamily="2" charset="-122"/>
              </a:rPr>
              <a:t>多个</a:t>
            </a:r>
            <a:r>
              <a:rPr lang="zh-CN" altLang="en-US">
                <a:solidFill>
                  <a:srgbClr val="0066FF"/>
                </a:solidFill>
                <a:ea typeface="宋体" panose="02010600030101010101" pitchFamily="2" charset="-122"/>
              </a:rPr>
              <a:t>）</a:t>
            </a:r>
            <a:endParaRPr lang="zh-CN" altLang="en-US">
              <a:solidFill>
                <a:srgbClr val="0066FF"/>
              </a:solidFill>
              <a:ea typeface="宋体" panose="02010600030101010101" pitchFamily="2" charset="-122"/>
            </a:endParaRPr>
          </a:p>
        </p:txBody>
      </p:sp>
      <p:grpSp>
        <p:nvGrpSpPr>
          <p:cNvPr id="737320" name="Group 40"/>
          <p:cNvGrpSpPr/>
          <p:nvPr/>
        </p:nvGrpSpPr>
        <p:grpSpPr bwMode="auto">
          <a:xfrm>
            <a:off x="1565276" y="1624014"/>
            <a:ext cx="4627563" cy="2522537"/>
            <a:chOff x="26" y="1023"/>
            <a:chExt cx="2915" cy="1589"/>
          </a:xfrm>
        </p:grpSpPr>
        <p:sp>
          <p:nvSpPr>
            <p:cNvPr id="737301" name="Rectangle 21"/>
            <p:cNvSpPr>
              <a:spLocks noChangeArrowheads="1"/>
            </p:cNvSpPr>
            <p:nvPr/>
          </p:nvSpPr>
          <p:spPr bwMode="auto">
            <a:xfrm>
              <a:off x="26" y="2455"/>
              <a:ext cx="67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zh-CN" altLang="en-US" sz="1000" dirty="0">
                  <a:latin typeface="宋体" panose="02010600030101010101" pitchFamily="2" charset="-122"/>
                  <a:ea typeface="宋体" panose="02010600030101010101" pitchFamily="2" charset="-122"/>
                </a:rPr>
                <a:t>索引的顺序文件</a:t>
              </a:r>
              <a:endParaRPr lang="en-US" altLang="zh-CN" sz="1000" dirty="0">
                <a:latin typeface="宋体" panose="02010600030101010101" pitchFamily="2" charset="-122"/>
                <a:ea typeface="宋体" panose="02010600030101010101" pitchFamily="2" charset="-122"/>
              </a:endParaRPr>
            </a:p>
          </p:txBody>
        </p:sp>
        <p:sp>
          <p:nvSpPr>
            <p:cNvPr id="13339" name="Rectangle 22"/>
            <p:cNvSpPr>
              <a:spLocks noChangeArrowheads="1"/>
            </p:cNvSpPr>
            <p:nvPr/>
          </p:nvSpPr>
          <p:spPr bwMode="auto">
            <a:xfrm>
              <a:off x="1505" y="2456"/>
              <a:ext cx="14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图</a:t>
              </a:r>
              <a:r>
                <a:rPr lang="en-US" altLang="zh-CN" sz="1000">
                  <a:latin typeface="宋体" panose="02010600030101010101" pitchFamily="2" charset="-122"/>
                  <a:ea typeface="宋体" panose="02010600030101010101" pitchFamily="2" charset="-122"/>
                </a:rPr>
                <a:t>11-1 (instructor)</a:t>
              </a:r>
              <a:r>
                <a:rPr lang="zh-CN" altLang="en-US" sz="1000">
                  <a:latin typeface="宋体" panose="02010600030101010101" pitchFamily="2" charset="-122"/>
                  <a:ea typeface="宋体" panose="02010600030101010101" pitchFamily="2" charset="-122"/>
                </a:rPr>
                <a:t>记录的顺序文件</a:t>
              </a:r>
              <a:endParaRPr lang="en-US" altLang="zh-CN" sz="1000">
                <a:latin typeface="宋体" panose="02010600030101010101" pitchFamily="2" charset="-122"/>
                <a:ea typeface="宋体" panose="02010600030101010101" pitchFamily="2" charset="-122"/>
              </a:endParaRPr>
            </a:p>
          </p:txBody>
        </p:sp>
        <p:sp>
          <p:nvSpPr>
            <p:cNvPr id="13340" name="Rectangle 23"/>
            <p:cNvSpPr>
              <a:spLocks noChangeArrowheads="1"/>
            </p:cNvSpPr>
            <p:nvPr/>
          </p:nvSpPr>
          <p:spPr bwMode="auto">
            <a:xfrm>
              <a:off x="615" y="1643"/>
              <a:ext cx="25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eaLnBrk="0" hangingPunct="0">
                <a:lnSpc>
                  <a:spcPct val="140000"/>
                </a:lnSpc>
              </a:pPr>
              <a:r>
                <a:rPr lang="zh-CN" altLang="en-US" sz="1000">
                  <a:solidFill>
                    <a:srgbClr val="0066FF"/>
                  </a:solidFill>
                  <a:latin typeface="宋体" panose="02010600030101010101" pitchFamily="2" charset="-122"/>
                  <a:ea typeface="宋体" panose="02010600030101010101" pitchFamily="2" charset="-122"/>
                </a:rPr>
                <a:t>此为主索引</a:t>
              </a:r>
              <a:endParaRPr lang="zh-CN" altLang="en-US" sz="1000">
                <a:solidFill>
                  <a:srgbClr val="0066FF"/>
                </a:solidFill>
                <a:latin typeface="宋体" panose="02010600030101010101" pitchFamily="2" charset="-122"/>
                <a:ea typeface="宋体" panose="02010600030101010101" pitchFamily="2" charset="-122"/>
              </a:endParaRPr>
            </a:p>
          </p:txBody>
        </p:sp>
        <p:sp>
          <p:nvSpPr>
            <p:cNvPr id="13341" name="Rectangle 32"/>
            <p:cNvSpPr>
              <a:spLocks noChangeArrowheads="1"/>
            </p:cNvSpPr>
            <p:nvPr/>
          </p:nvSpPr>
          <p:spPr bwMode="auto">
            <a:xfrm>
              <a:off x="689" y="2458"/>
              <a:ext cx="6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索引项</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每一行</a:t>
              </a:r>
              <a:r>
                <a:rPr lang="en-US" altLang="zh-CN" sz="1000">
                  <a:solidFill>
                    <a:srgbClr val="0066FF"/>
                  </a:solidFill>
                  <a:latin typeface="宋体" panose="02010600030101010101" pitchFamily="2" charset="-122"/>
                  <a:ea typeface="宋体" panose="02010600030101010101" pitchFamily="2" charset="-122"/>
                </a:rPr>
                <a:t>)</a:t>
              </a:r>
              <a:endParaRPr lang="en-US" altLang="zh-CN" sz="1000">
                <a:solidFill>
                  <a:srgbClr val="0066FF"/>
                </a:solidFill>
                <a:latin typeface="宋体" panose="02010600030101010101" pitchFamily="2" charset="-122"/>
                <a:ea typeface="宋体" panose="02010600030101010101" pitchFamily="2" charset="-122"/>
              </a:endParaRPr>
            </a:p>
          </p:txBody>
        </p:sp>
        <p:sp>
          <p:nvSpPr>
            <p:cNvPr id="737313" name="Line 33"/>
            <p:cNvSpPr>
              <a:spLocks noChangeShapeType="1"/>
            </p:cNvSpPr>
            <p:nvPr/>
          </p:nvSpPr>
          <p:spPr bwMode="auto">
            <a:xfrm>
              <a:off x="624" y="2430"/>
              <a:ext cx="115" cy="81"/>
            </a:xfrm>
            <a:prstGeom prst="line">
              <a:avLst/>
            </a:prstGeom>
            <a:noFill/>
            <a:ln w="9525">
              <a:solidFill>
                <a:srgbClr val="0066FF"/>
              </a:solidFill>
              <a:prstDash val="dash"/>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13343" name="Rectangle 35"/>
            <p:cNvSpPr>
              <a:spLocks noChangeArrowheads="1"/>
            </p:cNvSpPr>
            <p:nvPr/>
          </p:nvSpPr>
          <p:spPr bwMode="auto">
            <a:xfrm>
              <a:off x="236" y="1023"/>
              <a:ext cx="8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000">
                  <a:latin typeface="宋体" panose="02010600030101010101" pitchFamily="2" charset="-122"/>
                  <a:ea typeface="宋体" panose="02010600030101010101" pitchFamily="2" charset="-122"/>
                </a:rPr>
                <a:t>搜索码</a:t>
              </a:r>
              <a:r>
                <a:rPr lang="en-US" altLang="zh-CN" sz="1000">
                  <a:solidFill>
                    <a:srgbClr val="0066FF"/>
                  </a:solidFill>
                  <a:latin typeface="宋体" panose="02010600030101010101" pitchFamily="2" charset="-122"/>
                  <a:ea typeface="宋体" panose="02010600030101010101" pitchFamily="2" charset="-122"/>
                </a:rPr>
                <a:t>,</a:t>
              </a:r>
              <a:r>
                <a:rPr lang="zh-CN" altLang="en-US" sz="1000">
                  <a:solidFill>
                    <a:srgbClr val="0066FF"/>
                  </a:solidFill>
                  <a:latin typeface="宋体" panose="02010600030101010101" pitchFamily="2" charset="-122"/>
                  <a:ea typeface="宋体" panose="02010600030101010101" pitchFamily="2" charset="-122"/>
                </a:rPr>
                <a:t>记录地址指针</a:t>
              </a:r>
              <a:endParaRPr lang="zh-CN" altLang="en-US" sz="1000">
                <a:solidFill>
                  <a:srgbClr val="0066FF"/>
                </a:solidFill>
                <a:latin typeface="宋体" panose="02010600030101010101" pitchFamily="2" charset="-122"/>
                <a:ea typeface="宋体" panose="02010600030101010101" pitchFamily="2" charset="-122"/>
              </a:endParaRPr>
            </a:p>
          </p:txBody>
        </p:sp>
        <p:sp>
          <p:nvSpPr>
            <p:cNvPr id="737316" name="Line 36"/>
            <p:cNvSpPr>
              <a:spLocks noChangeShapeType="1"/>
            </p:cNvSpPr>
            <p:nvPr/>
          </p:nvSpPr>
          <p:spPr bwMode="auto">
            <a:xfrm flipH="1">
              <a:off x="228" y="1157"/>
              <a:ext cx="131" cy="55"/>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737317" name="Line 37"/>
            <p:cNvSpPr>
              <a:spLocks noChangeShapeType="1"/>
            </p:cNvSpPr>
            <p:nvPr/>
          </p:nvSpPr>
          <p:spPr bwMode="auto">
            <a:xfrm flipH="1">
              <a:off x="553" y="1151"/>
              <a:ext cx="147" cy="71"/>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286"/>
                                        </p:tgtEl>
                                        <p:attrNameLst>
                                          <p:attrName>style.visibility</p:attrName>
                                        </p:attrNameLst>
                                      </p:cBhvr>
                                      <p:to>
                                        <p:strVal val="visible"/>
                                      </p:to>
                                    </p:set>
                                    <p:anim calcmode="lin" valueType="num">
                                      <p:cBhvr additive="base">
                                        <p:cTn id="7" dur="500" fill="hold"/>
                                        <p:tgtEl>
                                          <p:spTgt spid="737286"/>
                                        </p:tgtEl>
                                        <p:attrNameLst>
                                          <p:attrName>ppt_x</p:attrName>
                                        </p:attrNameLst>
                                      </p:cBhvr>
                                      <p:tavLst>
                                        <p:tav tm="0">
                                          <p:val>
                                            <p:strVal val="#ppt_x"/>
                                          </p:val>
                                        </p:tav>
                                        <p:tav tm="100000">
                                          <p:val>
                                            <p:strVal val="#ppt_x"/>
                                          </p:val>
                                        </p:tav>
                                      </p:tavLst>
                                    </p:anim>
                                    <p:anim calcmode="lin" valueType="num">
                                      <p:cBhvr additive="base">
                                        <p:cTn id="8" dur="500" fill="hold"/>
                                        <p:tgtEl>
                                          <p:spTgt spid="7372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07"/>
                                        </p:tgtEl>
                                        <p:attrNameLst>
                                          <p:attrName>style.visibility</p:attrName>
                                        </p:attrNameLst>
                                      </p:cBhvr>
                                      <p:to>
                                        <p:strVal val="visible"/>
                                      </p:to>
                                    </p:set>
                                    <p:anim calcmode="lin" valueType="num">
                                      <p:cBhvr additive="base">
                                        <p:cTn id="13" dur="500" fill="hold"/>
                                        <p:tgtEl>
                                          <p:spTgt spid="737307"/>
                                        </p:tgtEl>
                                        <p:attrNameLst>
                                          <p:attrName>ppt_x</p:attrName>
                                        </p:attrNameLst>
                                      </p:cBhvr>
                                      <p:tavLst>
                                        <p:tav tm="0">
                                          <p:val>
                                            <p:strVal val="#ppt_x"/>
                                          </p:val>
                                        </p:tav>
                                        <p:tav tm="100000">
                                          <p:val>
                                            <p:strVal val="#ppt_x"/>
                                          </p:val>
                                        </p:tav>
                                      </p:tavLst>
                                    </p:anim>
                                    <p:anim calcmode="lin" valueType="num">
                                      <p:cBhvr additive="base">
                                        <p:cTn id="14" dur="500" fill="hold"/>
                                        <p:tgtEl>
                                          <p:spTgt spid="7373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294"/>
                                        </p:tgtEl>
                                        <p:attrNameLst>
                                          <p:attrName>style.visibility</p:attrName>
                                        </p:attrNameLst>
                                      </p:cBhvr>
                                      <p:to>
                                        <p:strVal val="visible"/>
                                      </p:to>
                                    </p:set>
                                    <p:anim calcmode="lin" valueType="num">
                                      <p:cBhvr additive="base">
                                        <p:cTn id="19" dur="500" fill="hold"/>
                                        <p:tgtEl>
                                          <p:spTgt spid="737294"/>
                                        </p:tgtEl>
                                        <p:attrNameLst>
                                          <p:attrName>ppt_x</p:attrName>
                                        </p:attrNameLst>
                                      </p:cBhvr>
                                      <p:tavLst>
                                        <p:tav tm="0">
                                          <p:val>
                                            <p:strVal val="#ppt_x"/>
                                          </p:val>
                                        </p:tav>
                                        <p:tav tm="100000">
                                          <p:val>
                                            <p:strVal val="#ppt_x"/>
                                          </p:val>
                                        </p:tav>
                                      </p:tavLst>
                                    </p:anim>
                                    <p:anim calcmode="lin" valueType="num">
                                      <p:cBhvr additive="base">
                                        <p:cTn id="20" dur="500" fill="hold"/>
                                        <p:tgtEl>
                                          <p:spTgt spid="73729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7308"/>
                                        </p:tgtEl>
                                        <p:attrNameLst>
                                          <p:attrName>style.visibility</p:attrName>
                                        </p:attrNameLst>
                                      </p:cBhvr>
                                      <p:to>
                                        <p:strVal val="visible"/>
                                      </p:to>
                                    </p:set>
                                    <p:anim calcmode="lin" valueType="num">
                                      <p:cBhvr additive="base">
                                        <p:cTn id="23" dur="500" fill="hold"/>
                                        <p:tgtEl>
                                          <p:spTgt spid="737308"/>
                                        </p:tgtEl>
                                        <p:attrNameLst>
                                          <p:attrName>ppt_x</p:attrName>
                                        </p:attrNameLst>
                                      </p:cBhvr>
                                      <p:tavLst>
                                        <p:tav tm="0">
                                          <p:val>
                                            <p:strVal val="#ppt_x"/>
                                          </p:val>
                                        </p:tav>
                                        <p:tav tm="100000">
                                          <p:val>
                                            <p:strVal val="#ppt_x"/>
                                          </p:val>
                                        </p:tav>
                                      </p:tavLst>
                                    </p:anim>
                                    <p:anim calcmode="lin" valueType="num">
                                      <p:cBhvr additive="base">
                                        <p:cTn id="24" dur="500" fill="hold"/>
                                        <p:tgtEl>
                                          <p:spTgt spid="73730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37311"/>
                                        </p:tgtEl>
                                        <p:attrNameLst>
                                          <p:attrName>style.visibility</p:attrName>
                                        </p:attrNameLst>
                                      </p:cBhvr>
                                      <p:to>
                                        <p:strVal val="visible"/>
                                      </p:to>
                                    </p:set>
                                    <p:anim calcmode="lin" valueType="num">
                                      <p:cBhvr additive="base">
                                        <p:cTn id="29" dur="500" fill="hold"/>
                                        <p:tgtEl>
                                          <p:spTgt spid="737311"/>
                                        </p:tgtEl>
                                        <p:attrNameLst>
                                          <p:attrName>ppt_x</p:attrName>
                                        </p:attrNameLst>
                                      </p:cBhvr>
                                      <p:tavLst>
                                        <p:tav tm="0">
                                          <p:val>
                                            <p:strVal val="#ppt_x"/>
                                          </p:val>
                                        </p:tav>
                                        <p:tav tm="100000">
                                          <p:val>
                                            <p:strVal val="#ppt_x"/>
                                          </p:val>
                                        </p:tav>
                                      </p:tavLst>
                                    </p:anim>
                                    <p:anim calcmode="lin" valueType="num">
                                      <p:cBhvr additive="base">
                                        <p:cTn id="30" dur="500" fill="hold"/>
                                        <p:tgtEl>
                                          <p:spTgt spid="7373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37309"/>
                                        </p:tgtEl>
                                        <p:attrNameLst>
                                          <p:attrName>style.visibility</p:attrName>
                                        </p:attrNameLst>
                                      </p:cBhvr>
                                      <p:to>
                                        <p:strVal val="visible"/>
                                      </p:to>
                                    </p:set>
                                    <p:anim calcmode="lin" valueType="num">
                                      <p:cBhvr additive="base">
                                        <p:cTn id="33" dur="500" fill="hold"/>
                                        <p:tgtEl>
                                          <p:spTgt spid="737309"/>
                                        </p:tgtEl>
                                        <p:attrNameLst>
                                          <p:attrName>ppt_x</p:attrName>
                                        </p:attrNameLst>
                                      </p:cBhvr>
                                      <p:tavLst>
                                        <p:tav tm="0">
                                          <p:val>
                                            <p:strVal val="#ppt_x"/>
                                          </p:val>
                                        </p:tav>
                                        <p:tav tm="100000">
                                          <p:val>
                                            <p:strVal val="#ppt_x"/>
                                          </p:val>
                                        </p:tav>
                                      </p:tavLst>
                                    </p:anim>
                                    <p:anim calcmode="lin" valueType="num">
                                      <p:cBhvr additive="base">
                                        <p:cTn id="34" dur="500" fill="hold"/>
                                        <p:tgtEl>
                                          <p:spTgt spid="73730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37320"/>
                                        </p:tgtEl>
                                        <p:attrNameLst>
                                          <p:attrName>style.visibility</p:attrName>
                                        </p:attrNameLst>
                                      </p:cBhvr>
                                      <p:to>
                                        <p:strVal val="visible"/>
                                      </p:to>
                                    </p:set>
                                    <p:anim calcmode="lin" valueType="num">
                                      <p:cBhvr additive="base">
                                        <p:cTn id="39" dur="500" fill="hold"/>
                                        <p:tgtEl>
                                          <p:spTgt spid="737320"/>
                                        </p:tgtEl>
                                        <p:attrNameLst>
                                          <p:attrName>ppt_x</p:attrName>
                                        </p:attrNameLst>
                                      </p:cBhvr>
                                      <p:tavLst>
                                        <p:tav tm="0">
                                          <p:val>
                                            <p:strVal val="#ppt_x"/>
                                          </p:val>
                                        </p:tav>
                                        <p:tav tm="100000">
                                          <p:val>
                                            <p:strVal val="#ppt_x"/>
                                          </p:val>
                                        </p:tav>
                                      </p:tavLst>
                                    </p:anim>
                                    <p:anim calcmode="lin" valueType="num">
                                      <p:cBhvr additive="base">
                                        <p:cTn id="40" dur="500" fill="hold"/>
                                        <p:tgtEl>
                                          <p:spTgt spid="737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6" grpId="0" animBg="1"/>
      <p:bldP spid="737294" grpId="0" animBg="1"/>
      <p:bldP spid="7373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幻灯片编号占位符 5"/>
          <p:cNvSpPr>
            <a:spLocks noGrp="1"/>
          </p:cNvSpPr>
          <p:nvPr>
            <p:ph type="sldNum" sz="quarter" idx="12"/>
          </p:nvPr>
        </p:nvSpPr>
        <p:spPr/>
        <p:txBody>
          <a:bodyPr/>
          <a:lstStyle/>
          <a:p>
            <a:pPr>
              <a:defRPr/>
            </a:pPr>
            <a:fld id="{38D79846-A9AC-4DAC-99EB-C5BAFD1FE7C6}" type="slidenum">
              <a:rPr lang="zh-CN" altLang="en-US"/>
            </a:fld>
            <a:endParaRPr lang="en-US" altLang="zh-CN"/>
          </a:p>
        </p:txBody>
      </p:sp>
      <p:sp>
        <p:nvSpPr>
          <p:cNvPr id="738306" name="Rectangle 2"/>
          <p:cNvSpPr>
            <a:spLocks noGrp="1" noChangeArrowheads="1"/>
          </p:cNvSpPr>
          <p:nvPr>
            <p:ph type="title"/>
          </p:nvPr>
        </p:nvSpPr>
        <p:spPr>
          <a:xfrm>
            <a:off x="2054226" y="769938"/>
            <a:ext cx="3597275" cy="874712"/>
          </a:xfrm>
        </p:spPr>
        <p:txBody>
          <a:bodyPr/>
          <a:lstStyle/>
          <a:p>
            <a:pPr>
              <a:defRPr/>
            </a:pPr>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稠密索引和稀疏索引</a:t>
            </a:r>
            <a:br>
              <a:rPr lang="zh-CN" altLang="en-US" sz="2400" b="1">
                <a:latin typeface="黑体" panose="02010609060101010101" pitchFamily="49" charset="-122"/>
                <a:ea typeface="黑体" panose="02010609060101010101" pitchFamily="49" charset="-122"/>
              </a:rPr>
            </a:br>
            <a:r>
              <a:rPr lang="en-US" altLang="zh-CN" sz="1600" b="1">
                <a:latin typeface="黑体" panose="02010609060101010101" pitchFamily="49" charset="-122"/>
                <a:ea typeface="黑体" panose="02010609060101010101" pitchFamily="49" charset="-122"/>
              </a:rPr>
              <a:t>p.269</a:t>
            </a:r>
            <a:endParaRPr lang="en-US" altLang="zh-CN" sz="1600" b="1">
              <a:latin typeface="黑体" panose="02010609060101010101" pitchFamily="49" charset="-122"/>
              <a:ea typeface="黑体" panose="02010609060101010101" pitchFamily="49" charset="-122"/>
            </a:endParaRPr>
          </a:p>
        </p:txBody>
      </p:sp>
      <p:sp>
        <p:nvSpPr>
          <p:cNvPr id="14339" name="Rectangle 4"/>
          <p:cNvSpPr>
            <a:spLocks noChangeArrowheads="1"/>
          </p:cNvSpPr>
          <p:nvPr/>
        </p:nvSpPr>
        <p:spPr bwMode="auto">
          <a:xfrm>
            <a:off x="2527300" y="15876"/>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顺序索引</a:t>
            </a:r>
            <a:endParaRPr lang="zh-CN" altLang="en-US" sz="2000"/>
          </a:p>
        </p:txBody>
      </p:sp>
      <p:pic>
        <p:nvPicPr>
          <p:cNvPr id="1434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0901" y="822326"/>
            <a:ext cx="442436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6" y="2986089"/>
            <a:ext cx="4454525"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314" name="AutoShape 4"/>
          <p:cNvSpPr>
            <a:spLocks noChangeArrowheads="1"/>
          </p:cNvSpPr>
          <p:nvPr/>
        </p:nvSpPr>
        <p:spPr bwMode="auto">
          <a:xfrm>
            <a:off x="1833563" y="1560513"/>
            <a:ext cx="1604962" cy="806450"/>
          </a:xfrm>
          <a:prstGeom prst="cloudCallout">
            <a:avLst>
              <a:gd name="adj1" fmla="val -42681"/>
              <a:gd name="adj2" fmla="val 82676"/>
            </a:avLst>
          </a:prstGeom>
          <a:solidFill>
            <a:schemeClr val="accent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0" hangingPunct="0">
              <a:spcBef>
                <a:spcPct val="0"/>
              </a:spcBef>
              <a:buFontTx/>
              <a:buNone/>
              <a:defRPr/>
            </a:pPr>
            <a:r>
              <a:rPr lang="en-US" altLang="zh-CN" sz="1200">
                <a:latin typeface="Tahoma" panose="020B0604030504040204" pitchFamily="2" charset="0"/>
              </a:rPr>
              <a:t>2)</a:t>
            </a:r>
            <a:r>
              <a:rPr lang="zh-CN" altLang="en-US" sz="1200">
                <a:latin typeface="Tahoma" panose="020B0604030504040204" pitchFamily="2" charset="0"/>
              </a:rPr>
              <a:t>稠密索引与稀疏索引有何不同</a:t>
            </a:r>
            <a:r>
              <a:rPr lang="en-US" altLang="zh-CN" sz="1200">
                <a:latin typeface="Tahoma" panose="020B0604030504040204" pitchFamily="2" charset="0"/>
              </a:rPr>
              <a:t>? </a:t>
            </a:r>
            <a:endParaRPr lang="en-US" altLang="zh-CN" sz="1200">
              <a:latin typeface="Tahoma" panose="020B0604030504040204" pitchFamily="2" charset="0"/>
            </a:endParaRPr>
          </a:p>
        </p:txBody>
      </p:sp>
      <p:sp>
        <p:nvSpPr>
          <p:cNvPr id="738315" name="Rectangle 11"/>
          <p:cNvSpPr>
            <a:spLocks noChangeArrowheads="1"/>
          </p:cNvSpPr>
          <p:nvPr/>
        </p:nvSpPr>
        <p:spPr bwMode="auto">
          <a:xfrm>
            <a:off x="3459164" y="2014539"/>
            <a:ext cx="2174875" cy="4667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稠密</a:t>
            </a:r>
            <a:r>
              <a:rPr lang="zh-CN" altLang="en-US" sz="1200">
                <a:solidFill>
                  <a:srgbClr val="0066FF"/>
                </a:solidFill>
                <a:latin typeface="宋体" panose="02010600030101010101" pitchFamily="2" charset="-122"/>
                <a:ea typeface="宋体" panose="02010600030101010101" pitchFamily="2" charset="-122"/>
              </a:rPr>
              <a:t>索引：索引文件中，</a:t>
            </a:r>
            <a:r>
              <a:rPr lang="zh-CN" altLang="en-US" sz="1200">
                <a:latin typeface="宋体" panose="02010600030101010101" pitchFamily="2" charset="-122"/>
                <a:ea typeface="宋体" panose="02010600030101010101" pitchFamily="2" charset="-122"/>
              </a:rPr>
              <a:t>每个</a:t>
            </a:r>
            <a:endParaRPr lang="zh-CN" altLang="en-US" sz="1200">
              <a:solidFill>
                <a:srgbClr val="0066FF"/>
              </a:solidFill>
              <a:latin typeface="宋体" panose="02010600030101010101" pitchFamily="2" charset="-122"/>
              <a:ea typeface="宋体" panose="02010600030101010101" pitchFamily="2" charset="-122"/>
            </a:endParaRPr>
          </a:p>
          <a:p>
            <a:pPr eaLnBrk="0" hangingPunct="0"/>
            <a:r>
              <a:rPr lang="zh-CN" altLang="en-US" sz="1200">
                <a:solidFill>
                  <a:srgbClr val="0066FF"/>
                </a:solidFill>
                <a:latin typeface="宋体" panose="02010600030101010101" pitchFamily="2" charset="-122"/>
                <a:ea typeface="宋体" panose="02010600030101010101" pitchFamily="2" charset="-122"/>
              </a:rPr>
              <a:t>      搜索码都有一个索引项</a:t>
            </a:r>
            <a:endParaRPr lang="en-US" altLang="zh-CN" sz="1200">
              <a:solidFill>
                <a:srgbClr val="0066FF"/>
              </a:solidFill>
              <a:latin typeface="宋体" panose="02010600030101010101" pitchFamily="2" charset="-122"/>
              <a:ea typeface="宋体" panose="02010600030101010101" pitchFamily="2" charset="-122"/>
            </a:endParaRPr>
          </a:p>
        </p:txBody>
      </p:sp>
      <p:sp>
        <p:nvSpPr>
          <p:cNvPr id="14344" name="AutoShape 4"/>
          <p:cNvSpPr>
            <a:spLocks noChangeArrowheads="1"/>
          </p:cNvSpPr>
          <p:nvPr/>
        </p:nvSpPr>
        <p:spPr bwMode="auto">
          <a:xfrm>
            <a:off x="1755776" y="3130550"/>
            <a:ext cx="1812925" cy="788988"/>
          </a:xfrm>
          <a:prstGeom prst="cloudCallout">
            <a:avLst>
              <a:gd name="adj1" fmla="val -47199"/>
              <a:gd name="adj2" fmla="val 78972"/>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3)</a:t>
            </a:r>
            <a:r>
              <a:rPr lang="zh-CN" altLang="en-US" sz="1200">
                <a:latin typeface="Tahoma" panose="020B0604030504040204" pitchFamily="2" charset="0"/>
                <a:ea typeface="宋体" panose="02010600030101010101" pitchFamily="2" charset="-122"/>
              </a:rPr>
              <a:t> 索引项的次序必需与记录的次序相同吗</a:t>
            </a:r>
            <a:r>
              <a:rPr lang="en-US" altLang="zh-CN" sz="1200">
                <a:latin typeface="Tahoma" panose="020B0604030504040204" pitchFamily="2" charset="0"/>
                <a:ea typeface="宋体" panose="02010600030101010101" pitchFamily="2" charset="-122"/>
              </a:rPr>
              <a:t>?</a:t>
            </a:r>
            <a:endParaRPr lang="en-US" altLang="zh-CN" sz="1200">
              <a:latin typeface="Tahoma" panose="020B0604030504040204" pitchFamily="2" charset="0"/>
              <a:ea typeface="宋体" panose="02010600030101010101" pitchFamily="2" charset="-122"/>
            </a:endParaRPr>
          </a:p>
        </p:txBody>
      </p:sp>
      <p:sp>
        <p:nvSpPr>
          <p:cNvPr id="738323" name="Rectangle 19"/>
          <p:cNvSpPr>
            <a:spLocks noChangeArrowheads="1"/>
          </p:cNvSpPr>
          <p:nvPr/>
        </p:nvSpPr>
        <p:spPr bwMode="auto">
          <a:xfrm>
            <a:off x="3470276" y="2547939"/>
            <a:ext cx="2174875" cy="4667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稀疏</a:t>
            </a:r>
            <a:r>
              <a:rPr lang="zh-CN" altLang="en-US" sz="1200">
                <a:solidFill>
                  <a:srgbClr val="0066FF"/>
                </a:solidFill>
                <a:latin typeface="宋体" panose="02010600030101010101" pitchFamily="2" charset="-122"/>
                <a:ea typeface="宋体" panose="02010600030101010101" pitchFamily="2" charset="-122"/>
              </a:rPr>
              <a:t>索引：索引文件中，只为</a:t>
            </a:r>
            <a:endParaRPr lang="zh-CN" altLang="en-US" sz="1200">
              <a:solidFill>
                <a:srgbClr val="0066FF"/>
              </a:solidFill>
              <a:latin typeface="宋体" panose="02010600030101010101" pitchFamily="2" charset="-122"/>
              <a:ea typeface="宋体" panose="02010600030101010101" pitchFamily="2" charset="-122"/>
            </a:endParaRPr>
          </a:p>
          <a:p>
            <a:pPr eaLnBrk="0" hangingPunct="0"/>
            <a:r>
              <a:rPr lang="zh-CN" altLang="en-US" sz="1200">
                <a:latin typeface="宋体" panose="02010600030101010101" pitchFamily="2" charset="-122"/>
                <a:ea typeface="宋体" panose="02010600030101010101" pitchFamily="2" charset="-122"/>
              </a:rPr>
              <a:t>      某些</a:t>
            </a:r>
            <a:r>
              <a:rPr lang="zh-CN" altLang="en-US" sz="1200">
                <a:solidFill>
                  <a:srgbClr val="0066FF"/>
                </a:solidFill>
                <a:latin typeface="宋体" panose="02010600030101010101" pitchFamily="2" charset="-122"/>
                <a:ea typeface="宋体" panose="02010600030101010101" pitchFamily="2" charset="-122"/>
              </a:rPr>
              <a:t>搜索码建立索引项</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4" name="Rectangle 20"/>
          <p:cNvSpPr>
            <a:spLocks noChangeArrowheads="1"/>
          </p:cNvSpPr>
          <p:nvPr/>
        </p:nvSpPr>
        <p:spPr bwMode="auto">
          <a:xfrm>
            <a:off x="3908426" y="3362325"/>
            <a:ext cx="1717675" cy="649288"/>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稠密索引</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可次序不同</a:t>
            </a:r>
            <a:r>
              <a:rPr lang="en-US" altLang="zh-CN" sz="1200">
                <a:latin typeface="宋体" panose="02010600030101010101" pitchFamily="2" charset="-122"/>
                <a:ea typeface="宋体" panose="02010600030101010101" pitchFamily="2" charset="-122"/>
              </a:rPr>
              <a:t>.</a:t>
            </a:r>
            <a:endParaRPr lang="en-US" altLang="zh-CN" sz="1200">
              <a:latin typeface="宋体" panose="02010600030101010101" pitchFamily="2" charset="-122"/>
              <a:ea typeface="宋体" panose="02010600030101010101" pitchFamily="2" charset="-122"/>
            </a:endParaRPr>
          </a:p>
          <a:p>
            <a:pPr eaLnBrk="0" hangingPunct="0"/>
            <a:r>
              <a:rPr lang="zh-CN" altLang="en-US" sz="1200">
                <a:solidFill>
                  <a:srgbClr val="0066FF"/>
                </a:solidFill>
                <a:latin typeface="宋体" panose="02010600030101010101" pitchFamily="2" charset="-122"/>
                <a:ea typeface="宋体" panose="02010600030101010101" pitchFamily="2" charset="-122"/>
              </a:rPr>
              <a:t>图</a:t>
            </a:r>
            <a:r>
              <a:rPr lang="en-US" altLang="zh-CN" sz="1200">
                <a:solidFill>
                  <a:srgbClr val="0066FF"/>
                </a:solidFill>
                <a:latin typeface="宋体" panose="02010600030101010101" pitchFamily="2" charset="-122"/>
                <a:ea typeface="宋体" panose="02010600030101010101" pitchFamily="2" charset="-122"/>
              </a:rPr>
              <a:t>1</a:t>
            </a:r>
            <a:r>
              <a:rPr lang="zh-CN" altLang="en-US" sz="1200">
                <a:solidFill>
                  <a:srgbClr val="0066FF"/>
                </a:solidFill>
                <a:latin typeface="宋体" panose="02010600030101010101" pitchFamily="2" charset="-122"/>
                <a:ea typeface="宋体" panose="02010600030101010101" pitchFamily="2" charset="-122"/>
              </a:rPr>
              <a:t>中的次序相同，</a:t>
            </a:r>
            <a:endParaRPr lang="zh-CN" altLang="en-US" sz="1200">
              <a:solidFill>
                <a:srgbClr val="0066FF"/>
              </a:solidFill>
              <a:latin typeface="宋体" panose="02010600030101010101" pitchFamily="2" charset="-122"/>
              <a:ea typeface="宋体" panose="02010600030101010101" pitchFamily="2" charset="-122"/>
            </a:endParaRPr>
          </a:p>
          <a:p>
            <a:pPr eaLnBrk="0" hangingPunct="0"/>
            <a:r>
              <a:rPr lang="zh-CN" altLang="en-US" sz="1200">
                <a:solidFill>
                  <a:srgbClr val="0066FF"/>
                </a:solidFill>
                <a:latin typeface="宋体" panose="02010600030101010101" pitchFamily="2" charset="-122"/>
                <a:ea typeface="宋体" panose="02010600030101010101" pitchFamily="2" charset="-122"/>
              </a:rPr>
              <a:t>因为它恰巧是主索引！</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5" name="Rectangle 21"/>
          <p:cNvSpPr>
            <a:spLocks noChangeArrowheads="1"/>
          </p:cNvSpPr>
          <p:nvPr/>
        </p:nvSpPr>
        <p:spPr bwMode="auto">
          <a:xfrm>
            <a:off x="3908426" y="4078289"/>
            <a:ext cx="1717675" cy="466725"/>
          </a:xfrm>
          <a:prstGeom prst="rect">
            <a:avLst/>
          </a:prstGeom>
          <a:noFill/>
          <a:ln w="9525">
            <a:solidFill>
              <a:srgbClr val="0066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200">
                <a:latin typeface="宋体" panose="02010600030101010101" pitchFamily="2" charset="-122"/>
                <a:ea typeface="宋体" panose="02010600030101010101" pitchFamily="2" charset="-122"/>
              </a:rPr>
              <a:t>稀疏索引</a:t>
            </a:r>
            <a:r>
              <a:rPr lang="en-US" altLang="zh-CN" sz="1200">
                <a:latin typeface="宋体" panose="02010600030101010101" pitchFamily="2" charset="-122"/>
                <a:ea typeface="宋体" panose="02010600030101010101" pitchFamily="2" charset="-122"/>
              </a:rPr>
              <a:t>:</a:t>
            </a:r>
            <a:r>
              <a:rPr lang="zh-CN" altLang="en-US" sz="1200">
                <a:latin typeface="宋体" panose="02010600030101010101" pitchFamily="2" charset="-122"/>
                <a:ea typeface="宋体" panose="02010600030101010101" pitchFamily="2" charset="-122"/>
              </a:rPr>
              <a:t>次序需相同</a:t>
            </a:r>
            <a:r>
              <a:rPr lang="en-US" altLang="zh-CN" sz="1200">
                <a:latin typeface="宋体" panose="02010600030101010101" pitchFamily="2" charset="-122"/>
                <a:ea typeface="宋体" panose="02010600030101010101" pitchFamily="2" charset="-122"/>
              </a:rPr>
              <a:t>.</a:t>
            </a:r>
            <a:endParaRPr lang="en-US" altLang="zh-CN" sz="1200">
              <a:latin typeface="宋体" panose="02010600030101010101" pitchFamily="2" charset="-122"/>
              <a:ea typeface="宋体" panose="02010600030101010101" pitchFamily="2" charset="-122"/>
            </a:endParaRPr>
          </a:p>
          <a:p>
            <a:pPr eaLnBrk="0" hangingPunct="0"/>
            <a:r>
              <a:rPr lang="zh-CN" altLang="en-US" sz="1200">
                <a:solidFill>
                  <a:srgbClr val="0066FF"/>
                </a:solidFill>
                <a:latin typeface="宋体" panose="02010600030101010101" pitchFamily="2" charset="-122"/>
                <a:ea typeface="宋体" panose="02010600030101010101" pitchFamily="2" charset="-122"/>
              </a:rPr>
              <a:t>只有主索引才能使用！</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6" name="AutoShape 4"/>
          <p:cNvSpPr>
            <a:spLocks noChangeArrowheads="1"/>
          </p:cNvSpPr>
          <p:nvPr/>
        </p:nvSpPr>
        <p:spPr bwMode="auto">
          <a:xfrm>
            <a:off x="1755776" y="4327526"/>
            <a:ext cx="1812925" cy="720725"/>
          </a:xfrm>
          <a:prstGeom prst="cloudCallout">
            <a:avLst>
              <a:gd name="adj1" fmla="val -47199"/>
              <a:gd name="adj2" fmla="val 81718"/>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4)</a:t>
            </a:r>
            <a:r>
              <a:rPr lang="zh-CN" altLang="en-US" sz="1200">
                <a:latin typeface="Tahoma" panose="020B0604030504040204" pitchFamily="2" charset="0"/>
                <a:ea typeface="宋体" panose="02010600030101010101" pitchFamily="2" charset="-122"/>
              </a:rPr>
              <a:t>稀疏索引相比稠密索引的好处</a:t>
            </a:r>
            <a:r>
              <a:rPr lang="en-US" altLang="zh-CN" sz="1000">
                <a:solidFill>
                  <a:srgbClr val="0066FF"/>
                </a:solidFill>
                <a:latin typeface="Tahoma" panose="020B0604030504040204" pitchFamily="2" charset="0"/>
                <a:ea typeface="宋体" panose="02010600030101010101" pitchFamily="2" charset="-122"/>
              </a:rPr>
              <a:t>p.270</a:t>
            </a:r>
            <a:r>
              <a:rPr lang="en-US" altLang="zh-CN" sz="1200">
                <a:latin typeface="Tahoma" panose="020B0604030504040204" pitchFamily="2" charset="0"/>
                <a:ea typeface="宋体" panose="02010600030101010101" pitchFamily="2" charset="-122"/>
              </a:rPr>
              <a:t>?</a:t>
            </a:r>
            <a:endParaRPr lang="en-US" altLang="zh-CN" sz="1200">
              <a:latin typeface="Tahoma" panose="020B0604030504040204" pitchFamily="2" charset="0"/>
              <a:ea typeface="宋体" panose="02010600030101010101" pitchFamily="2" charset="-122"/>
            </a:endParaRPr>
          </a:p>
        </p:txBody>
      </p:sp>
      <p:sp>
        <p:nvSpPr>
          <p:cNvPr id="738327" name="Rectangle 23"/>
          <p:cNvSpPr>
            <a:spLocks noChangeArrowheads="1"/>
          </p:cNvSpPr>
          <p:nvPr/>
        </p:nvSpPr>
        <p:spPr bwMode="auto">
          <a:xfrm>
            <a:off x="3597276" y="4933951"/>
            <a:ext cx="2022475" cy="466725"/>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en-US" altLang="zh-CN" sz="1200">
                <a:solidFill>
                  <a:srgbClr val="0066FF"/>
                </a:solidFill>
                <a:latin typeface="宋体" panose="02010600030101010101" pitchFamily="2" charset="-122"/>
                <a:ea typeface="宋体" panose="02010600030101010101" pitchFamily="2" charset="-122"/>
              </a:rPr>
              <a:t>1)</a:t>
            </a:r>
            <a:r>
              <a:rPr lang="zh-CN" altLang="en-US" sz="1200">
                <a:solidFill>
                  <a:srgbClr val="0066FF"/>
                </a:solidFill>
                <a:latin typeface="宋体" panose="02010600030101010101" pitchFamily="2" charset="-122"/>
                <a:ea typeface="宋体" panose="02010600030101010101" pitchFamily="2" charset="-122"/>
              </a:rPr>
              <a:t>降低索引文件空间开销，</a:t>
            </a:r>
            <a:endParaRPr lang="zh-CN" altLang="en-US" sz="1200">
              <a:solidFill>
                <a:srgbClr val="0066FF"/>
              </a:solidFill>
              <a:latin typeface="宋体" panose="02010600030101010101" pitchFamily="2" charset="-122"/>
              <a:ea typeface="宋体" panose="02010600030101010101" pitchFamily="2" charset="-122"/>
            </a:endParaRPr>
          </a:p>
          <a:p>
            <a:pPr eaLnBrk="0" hangingPunct="0"/>
            <a:r>
              <a:rPr lang="en-US" altLang="zh-CN" sz="1200">
                <a:solidFill>
                  <a:srgbClr val="0066FF"/>
                </a:solidFill>
                <a:latin typeface="宋体" panose="02010600030101010101" pitchFamily="2" charset="-122"/>
                <a:ea typeface="宋体" panose="02010600030101010101" pitchFamily="2" charset="-122"/>
              </a:rPr>
              <a:t>2)</a:t>
            </a:r>
            <a:r>
              <a:rPr lang="zh-CN" altLang="en-US" sz="1200">
                <a:solidFill>
                  <a:srgbClr val="0066FF"/>
                </a:solidFill>
                <a:latin typeface="宋体" panose="02010600030101010101" pitchFamily="2" charset="-122"/>
                <a:ea typeface="宋体" panose="02010600030101010101" pitchFamily="2" charset="-122"/>
              </a:rPr>
              <a:t>提高搜索效率</a:t>
            </a:r>
            <a:r>
              <a:rPr lang="en-US" altLang="zh-CN" sz="1200">
                <a:solidFill>
                  <a:srgbClr val="0066FF"/>
                </a:solidFill>
                <a:latin typeface="宋体" panose="02010600030101010101" pitchFamily="2" charset="-122"/>
                <a:ea typeface="宋体" panose="02010600030101010101" pitchFamily="2" charset="-122"/>
              </a:rPr>
              <a:t>(</a:t>
            </a:r>
            <a:r>
              <a:rPr lang="zh-CN" altLang="en-US" sz="1200">
                <a:solidFill>
                  <a:srgbClr val="0066FF"/>
                </a:solidFill>
                <a:latin typeface="宋体" panose="02010600030101010101" pitchFamily="2" charset="-122"/>
                <a:ea typeface="宋体" panose="02010600030101010101" pitchFamily="2" charset="-122"/>
              </a:rPr>
              <a:t>跳跃查找</a:t>
            </a:r>
            <a:r>
              <a:rPr lang="en-US" altLang="zh-CN" sz="1200">
                <a:solidFill>
                  <a:srgbClr val="0066FF"/>
                </a:solidFill>
                <a:latin typeface="宋体" panose="02010600030101010101" pitchFamily="2" charset="-122"/>
                <a:ea typeface="宋体" panose="02010600030101010101" pitchFamily="2" charset="-122"/>
              </a:rPr>
              <a:t>)</a:t>
            </a:r>
            <a:endParaRPr lang="en-US" altLang="zh-CN" sz="1200">
              <a:solidFill>
                <a:srgbClr val="0066FF"/>
              </a:solidFill>
              <a:latin typeface="宋体" panose="02010600030101010101" pitchFamily="2" charset="-122"/>
              <a:ea typeface="宋体" panose="02010600030101010101" pitchFamily="2" charset="-122"/>
            </a:endParaRPr>
          </a:p>
        </p:txBody>
      </p:sp>
      <p:sp>
        <p:nvSpPr>
          <p:cNvPr id="738328" name="AutoShape 4"/>
          <p:cNvSpPr>
            <a:spLocks noChangeArrowheads="1"/>
          </p:cNvSpPr>
          <p:nvPr/>
        </p:nvSpPr>
        <p:spPr bwMode="auto">
          <a:xfrm>
            <a:off x="1741489" y="5295901"/>
            <a:ext cx="1812925" cy="720725"/>
          </a:xfrm>
          <a:prstGeom prst="cloudCallout">
            <a:avLst>
              <a:gd name="adj1" fmla="val -47199"/>
              <a:gd name="adj2" fmla="val 81718"/>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5)(</a:t>
            </a:r>
            <a:r>
              <a:rPr lang="zh-CN" altLang="en-US" sz="1200">
                <a:latin typeface="Tahoma" panose="020B0604030504040204" pitchFamily="2" charset="0"/>
                <a:ea typeface="宋体" panose="02010600030101010101" pitchFamily="2" charset="-122"/>
              </a:rPr>
              <a:t>即使稠密</a:t>
            </a:r>
            <a:r>
              <a:rPr lang="en-US" altLang="zh-CN" sz="1200">
                <a:latin typeface="Tahoma" panose="020B0604030504040204" pitchFamily="2" charset="0"/>
                <a:ea typeface="宋体" panose="02010600030101010101" pitchFamily="2" charset="-122"/>
              </a:rPr>
              <a:t>)</a:t>
            </a:r>
            <a:r>
              <a:rPr lang="zh-CN" altLang="en-US" sz="1200">
                <a:latin typeface="Tahoma" panose="020B0604030504040204" pitchFamily="2" charset="0"/>
                <a:ea typeface="宋体" panose="02010600030101010101" pitchFamily="2" charset="-122"/>
              </a:rPr>
              <a:t>索引为何能加快查找效率</a:t>
            </a:r>
            <a:r>
              <a:rPr lang="en-US" altLang="zh-CN" sz="1200">
                <a:latin typeface="Tahoma" panose="020B0604030504040204" pitchFamily="2" charset="0"/>
                <a:ea typeface="宋体" panose="02010600030101010101" pitchFamily="2" charset="-122"/>
              </a:rPr>
              <a:t>?</a:t>
            </a:r>
            <a:endParaRPr lang="en-US" altLang="zh-CN" sz="1200">
              <a:latin typeface="Tahoma" panose="020B0604030504040204" pitchFamily="2" charset="0"/>
              <a:ea typeface="宋体" panose="02010600030101010101" pitchFamily="2" charset="-122"/>
            </a:endParaRPr>
          </a:p>
        </p:txBody>
      </p:sp>
      <p:sp>
        <p:nvSpPr>
          <p:cNvPr id="738329" name="Rectangle 25"/>
          <p:cNvSpPr>
            <a:spLocks noChangeArrowheads="1"/>
          </p:cNvSpPr>
          <p:nvPr/>
        </p:nvSpPr>
        <p:spPr bwMode="auto">
          <a:xfrm>
            <a:off x="3606801" y="5791200"/>
            <a:ext cx="2022475" cy="649288"/>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r>
              <a:rPr lang="en-US" altLang="zh-CN" sz="1200">
                <a:latin typeface="宋体" panose="02010600030101010101" pitchFamily="2" charset="-122"/>
                <a:ea typeface="宋体" panose="02010600030101010101" pitchFamily="2" charset="-122"/>
              </a:rPr>
              <a:t>1)</a:t>
            </a:r>
            <a:r>
              <a:rPr lang="zh-CN" altLang="en-US" sz="1200">
                <a:latin typeface="宋体" panose="02010600030101010101" pitchFamily="2" charset="-122"/>
                <a:ea typeface="宋体" panose="02010600030101010101" pitchFamily="2" charset="-122"/>
              </a:rPr>
              <a:t>索引小，可在内存中处理</a:t>
            </a:r>
            <a:endParaRPr lang="zh-CN" altLang="en-US" sz="1200">
              <a:latin typeface="宋体" panose="02010600030101010101" pitchFamily="2" charset="-122"/>
              <a:ea typeface="宋体" panose="02010600030101010101" pitchFamily="2" charset="-122"/>
            </a:endParaRPr>
          </a:p>
          <a:p>
            <a:pPr eaLnBrk="0" hangingPunct="0"/>
            <a:r>
              <a:rPr lang="en-US" altLang="zh-CN" sz="1200">
                <a:latin typeface="宋体" panose="02010600030101010101" pitchFamily="2" charset="-122"/>
                <a:ea typeface="宋体" panose="02010600030101010101" pitchFamily="2" charset="-122"/>
              </a:rPr>
              <a:t>2)</a:t>
            </a:r>
            <a:r>
              <a:rPr lang="zh-CN" altLang="en-US" sz="1200">
                <a:latin typeface="宋体" panose="02010600030101010101" pitchFamily="2" charset="-122"/>
                <a:ea typeface="宋体" panose="02010600030101010101" pitchFamily="2" charset="-122"/>
              </a:rPr>
              <a:t>索引排了序，查找效率高</a:t>
            </a:r>
            <a:endParaRPr lang="zh-CN" altLang="en-US" sz="1200">
              <a:latin typeface="宋体" panose="02010600030101010101" pitchFamily="2" charset="-122"/>
              <a:ea typeface="宋体" panose="02010600030101010101" pitchFamily="2" charset="-122"/>
            </a:endParaRPr>
          </a:p>
          <a:p>
            <a:pPr eaLnBrk="0" hangingPunct="0"/>
            <a:r>
              <a:rPr lang="en-US" altLang="zh-CN" sz="1200">
                <a:latin typeface="宋体" panose="02010600030101010101" pitchFamily="2" charset="-122"/>
                <a:ea typeface="宋体" panose="02010600030101010101" pitchFamily="2" charset="-122"/>
              </a:rPr>
              <a:t>3)</a:t>
            </a:r>
            <a:r>
              <a:rPr lang="zh-CN" altLang="en-US" sz="1200">
                <a:latin typeface="宋体" panose="02010600030101010101" pitchFamily="2" charset="-122"/>
                <a:ea typeface="宋体" panose="02010600030101010101" pitchFamily="2" charset="-122"/>
              </a:rPr>
              <a:t>避免逐个读全部记录文件</a:t>
            </a:r>
            <a:endParaRPr lang="zh-CN" altLang="en-US" sz="1200">
              <a:latin typeface="宋体" panose="02010600030101010101" pitchFamily="2" charset="-122"/>
              <a:ea typeface="宋体" panose="02010600030101010101" pitchFamily="2" charset="-122"/>
            </a:endParaRPr>
          </a:p>
        </p:txBody>
      </p:sp>
      <p:pic>
        <p:nvPicPr>
          <p:cNvPr id="1435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414" y="4697413"/>
            <a:ext cx="44084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8315"/>
                                        </p:tgtEl>
                                        <p:attrNameLst>
                                          <p:attrName>style.visibility</p:attrName>
                                        </p:attrNameLst>
                                      </p:cBhvr>
                                      <p:to>
                                        <p:strVal val="visible"/>
                                      </p:to>
                                    </p:set>
                                    <p:anim calcmode="lin" valueType="num">
                                      <p:cBhvr additive="base">
                                        <p:cTn id="7" dur="500" fill="hold"/>
                                        <p:tgtEl>
                                          <p:spTgt spid="738315"/>
                                        </p:tgtEl>
                                        <p:attrNameLst>
                                          <p:attrName>ppt_x</p:attrName>
                                        </p:attrNameLst>
                                      </p:cBhvr>
                                      <p:tavLst>
                                        <p:tav tm="0">
                                          <p:val>
                                            <p:strVal val="#ppt_x"/>
                                          </p:val>
                                        </p:tav>
                                        <p:tav tm="100000">
                                          <p:val>
                                            <p:strVal val="#ppt_x"/>
                                          </p:val>
                                        </p:tav>
                                      </p:tavLst>
                                    </p:anim>
                                    <p:anim calcmode="lin" valueType="num">
                                      <p:cBhvr additive="base">
                                        <p:cTn id="8" dur="500" fill="hold"/>
                                        <p:tgtEl>
                                          <p:spTgt spid="7383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8323"/>
                                        </p:tgtEl>
                                        <p:attrNameLst>
                                          <p:attrName>style.visibility</p:attrName>
                                        </p:attrNameLst>
                                      </p:cBhvr>
                                      <p:to>
                                        <p:strVal val="visible"/>
                                      </p:to>
                                    </p:set>
                                    <p:anim calcmode="lin" valueType="num">
                                      <p:cBhvr additive="base">
                                        <p:cTn id="11" dur="500" fill="hold"/>
                                        <p:tgtEl>
                                          <p:spTgt spid="738323"/>
                                        </p:tgtEl>
                                        <p:attrNameLst>
                                          <p:attrName>ppt_x</p:attrName>
                                        </p:attrNameLst>
                                      </p:cBhvr>
                                      <p:tavLst>
                                        <p:tav tm="0">
                                          <p:val>
                                            <p:strVal val="#ppt_x"/>
                                          </p:val>
                                        </p:tav>
                                        <p:tav tm="100000">
                                          <p:val>
                                            <p:strVal val="#ppt_x"/>
                                          </p:val>
                                        </p:tav>
                                      </p:tavLst>
                                    </p:anim>
                                    <p:anim calcmode="lin" valueType="num">
                                      <p:cBhvr additive="base">
                                        <p:cTn id="12" dur="500" fill="hold"/>
                                        <p:tgtEl>
                                          <p:spTgt spid="7383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8324"/>
                                        </p:tgtEl>
                                        <p:attrNameLst>
                                          <p:attrName>style.visibility</p:attrName>
                                        </p:attrNameLst>
                                      </p:cBhvr>
                                      <p:to>
                                        <p:strVal val="visible"/>
                                      </p:to>
                                    </p:set>
                                    <p:anim calcmode="lin" valueType="num">
                                      <p:cBhvr additive="base">
                                        <p:cTn id="15" dur="500" fill="hold"/>
                                        <p:tgtEl>
                                          <p:spTgt spid="738324"/>
                                        </p:tgtEl>
                                        <p:attrNameLst>
                                          <p:attrName>ppt_x</p:attrName>
                                        </p:attrNameLst>
                                      </p:cBhvr>
                                      <p:tavLst>
                                        <p:tav tm="0">
                                          <p:val>
                                            <p:strVal val="#ppt_x"/>
                                          </p:val>
                                        </p:tav>
                                        <p:tav tm="100000">
                                          <p:val>
                                            <p:strVal val="#ppt_x"/>
                                          </p:val>
                                        </p:tav>
                                      </p:tavLst>
                                    </p:anim>
                                    <p:anim calcmode="lin" valueType="num">
                                      <p:cBhvr additive="base">
                                        <p:cTn id="16" dur="500" fill="hold"/>
                                        <p:tgtEl>
                                          <p:spTgt spid="7383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38325"/>
                                        </p:tgtEl>
                                        <p:attrNameLst>
                                          <p:attrName>style.visibility</p:attrName>
                                        </p:attrNameLst>
                                      </p:cBhvr>
                                      <p:to>
                                        <p:strVal val="visible"/>
                                      </p:to>
                                    </p:set>
                                    <p:anim calcmode="lin" valueType="num">
                                      <p:cBhvr additive="base">
                                        <p:cTn id="19" dur="500" fill="hold"/>
                                        <p:tgtEl>
                                          <p:spTgt spid="738325"/>
                                        </p:tgtEl>
                                        <p:attrNameLst>
                                          <p:attrName>ppt_x</p:attrName>
                                        </p:attrNameLst>
                                      </p:cBhvr>
                                      <p:tavLst>
                                        <p:tav tm="0">
                                          <p:val>
                                            <p:strVal val="#ppt_x"/>
                                          </p:val>
                                        </p:tav>
                                        <p:tav tm="100000">
                                          <p:val>
                                            <p:strVal val="#ppt_x"/>
                                          </p:val>
                                        </p:tav>
                                      </p:tavLst>
                                    </p:anim>
                                    <p:anim calcmode="lin" valueType="num">
                                      <p:cBhvr additive="base">
                                        <p:cTn id="20" dur="500" fill="hold"/>
                                        <p:tgtEl>
                                          <p:spTgt spid="7383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8326"/>
                                        </p:tgtEl>
                                        <p:attrNameLst>
                                          <p:attrName>style.visibility</p:attrName>
                                        </p:attrNameLst>
                                      </p:cBhvr>
                                      <p:to>
                                        <p:strVal val="visible"/>
                                      </p:to>
                                    </p:set>
                                    <p:anim calcmode="lin" valueType="num">
                                      <p:cBhvr additive="base">
                                        <p:cTn id="25" dur="500" fill="hold"/>
                                        <p:tgtEl>
                                          <p:spTgt spid="738326"/>
                                        </p:tgtEl>
                                        <p:attrNameLst>
                                          <p:attrName>ppt_x</p:attrName>
                                        </p:attrNameLst>
                                      </p:cBhvr>
                                      <p:tavLst>
                                        <p:tav tm="0">
                                          <p:val>
                                            <p:strVal val="#ppt_x"/>
                                          </p:val>
                                        </p:tav>
                                        <p:tav tm="100000">
                                          <p:val>
                                            <p:strVal val="#ppt_x"/>
                                          </p:val>
                                        </p:tav>
                                      </p:tavLst>
                                    </p:anim>
                                    <p:anim calcmode="lin" valueType="num">
                                      <p:cBhvr additive="base">
                                        <p:cTn id="26" dur="500" fill="hold"/>
                                        <p:tgtEl>
                                          <p:spTgt spid="7383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38328"/>
                                        </p:tgtEl>
                                        <p:attrNameLst>
                                          <p:attrName>style.visibility</p:attrName>
                                        </p:attrNameLst>
                                      </p:cBhvr>
                                      <p:to>
                                        <p:strVal val="visible"/>
                                      </p:to>
                                    </p:set>
                                    <p:anim calcmode="lin" valueType="num">
                                      <p:cBhvr additive="base">
                                        <p:cTn id="29" dur="500" fill="hold"/>
                                        <p:tgtEl>
                                          <p:spTgt spid="738328"/>
                                        </p:tgtEl>
                                        <p:attrNameLst>
                                          <p:attrName>ppt_x</p:attrName>
                                        </p:attrNameLst>
                                      </p:cBhvr>
                                      <p:tavLst>
                                        <p:tav tm="0">
                                          <p:val>
                                            <p:strVal val="#ppt_x"/>
                                          </p:val>
                                        </p:tav>
                                        <p:tav tm="100000">
                                          <p:val>
                                            <p:strVal val="#ppt_x"/>
                                          </p:val>
                                        </p:tav>
                                      </p:tavLst>
                                    </p:anim>
                                    <p:anim calcmode="lin" valueType="num">
                                      <p:cBhvr additive="base">
                                        <p:cTn id="30" dur="500" fill="hold"/>
                                        <p:tgtEl>
                                          <p:spTgt spid="73832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38327"/>
                                        </p:tgtEl>
                                        <p:attrNameLst>
                                          <p:attrName>style.visibility</p:attrName>
                                        </p:attrNameLst>
                                      </p:cBhvr>
                                      <p:to>
                                        <p:strVal val="visible"/>
                                      </p:to>
                                    </p:set>
                                    <p:anim calcmode="lin" valueType="num">
                                      <p:cBhvr additive="base">
                                        <p:cTn id="35" dur="500" fill="hold"/>
                                        <p:tgtEl>
                                          <p:spTgt spid="738327"/>
                                        </p:tgtEl>
                                        <p:attrNameLst>
                                          <p:attrName>ppt_x</p:attrName>
                                        </p:attrNameLst>
                                      </p:cBhvr>
                                      <p:tavLst>
                                        <p:tav tm="0">
                                          <p:val>
                                            <p:strVal val="#ppt_x"/>
                                          </p:val>
                                        </p:tav>
                                        <p:tav tm="100000">
                                          <p:val>
                                            <p:strVal val="#ppt_x"/>
                                          </p:val>
                                        </p:tav>
                                      </p:tavLst>
                                    </p:anim>
                                    <p:anim calcmode="lin" valueType="num">
                                      <p:cBhvr additive="base">
                                        <p:cTn id="36" dur="500" fill="hold"/>
                                        <p:tgtEl>
                                          <p:spTgt spid="7383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38329"/>
                                        </p:tgtEl>
                                        <p:attrNameLst>
                                          <p:attrName>style.visibility</p:attrName>
                                        </p:attrNameLst>
                                      </p:cBhvr>
                                      <p:to>
                                        <p:strVal val="visible"/>
                                      </p:to>
                                    </p:set>
                                    <p:anim calcmode="lin" valueType="num">
                                      <p:cBhvr additive="base">
                                        <p:cTn id="39" dur="500" fill="hold"/>
                                        <p:tgtEl>
                                          <p:spTgt spid="738329"/>
                                        </p:tgtEl>
                                        <p:attrNameLst>
                                          <p:attrName>ppt_x</p:attrName>
                                        </p:attrNameLst>
                                      </p:cBhvr>
                                      <p:tavLst>
                                        <p:tav tm="0">
                                          <p:val>
                                            <p:strVal val="#ppt_x"/>
                                          </p:val>
                                        </p:tav>
                                        <p:tav tm="100000">
                                          <p:val>
                                            <p:strVal val="#ppt_x"/>
                                          </p:val>
                                        </p:tav>
                                      </p:tavLst>
                                    </p:anim>
                                    <p:anim calcmode="lin" valueType="num">
                                      <p:cBhvr additive="base">
                                        <p:cTn id="40" dur="500" fill="hold"/>
                                        <p:tgtEl>
                                          <p:spTgt spid="738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15" grpId="0" animBg="1"/>
      <p:bldP spid="738323" grpId="0" animBg="1"/>
      <p:bldP spid="738324" grpId="0" animBg="1"/>
      <p:bldP spid="738325" grpId="0" animBg="1"/>
      <p:bldP spid="738326" grpId="0" animBg="1"/>
      <p:bldP spid="738327" grpId="0" animBg="1"/>
      <p:bldP spid="738328" grpId="0" animBg="1"/>
      <p:bldP spid="73832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幻灯片编号占位符 5"/>
          <p:cNvSpPr>
            <a:spLocks noGrp="1"/>
          </p:cNvSpPr>
          <p:nvPr>
            <p:ph type="sldNum" sz="quarter" idx="12"/>
          </p:nvPr>
        </p:nvSpPr>
        <p:spPr/>
        <p:txBody>
          <a:bodyPr/>
          <a:lstStyle/>
          <a:p>
            <a:pPr>
              <a:defRPr/>
            </a:pPr>
            <a:fld id="{D5C804F1-1C23-4670-898B-2992AA290829}" type="slidenum">
              <a:rPr lang="zh-CN" altLang="en-US"/>
            </a:fld>
            <a:endParaRPr lang="en-US" altLang="zh-CN"/>
          </a:p>
        </p:txBody>
      </p:sp>
      <p:sp>
        <p:nvSpPr>
          <p:cNvPr id="15362" name="Rectangle 2"/>
          <p:cNvSpPr>
            <a:spLocks noGrp="1" noChangeArrowheads="1"/>
          </p:cNvSpPr>
          <p:nvPr>
            <p:ph type="title"/>
          </p:nvPr>
        </p:nvSpPr>
        <p:spPr>
          <a:xfrm>
            <a:off x="4460876" y="836614"/>
            <a:ext cx="3235325" cy="434975"/>
          </a:xfrm>
        </p:spPr>
        <p:txBody>
          <a:bodyPr/>
          <a:lstStyle/>
          <a:p>
            <a:pPr algn="l"/>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多级索引</a:t>
            </a:r>
            <a:r>
              <a:rPr lang="en-US" altLang="zh-CN" sz="1800" b="1">
                <a:sym typeface="Monotype Sorts" pitchFamily="2" charset="2"/>
              </a:rPr>
              <a:t>p.271</a:t>
            </a:r>
            <a:endParaRPr lang="zh-CN" altLang="en-US" sz="1800" b="1">
              <a:sym typeface="Monotype Sorts" pitchFamily="2" charset="2"/>
            </a:endParaRPr>
          </a:p>
        </p:txBody>
      </p:sp>
      <p:sp>
        <p:nvSpPr>
          <p:cNvPr id="15363" name="AutoShape 4"/>
          <p:cNvSpPr>
            <a:spLocks noChangeArrowheads="1"/>
          </p:cNvSpPr>
          <p:nvPr/>
        </p:nvSpPr>
        <p:spPr bwMode="auto">
          <a:xfrm>
            <a:off x="9082089" y="1035050"/>
            <a:ext cx="1406525" cy="814388"/>
          </a:xfrm>
          <a:prstGeom prst="cloudCallout">
            <a:avLst>
              <a:gd name="adj1" fmla="val 54065"/>
              <a:gd name="adj2" fmla="val 72806"/>
            </a:avLst>
          </a:prstGeom>
          <a:solidFill>
            <a:schemeClr val="accent1"/>
          </a:solidFill>
          <a:ln w="9525">
            <a:solidFill>
              <a:schemeClr val="tx1"/>
            </a:solidFill>
            <a:round/>
          </a:ln>
        </p:spPr>
        <p:txBody>
          <a:bodyPr lIns="0" tIns="0" rIns="0" bIns="0"/>
          <a:lstStyle/>
          <a:p>
            <a:pPr algn="ctr" eaLnBrk="0" hangingPunct="0"/>
            <a:r>
              <a:rPr lang="en-US" altLang="zh-CN" sz="1200">
                <a:latin typeface="Tahoma" panose="020B0604030504040204" pitchFamily="2" charset="0"/>
                <a:ea typeface="宋体" panose="02010600030101010101" pitchFamily="2" charset="-122"/>
              </a:rPr>
              <a:t>6)</a:t>
            </a:r>
            <a:r>
              <a:rPr lang="zh-CN" altLang="en-US" sz="1200">
                <a:latin typeface="Tahoma" panose="020B0604030504040204" pitchFamily="2" charset="0"/>
                <a:ea typeface="宋体" panose="02010600030101010101" pitchFamily="2" charset="-122"/>
              </a:rPr>
              <a:t>什么是多级索引，有何好处</a:t>
            </a:r>
            <a:r>
              <a:rPr lang="en-US" altLang="zh-CN" sz="1200">
                <a:latin typeface="Tahoma" panose="020B0604030504040204" pitchFamily="2" charset="0"/>
                <a:ea typeface="宋体" panose="02010600030101010101" pitchFamily="2" charset="-122"/>
              </a:rPr>
              <a:t>? </a:t>
            </a:r>
            <a:endParaRPr lang="en-US" altLang="zh-CN" sz="1200">
              <a:latin typeface="Tahoma" panose="020B0604030504040204" pitchFamily="2" charset="0"/>
              <a:ea typeface="宋体" panose="02010600030101010101" pitchFamily="2" charset="-122"/>
            </a:endParaRPr>
          </a:p>
        </p:txBody>
      </p:sp>
      <p:sp>
        <p:nvSpPr>
          <p:cNvPr id="15364" name="Rectangle 102"/>
          <p:cNvSpPr>
            <a:spLocks noChangeArrowheads="1"/>
          </p:cNvSpPr>
          <p:nvPr/>
        </p:nvSpPr>
        <p:spPr bwMode="auto">
          <a:xfrm>
            <a:off x="2527300" y="15876"/>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t>二 顺序索引</a:t>
            </a:r>
            <a:endParaRPr lang="zh-CN" altLang="en-US" sz="2000"/>
          </a:p>
        </p:txBody>
      </p:sp>
      <p:sp>
        <p:nvSpPr>
          <p:cNvPr id="627816" name="Rectangle 104"/>
          <p:cNvSpPr>
            <a:spLocks noChangeArrowheads="1"/>
          </p:cNvSpPr>
          <p:nvPr/>
        </p:nvSpPr>
        <p:spPr bwMode="auto">
          <a:xfrm>
            <a:off x="6240464" y="1527175"/>
            <a:ext cx="3877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多级索引：在索引文件上再建索引！</a:t>
            </a:r>
            <a:endParaRPr lang="zh-CN" altLang="en-US">
              <a:solidFill>
                <a:srgbClr val="0066FF"/>
              </a:solidFill>
            </a:endParaRPr>
          </a:p>
        </p:txBody>
      </p:sp>
      <p:sp>
        <p:nvSpPr>
          <p:cNvPr id="627817" name="Rectangle 105"/>
          <p:cNvSpPr>
            <a:spLocks noChangeArrowheads="1"/>
          </p:cNvSpPr>
          <p:nvPr/>
        </p:nvSpPr>
        <p:spPr bwMode="auto">
          <a:xfrm>
            <a:off x="1928814" y="1879601"/>
            <a:ext cx="3895725" cy="3693319"/>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稠密索引的空间占用分析：</a:t>
            </a:r>
            <a:endParaRPr lang="zh-CN" altLang="en-US">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1,000,000(</a:t>
            </a:r>
            <a:r>
              <a:rPr lang="zh-CN" altLang="en-US">
                <a:latin typeface="宋体" panose="02010600030101010101" pitchFamily="2" charset="-122"/>
                <a:ea typeface="宋体" panose="02010600030101010101" pitchFamily="2" charset="-122"/>
              </a:rPr>
              <a:t>百万</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记录 </a:t>
            </a:r>
            <a:r>
              <a:rPr lang="en-US" altLang="zh-CN">
                <a:latin typeface="宋体" panose="02010600030101010101" pitchFamily="2" charset="-122"/>
                <a:ea typeface="宋体" panose="02010600030101010101" pitchFamily="2" charset="-122"/>
              </a:rPr>
              <a:t>R</a:t>
            </a:r>
            <a:r>
              <a:rPr lang="zh-CN" altLang="en-US">
                <a:latin typeface="宋体" panose="02010600030101010101" pitchFamily="2" charset="-122"/>
                <a:ea typeface="宋体" panose="02010600030101010101" pitchFamily="2" charset="-122"/>
              </a:rPr>
              <a:t>，索引占</a:t>
            </a:r>
            <a:r>
              <a:rPr lang="en-US" altLang="zh-CN">
                <a:latin typeface="宋体" panose="02010600030101010101" pitchFamily="2" charset="-122"/>
                <a:ea typeface="宋体" panose="02010600030101010101" pitchFamily="2" charset="-122"/>
              </a:rPr>
              <a:t>10,000</a:t>
            </a:r>
            <a:r>
              <a:rPr lang="zh-CN" altLang="en-US">
                <a:latin typeface="宋体" panose="02010600030101010101" pitchFamily="2" charset="-122"/>
                <a:ea typeface="宋体" panose="02010600030101010101" pitchFamily="2" charset="-122"/>
              </a:rPr>
              <a:t>块空间                               </a:t>
            </a:r>
            <a:endParaRPr lang="zh-CN" altLang="en-US">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   </a:t>
            </a:r>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a:t>
            </a:r>
            <a:r>
              <a:rPr lang="en-US" altLang="zh-CN">
                <a:solidFill>
                  <a:srgbClr val="428E5B"/>
                </a:solidFill>
                <a:latin typeface="宋体" panose="02010600030101010101" pitchFamily="2" charset="-122"/>
                <a:ea typeface="宋体" panose="02010600030101010101" pitchFamily="2" charset="-122"/>
              </a:rPr>
              <a:t>1</a:t>
            </a:r>
            <a:r>
              <a:rPr lang="zh-CN" altLang="en-US">
                <a:solidFill>
                  <a:srgbClr val="428E5B"/>
                </a:solidFill>
                <a:latin typeface="宋体" panose="02010600030101010101" pitchFamily="2" charset="-122"/>
                <a:ea typeface="宋体" panose="02010600030101010101" pitchFamily="2" charset="-122"/>
              </a:rPr>
              <a:t>块</a:t>
            </a:r>
            <a:r>
              <a:rPr lang="en-US" altLang="zh-CN">
                <a:solidFill>
                  <a:srgbClr val="428E5B"/>
                </a:solidFill>
                <a:latin typeface="宋体" panose="02010600030101010101" pitchFamily="2" charset="-122"/>
                <a:ea typeface="宋体" panose="02010600030101010101" pitchFamily="2" charset="-122"/>
              </a:rPr>
              <a:t>(4KB)</a:t>
            </a:r>
            <a:r>
              <a:rPr lang="zh-CN" altLang="en-US">
                <a:solidFill>
                  <a:srgbClr val="428E5B"/>
                </a:solidFill>
                <a:latin typeface="宋体" panose="02010600030101010101" pitchFamily="2" charset="-122"/>
                <a:ea typeface="宋体" panose="02010600030101010101" pitchFamily="2" charset="-122"/>
              </a:rPr>
              <a:t>存放</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条索引项</a:t>
            </a:r>
            <a:r>
              <a:rPr lang="en-US" altLang="zh-CN">
                <a:solidFill>
                  <a:srgbClr val="428E5B"/>
                </a:solidFill>
                <a:latin typeface="宋体" panose="02010600030101010101" pitchFamily="2" charset="-122"/>
                <a:ea typeface="宋体" panose="02010600030101010101" pitchFamily="2" charset="-122"/>
              </a:rPr>
              <a:t>)   </a:t>
            </a:r>
            <a:r>
              <a:rPr lang="en-US" altLang="zh-CN">
                <a:latin typeface="宋体" panose="02010600030101010101" pitchFamily="2" charset="-122"/>
                <a:ea typeface="宋体" panose="02010600030101010101" pitchFamily="2" charset="-122"/>
              </a:rPr>
              <a:t>40MB</a:t>
            </a:r>
            <a:r>
              <a:rPr lang="zh-CN" altLang="en-US">
                <a:latin typeface="宋体" panose="02010600030101010101" pitchFamily="2" charset="-122"/>
                <a:ea typeface="宋体" panose="02010600030101010101" pitchFamily="2" charset="-122"/>
              </a:rPr>
              <a:t>空间</a:t>
            </a:r>
            <a:endParaRPr lang="zh-CN" altLang="en-US">
              <a:solidFill>
                <a:srgbClr val="428E5B"/>
              </a:solidFill>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100,000,000(1</a:t>
            </a:r>
            <a:r>
              <a:rPr lang="zh-CN" altLang="en-US">
                <a:latin typeface="宋体" panose="02010600030101010101" pitchFamily="2" charset="-122"/>
                <a:ea typeface="宋体" panose="02010600030101010101" pitchFamily="2" charset="-122"/>
              </a:rPr>
              <a:t>亿</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元组</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索引占</a:t>
            </a:r>
            <a:r>
              <a:rPr lang="en-US" altLang="zh-CN">
                <a:latin typeface="宋体" panose="02010600030101010101" pitchFamily="2" charset="-122"/>
                <a:ea typeface="宋体" panose="02010600030101010101" pitchFamily="2" charset="-122"/>
              </a:rPr>
              <a:t>1000,000</a:t>
            </a:r>
            <a:r>
              <a:rPr lang="zh-CN" altLang="en-US">
                <a:latin typeface="宋体" panose="02010600030101010101" pitchFamily="2" charset="-122"/>
                <a:ea typeface="宋体" panose="02010600030101010101" pitchFamily="2" charset="-122"/>
              </a:rPr>
              <a:t>块空间</a:t>
            </a:r>
            <a:endParaRPr lang="zh-CN" altLang="en-US">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                                  4GB</a:t>
            </a:r>
            <a:r>
              <a:rPr lang="zh-CN" altLang="en-US">
                <a:latin typeface="宋体" panose="02010600030101010101" pitchFamily="2" charset="-122"/>
                <a:ea typeface="宋体" panose="02010600030101010101" pitchFamily="2" charset="-122"/>
              </a:rPr>
              <a:t>空间</a:t>
            </a:r>
            <a:endParaRPr lang="zh-CN" altLang="en-US">
              <a:latin typeface="宋体" panose="02010600030101010101" pitchFamily="2" charset="-122"/>
              <a:ea typeface="宋体" panose="02010600030101010101" pitchFamily="2" charset="-122"/>
            </a:endParaRPr>
          </a:p>
          <a:p>
            <a:pPr eaLnBrk="0" hangingPunct="0"/>
            <a:r>
              <a:rPr lang="zh-CN" altLang="en-US">
                <a:latin typeface="宋体" panose="02010600030101010101" pitchFamily="2" charset="-122"/>
                <a:ea typeface="宋体" panose="02010600030101010101" pitchFamily="2" charset="-122"/>
              </a:rPr>
              <a:t>若采用普通顺序索引</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因主存无法容纳索引文件</a:t>
            </a:r>
            <a:endParaRPr lang="zh-CN" altLang="en-US">
              <a:latin typeface="宋体" panose="02010600030101010101" pitchFamily="2" charset="-122"/>
              <a:ea typeface="宋体" panose="02010600030101010101" pitchFamily="2" charset="-122"/>
            </a:endParaRPr>
          </a:p>
          <a:p>
            <a:pPr eaLnBrk="0" hangingPunct="0"/>
            <a:r>
              <a:rPr lang="zh-CN" altLang="en-US">
                <a:latin typeface="宋体" panose="02010600030101010101" pitchFamily="2" charset="-122"/>
                <a:ea typeface="宋体" panose="02010600030101010101" pitchFamily="2" charset="-122"/>
              </a:rPr>
              <a:t>一次搜索</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搜索一个记录</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需要多次读入磁盘块</a:t>
            </a:r>
            <a:endParaRPr lang="zh-CN" altLang="en-US">
              <a:latin typeface="宋体" panose="02010600030101010101" pitchFamily="2" charset="-122"/>
              <a:ea typeface="宋体" panose="02010600030101010101" pitchFamily="2" charset="-122"/>
            </a:endParaRPr>
          </a:p>
        </p:txBody>
      </p:sp>
      <p:sp>
        <p:nvSpPr>
          <p:cNvPr id="627819" name="Rectangle 107"/>
          <p:cNvSpPr>
            <a:spLocks noChangeArrowheads="1"/>
          </p:cNvSpPr>
          <p:nvPr/>
        </p:nvSpPr>
        <p:spPr bwMode="auto">
          <a:xfrm>
            <a:off x="1922464" y="3602038"/>
            <a:ext cx="3952875" cy="2862322"/>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不同索引搜索效率分析：</a:t>
            </a:r>
            <a:endParaRPr lang="zh-CN" altLang="en-US">
              <a:latin typeface="宋体" panose="02010600030101010101" pitchFamily="2" charset="-122"/>
              <a:ea typeface="宋体" panose="02010600030101010101" pitchFamily="2" charset="-122"/>
            </a:endParaRPr>
          </a:p>
          <a:p>
            <a:pPr eaLnBrk="0" hangingPunct="0"/>
            <a:r>
              <a:rPr lang="zh-CN" altLang="en-US">
                <a:latin typeface="宋体" panose="02010600030101010101" pitchFamily="2" charset="-122"/>
                <a:ea typeface="宋体" panose="02010600030101010101" pitchFamily="2" charset="-122"/>
              </a:rPr>
              <a:t>即使采用二分法搜索：需读</a:t>
            </a:r>
            <a:r>
              <a:rPr lang="en-US" altLang="zh-CN">
                <a:latin typeface="Times New Roman" panose="02020603050405020304" pitchFamily="18" charset="0"/>
              </a:rPr>
              <a:t>log</a:t>
            </a:r>
            <a:r>
              <a:rPr lang="en-US" altLang="zh-CN" baseline="-25000">
                <a:latin typeface="Times New Roman" panose="02020603050405020304" pitchFamily="18" charset="0"/>
              </a:rPr>
              <a:t>2</a:t>
            </a:r>
            <a:r>
              <a:rPr lang="en-US" altLang="zh-CN">
                <a:latin typeface="Times New Roman" panose="02020603050405020304" pitchFamily="18" charset="0"/>
              </a:rPr>
              <a:t>(b)</a:t>
            </a:r>
            <a:r>
              <a:rPr lang="zh-CN" altLang="en-US">
                <a:latin typeface="宋体" panose="02010600030101010101" pitchFamily="2" charset="-122"/>
                <a:ea typeface="宋体" panose="02010600030101010101" pitchFamily="2" charset="-122"/>
              </a:rPr>
              <a:t>个索引文件块</a:t>
            </a:r>
            <a:endParaRPr lang="zh-CN" altLang="en-US">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                   </a:t>
            </a:r>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 </a:t>
            </a:r>
            <a:r>
              <a:rPr lang="en-US" altLang="zh-CN">
                <a:solidFill>
                  <a:srgbClr val="428E5B"/>
                </a:solidFill>
                <a:latin typeface="宋体" panose="02010600030101010101" pitchFamily="2" charset="-122"/>
                <a:ea typeface="宋体" panose="02010600030101010101" pitchFamily="2" charset="-122"/>
              </a:rPr>
              <a:t>b</a:t>
            </a:r>
            <a:r>
              <a:rPr lang="en-US" altLang="zh-CN" sz="1200">
                <a:solidFill>
                  <a:srgbClr val="428E5B"/>
                </a:solidFill>
                <a:latin typeface="宋体" panose="02010600030101010101" pitchFamily="2" charset="-122"/>
                <a:ea typeface="宋体" panose="02010600030101010101" pitchFamily="2" charset="-122"/>
              </a:rPr>
              <a:t> </a:t>
            </a:r>
            <a:r>
              <a:rPr lang="zh-CN" altLang="en-US">
                <a:solidFill>
                  <a:srgbClr val="428E5B"/>
                </a:solidFill>
                <a:latin typeface="宋体" panose="02010600030101010101" pitchFamily="2" charset="-122"/>
                <a:ea typeface="宋体" panose="02010600030101010101" pitchFamily="2" charset="-122"/>
              </a:rPr>
              <a:t>为索引占用的块数</a:t>
            </a:r>
            <a:r>
              <a:rPr lang="en-US" altLang="zh-CN">
                <a:solidFill>
                  <a:srgbClr val="428E5B"/>
                </a:solidFill>
                <a:latin typeface="宋体" panose="02010600030101010101" pitchFamily="2" charset="-122"/>
                <a:ea typeface="宋体" panose="02010600030101010101" pitchFamily="2" charset="-122"/>
              </a:rPr>
              <a:t>)</a:t>
            </a:r>
            <a:endParaRPr lang="en-US" altLang="zh-CN">
              <a:solidFill>
                <a:srgbClr val="428E5B"/>
              </a:solidFill>
              <a:latin typeface="宋体" panose="02010600030101010101" pitchFamily="2" charset="-122"/>
              <a:ea typeface="宋体" panose="02010600030101010101" pitchFamily="2" charset="-122"/>
            </a:endParaRPr>
          </a:p>
          <a:p>
            <a:pPr eaLnBrk="0" hangingPunct="0"/>
            <a:r>
              <a:rPr lang="en-US" altLang="zh-CN">
                <a:latin typeface="宋体" panose="02010600030101010101" pitchFamily="2" charset="-122"/>
                <a:ea typeface="宋体" panose="02010600030101010101" pitchFamily="2" charset="-122"/>
              </a:rPr>
              <a:t>b=10,000</a:t>
            </a:r>
            <a:r>
              <a:rPr lang="zh-CN" altLang="en-US">
                <a:latin typeface="宋体" panose="02010600030101010101" pitchFamily="2" charset="-122"/>
                <a:ea typeface="宋体" panose="02010600030101010101" pitchFamily="2" charset="-122"/>
              </a:rPr>
              <a:t>块</a:t>
            </a:r>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的</a:t>
            </a:r>
            <a:r>
              <a:rPr lang="en-US" altLang="zh-CN">
                <a:latin typeface="宋体" panose="02010600030101010101" pitchFamily="2" charset="-122"/>
                <a:ea typeface="宋体" panose="02010600030101010101" pitchFamily="2" charset="-122"/>
              </a:rPr>
              <a:t>14</a:t>
            </a:r>
            <a:r>
              <a:rPr lang="zh-CN" altLang="en-US">
                <a:latin typeface="宋体" panose="02010600030101010101" pitchFamily="2" charset="-122"/>
                <a:ea typeface="宋体" panose="02010600030101010101" pitchFamily="2" charset="-122"/>
              </a:rPr>
              <a:t>次方</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一次查询</a:t>
            </a:r>
            <a:r>
              <a:rPr lang="en-US" altLang="zh-CN">
                <a:latin typeface="宋体" panose="02010600030101010101" pitchFamily="2" charset="-122"/>
                <a:ea typeface="宋体" panose="02010600030101010101" pitchFamily="2" charset="-122"/>
              </a:rPr>
              <a:t>14</a:t>
            </a:r>
            <a:r>
              <a:rPr lang="zh-CN" altLang="en-US">
                <a:latin typeface="宋体" panose="02010600030101010101" pitchFamily="2" charset="-122"/>
                <a:ea typeface="宋体" panose="02010600030101010101" pitchFamily="2" charset="-122"/>
              </a:rPr>
              <a:t>次读块操作</a:t>
            </a:r>
            <a:endParaRPr lang="zh-CN" altLang="en-US">
              <a:latin typeface="宋体" panose="02010600030101010101" pitchFamily="2" charset="-122"/>
              <a:ea typeface="宋体" panose="02010600030101010101" pitchFamily="2" charset="-122"/>
            </a:endParaRPr>
          </a:p>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设一次读块操作需</a:t>
            </a:r>
            <a:r>
              <a:rPr lang="en-US" altLang="zh-CN">
                <a:solidFill>
                  <a:srgbClr val="428E5B"/>
                </a:solidFill>
                <a:latin typeface="宋体" panose="02010600030101010101" pitchFamily="2" charset="-122"/>
                <a:ea typeface="宋体" panose="02010600030101010101" pitchFamily="2" charset="-122"/>
              </a:rPr>
              <a:t>10</a:t>
            </a:r>
            <a:r>
              <a:rPr lang="zh-CN" altLang="en-US">
                <a:solidFill>
                  <a:srgbClr val="428E5B"/>
                </a:solidFill>
                <a:latin typeface="宋体" panose="02010600030101010101" pitchFamily="2" charset="-122"/>
                <a:ea typeface="宋体" panose="02010600030101010101" pitchFamily="2" charset="-122"/>
              </a:rPr>
              <a:t>毫秒，一次搜索</a:t>
            </a:r>
            <a:r>
              <a:rPr lang="en-US" altLang="zh-CN">
                <a:solidFill>
                  <a:srgbClr val="428E5B"/>
                </a:solidFill>
                <a:latin typeface="宋体" panose="02010600030101010101" pitchFamily="2" charset="-122"/>
                <a:ea typeface="宋体" panose="02010600030101010101" pitchFamily="2" charset="-122"/>
              </a:rPr>
              <a:t>140</a:t>
            </a:r>
            <a:r>
              <a:rPr lang="zh-CN" altLang="en-US">
                <a:solidFill>
                  <a:srgbClr val="428E5B"/>
                </a:solidFill>
                <a:latin typeface="宋体" panose="02010600030101010101" pitchFamily="2" charset="-122"/>
                <a:ea typeface="宋体" panose="02010600030101010101" pitchFamily="2" charset="-122"/>
              </a:rPr>
              <a:t>毫秒</a:t>
            </a:r>
            <a:r>
              <a:rPr lang="en-US" altLang="zh-CN">
                <a:solidFill>
                  <a:srgbClr val="428E5B"/>
                </a:solidFill>
                <a:latin typeface="宋体" panose="02010600030101010101" pitchFamily="2" charset="-122"/>
                <a:ea typeface="宋体" panose="02010600030101010101" pitchFamily="2" charset="-122"/>
              </a:rPr>
              <a:t>)</a:t>
            </a:r>
            <a:endParaRPr lang="en-US" altLang="zh-CN">
              <a:solidFill>
                <a:srgbClr val="428E5B"/>
              </a:solidFill>
              <a:latin typeface="宋体" panose="02010600030101010101" pitchFamily="2" charset="-122"/>
              <a:ea typeface="宋体" panose="02010600030101010101" pitchFamily="2" charset="-122"/>
            </a:endParaRPr>
          </a:p>
          <a:p>
            <a:pPr algn="r" eaLnBrk="0" hangingPunct="0"/>
            <a:r>
              <a:rPr lang="zh-CN" altLang="en-US">
                <a:latin typeface="宋体" panose="02010600030101010101" pitchFamily="2" charset="-122"/>
                <a:ea typeface="宋体" panose="02010600030101010101" pitchFamily="2" charset="-122"/>
              </a:rPr>
              <a:t>即</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秒可执行约</a:t>
            </a:r>
            <a:r>
              <a:rPr lang="en-US" altLang="zh-CN">
                <a:latin typeface="宋体" panose="02010600030101010101" pitchFamily="2" charset="-122"/>
                <a:ea typeface="宋体" panose="02010600030101010101" pitchFamily="2" charset="-122"/>
              </a:rPr>
              <a:t>7</a:t>
            </a:r>
            <a:r>
              <a:rPr lang="zh-CN" altLang="en-US">
                <a:latin typeface="宋体" panose="02010600030101010101" pitchFamily="2" charset="-122"/>
                <a:ea typeface="宋体" panose="02010600030101010101" pitchFamily="2" charset="-122"/>
              </a:rPr>
              <a:t>次搜索</a:t>
            </a:r>
            <a:endParaRPr lang="zh-CN" altLang="en-US">
              <a:latin typeface="宋体" panose="02010600030101010101" pitchFamily="2" charset="-122"/>
              <a:ea typeface="宋体" panose="02010600030101010101" pitchFamily="2" charset="-122"/>
            </a:endParaRPr>
          </a:p>
        </p:txBody>
      </p:sp>
      <p:sp>
        <p:nvSpPr>
          <p:cNvPr id="627820" name="Rectangle 108"/>
          <p:cNvSpPr>
            <a:spLocks noChangeArrowheads="1"/>
          </p:cNvSpPr>
          <p:nvPr/>
        </p:nvSpPr>
        <p:spPr bwMode="auto">
          <a:xfrm>
            <a:off x="800329" y="5118100"/>
            <a:ext cx="5032147" cy="1477328"/>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wrap="none">
            <a:spAutoFit/>
          </a:bodyPr>
          <a:lstStyle/>
          <a:p>
            <a:pPr algn="r" eaLnBrk="0" hangingPunct="0"/>
            <a:r>
              <a:rPr lang="zh-CN" altLang="en-US">
                <a:latin typeface="宋体" panose="02010600030101010101" pitchFamily="2" charset="-122"/>
                <a:ea typeface="宋体" panose="02010600030101010101" pitchFamily="2" charset="-122"/>
              </a:rPr>
              <a:t>但用二级索引：因内层</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下层</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占</a:t>
            </a:r>
            <a:r>
              <a:rPr lang="en-US" altLang="zh-CN">
                <a:latin typeface="宋体" panose="02010600030101010101" pitchFamily="2" charset="-122"/>
                <a:ea typeface="宋体" panose="02010600030101010101" pitchFamily="2" charset="-122"/>
              </a:rPr>
              <a:t>10,000</a:t>
            </a:r>
            <a:r>
              <a:rPr lang="zh-CN" altLang="en-US">
                <a:latin typeface="宋体" panose="02010600030101010101" pitchFamily="2" charset="-122"/>
                <a:ea typeface="宋体" panose="02010600030101010101" pitchFamily="2" charset="-122"/>
              </a:rPr>
              <a:t>个磁盘块</a:t>
            </a:r>
            <a:endParaRPr lang="zh-CN" altLang="en-US">
              <a:latin typeface="宋体" panose="02010600030101010101" pitchFamily="2" charset="-122"/>
              <a:ea typeface="宋体" panose="02010600030101010101" pitchFamily="2" charset="-122"/>
            </a:endParaRPr>
          </a:p>
          <a:p>
            <a:pPr algn="r" eaLnBrk="0" hangingPunct="0"/>
            <a:r>
              <a:rPr lang="zh-CN" altLang="en-US">
                <a:latin typeface="宋体" panose="02010600030101010101" pitchFamily="2" charset="-122"/>
                <a:ea typeface="宋体" panose="02010600030101010101" pitchFamily="2" charset="-122"/>
              </a:rPr>
              <a:t>故外层</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上层）有</a:t>
            </a:r>
            <a:r>
              <a:rPr lang="en-US" altLang="zh-CN">
                <a:latin typeface="宋体" panose="02010600030101010101" pitchFamily="2" charset="-122"/>
                <a:ea typeface="宋体" panose="02010600030101010101" pitchFamily="2" charset="-122"/>
              </a:rPr>
              <a:t>10,000</a:t>
            </a:r>
            <a:r>
              <a:rPr lang="zh-CN" altLang="en-US">
                <a:latin typeface="宋体" panose="02010600030101010101" pitchFamily="2" charset="-122"/>
                <a:ea typeface="宋体" panose="02010600030101010101" pitchFamily="2" charset="-122"/>
              </a:rPr>
              <a:t>个索引项，占用</a:t>
            </a:r>
            <a:r>
              <a:rPr lang="en-US" altLang="zh-CN">
                <a:latin typeface="宋体" panose="02010600030101010101" pitchFamily="2" charset="-122"/>
                <a:ea typeface="宋体" panose="02010600030101010101" pitchFamily="2" charset="-122"/>
              </a:rPr>
              <a:t>100</a:t>
            </a:r>
            <a:r>
              <a:rPr lang="zh-CN" altLang="en-US">
                <a:latin typeface="宋体" panose="02010600030101010101" pitchFamily="2" charset="-122"/>
                <a:ea typeface="宋体" panose="02010600030101010101" pitchFamily="2" charset="-122"/>
              </a:rPr>
              <a:t>个块</a:t>
            </a:r>
            <a:endParaRPr lang="zh-CN" altLang="en-US">
              <a:latin typeface="宋体" panose="02010600030101010101" pitchFamily="2" charset="-122"/>
              <a:ea typeface="宋体" panose="02010600030101010101" pitchFamily="2" charset="-122"/>
            </a:endParaRPr>
          </a:p>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设外层的</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块已放在主存中，因占空间小</a:t>
            </a:r>
            <a:r>
              <a:rPr lang="en-US" altLang="zh-CN">
                <a:solidFill>
                  <a:srgbClr val="428E5B"/>
                </a:solidFill>
                <a:latin typeface="宋体" panose="02010600030101010101" pitchFamily="2" charset="-122"/>
                <a:ea typeface="宋体" panose="02010600030101010101" pitchFamily="2" charset="-122"/>
              </a:rPr>
              <a:t>)</a:t>
            </a:r>
            <a:endParaRPr lang="en-US" altLang="zh-CN">
              <a:solidFill>
                <a:srgbClr val="428E5B"/>
              </a:solidFill>
              <a:latin typeface="宋体" panose="02010600030101010101" pitchFamily="2" charset="-122"/>
              <a:ea typeface="宋体" panose="02010600030101010101" pitchFamily="2" charset="-122"/>
            </a:endParaRPr>
          </a:p>
          <a:p>
            <a:pPr algn="r" eaLnBrk="0" hangingPunct="0"/>
            <a:r>
              <a:rPr lang="zh-CN" altLang="en-US">
                <a:latin typeface="宋体" panose="02010600030101010101" pitchFamily="2" charset="-122"/>
                <a:ea typeface="宋体" panose="02010600030101010101" pitchFamily="2" charset="-122"/>
              </a:rPr>
              <a:t>则一次查询只需读入</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个索引块</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而非</a:t>
            </a:r>
            <a:r>
              <a:rPr lang="en-US" altLang="zh-CN">
                <a:latin typeface="宋体" panose="02010600030101010101" pitchFamily="2" charset="-122"/>
                <a:ea typeface="宋体" panose="02010600030101010101" pitchFamily="2" charset="-122"/>
              </a:rPr>
              <a:t>14</a:t>
            </a:r>
            <a:r>
              <a:rPr lang="zh-CN" altLang="en-US">
                <a:latin typeface="宋体" panose="02010600030101010101" pitchFamily="2" charset="-122"/>
                <a:ea typeface="宋体" panose="02010600030101010101" pitchFamily="2" charset="-122"/>
              </a:rPr>
              <a:t>次读操作</a:t>
            </a:r>
            <a:endParaRPr lang="zh-CN" altLang="en-US">
              <a:latin typeface="宋体" panose="02010600030101010101" pitchFamily="2" charset="-122"/>
              <a:ea typeface="宋体" panose="02010600030101010101" pitchFamily="2" charset="-122"/>
            </a:endParaRPr>
          </a:p>
          <a:p>
            <a:pPr algn="r" eaLnBrk="0" hangingPunct="0"/>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提高</a:t>
            </a:r>
            <a:r>
              <a:rPr lang="en-US" altLang="zh-CN">
                <a:latin typeface="宋体" panose="02010600030101010101" pitchFamily="2" charset="-122"/>
                <a:ea typeface="宋体" panose="02010600030101010101" pitchFamily="2" charset="-122"/>
              </a:rPr>
              <a:t>14</a:t>
            </a:r>
            <a:r>
              <a:rPr lang="zh-CN" altLang="en-US">
                <a:latin typeface="宋体" panose="02010600030101010101" pitchFamily="2" charset="-122"/>
                <a:ea typeface="宋体" panose="02010600030101010101" pitchFamily="2" charset="-122"/>
              </a:rPr>
              <a:t>倍</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即</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a:t>
            </a:r>
            <a:r>
              <a:rPr lang="en-US" altLang="zh-CN">
                <a:latin typeface="宋体" panose="02010600030101010101" pitchFamily="2" charset="-122"/>
                <a:ea typeface="宋体" panose="02010600030101010101" pitchFamily="2" charset="-122"/>
              </a:rPr>
              <a:t>100</a:t>
            </a:r>
            <a:r>
              <a:rPr lang="zh-CN" altLang="en-US">
                <a:latin typeface="宋体" panose="02010600030101010101" pitchFamily="2" charset="-122"/>
                <a:ea typeface="宋体" panose="02010600030101010101" pitchFamily="2" charset="-122"/>
              </a:rPr>
              <a:t>次搜索</a:t>
            </a:r>
            <a:endParaRPr lang="zh-CN" altLang="en-US">
              <a:latin typeface="宋体" panose="02010600030101010101" pitchFamily="2" charset="-122"/>
              <a:ea typeface="宋体" panose="02010600030101010101" pitchFamily="2" charset="-122"/>
            </a:endParaRPr>
          </a:p>
        </p:txBody>
      </p:sp>
      <p:grpSp>
        <p:nvGrpSpPr>
          <p:cNvPr id="15369" name="Group 114"/>
          <p:cNvGrpSpPr/>
          <p:nvPr/>
        </p:nvGrpSpPr>
        <p:grpSpPr bwMode="auto">
          <a:xfrm>
            <a:off x="6251575" y="1828800"/>
            <a:ext cx="3386138" cy="3646488"/>
            <a:chOff x="3063" y="1137"/>
            <a:chExt cx="2133" cy="2297"/>
          </a:xfrm>
        </p:grpSpPr>
        <p:pic>
          <p:nvPicPr>
            <p:cNvPr id="15370" name="Picture 1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3" y="1137"/>
              <a:ext cx="2133" cy="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821" name="Line 109"/>
            <p:cNvSpPr>
              <a:spLocks noChangeShapeType="1"/>
            </p:cNvSpPr>
            <p:nvPr/>
          </p:nvSpPr>
          <p:spPr bwMode="auto">
            <a:xfrm>
              <a:off x="3142" y="2064"/>
              <a:ext cx="359"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grpSp>
      <p:sp>
        <p:nvSpPr>
          <p:cNvPr id="627822" name="Line 110"/>
          <p:cNvSpPr>
            <a:spLocks noChangeShapeType="1"/>
          </p:cNvSpPr>
          <p:nvPr/>
        </p:nvSpPr>
        <p:spPr bwMode="auto">
          <a:xfrm>
            <a:off x="7670801" y="3590925"/>
            <a:ext cx="569913"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defRPr/>
            </a:pPr>
            <a:endParaRPr lang="zh-CN" altLang="en-US">
              <a:latin typeface="黑体" panose="02010609060101010101" pitchFamily="49" charset="-122"/>
              <a:ea typeface="黑体" panose="02010609060101010101" pitchFamily="49" charset="-122"/>
            </a:endParaRPr>
          </a:p>
        </p:txBody>
      </p:sp>
      <p:sp>
        <p:nvSpPr>
          <p:cNvPr id="627823" name="Rectangle 111"/>
          <p:cNvSpPr>
            <a:spLocks noChangeArrowheads="1"/>
          </p:cNvSpPr>
          <p:nvPr/>
        </p:nvSpPr>
        <p:spPr bwMode="auto">
          <a:xfrm>
            <a:off x="1939925" y="1550988"/>
            <a:ext cx="4570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solidFill>
                  <a:srgbClr val="0066FF"/>
                </a:solidFill>
              </a:rPr>
              <a:t>多级索引好处：进一步提高记录查找效率！</a:t>
            </a:r>
            <a:endParaRPr lang="zh-CN" altLang="en-US">
              <a:solidFill>
                <a:srgbClr val="0066FF"/>
              </a:solidFill>
            </a:endParaRPr>
          </a:p>
        </p:txBody>
      </p:sp>
      <p:sp>
        <p:nvSpPr>
          <p:cNvPr id="627825" name="Rectangle 113"/>
          <p:cNvSpPr>
            <a:spLocks noChangeArrowheads="1"/>
          </p:cNvSpPr>
          <p:nvPr/>
        </p:nvSpPr>
        <p:spPr bwMode="auto">
          <a:xfrm>
            <a:off x="5956301" y="5538788"/>
            <a:ext cx="4314825" cy="1754326"/>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p>
            <a:pPr algn="r" eaLnBrk="0" hangingPunct="0"/>
            <a:r>
              <a:rPr lang="en-US" altLang="zh-CN">
                <a:solidFill>
                  <a:srgbClr val="428E5B"/>
                </a:solidFill>
                <a:latin typeface="宋体" panose="02010600030101010101" pitchFamily="2" charset="-122"/>
                <a:ea typeface="宋体" panose="02010600030101010101" pitchFamily="2" charset="-122"/>
              </a:rPr>
              <a:t>(</a:t>
            </a:r>
            <a:r>
              <a:rPr lang="zh-CN" altLang="en-US">
                <a:solidFill>
                  <a:srgbClr val="428E5B"/>
                </a:solidFill>
                <a:latin typeface="宋体" panose="02010600030101010101" pitchFamily="2" charset="-122"/>
                <a:ea typeface="宋体" panose="02010600030101010101" pitchFamily="2" charset="-122"/>
              </a:rPr>
              <a:t>即使外层</a:t>
            </a:r>
            <a:r>
              <a:rPr lang="en-US" altLang="zh-CN">
                <a:solidFill>
                  <a:srgbClr val="428E5B"/>
                </a:solidFill>
                <a:latin typeface="宋体" panose="02010600030101010101" pitchFamily="2" charset="-122"/>
                <a:ea typeface="宋体" panose="02010600030101010101" pitchFamily="2" charset="-122"/>
              </a:rPr>
              <a:t>100</a:t>
            </a:r>
            <a:r>
              <a:rPr lang="zh-CN" altLang="en-US">
                <a:solidFill>
                  <a:srgbClr val="428E5B"/>
                </a:solidFill>
                <a:latin typeface="宋体" panose="02010600030101010101" pitchFamily="2" charset="-122"/>
                <a:ea typeface="宋体" panose="02010600030101010101" pitchFamily="2" charset="-122"/>
              </a:rPr>
              <a:t>块需临时读入，二分搜索需</a:t>
            </a:r>
            <a:r>
              <a:rPr lang="en-US" altLang="zh-CN">
                <a:solidFill>
                  <a:srgbClr val="428E5B"/>
                </a:solidFill>
                <a:latin typeface="宋体" panose="02010600030101010101" pitchFamily="2" charset="-122"/>
                <a:ea typeface="宋体" panose="02010600030101010101" pitchFamily="2" charset="-122"/>
              </a:rPr>
              <a:t>7</a:t>
            </a:r>
            <a:r>
              <a:rPr lang="zh-CN" altLang="en-US">
                <a:solidFill>
                  <a:srgbClr val="428E5B"/>
                </a:solidFill>
                <a:latin typeface="宋体" panose="02010600030101010101" pitchFamily="2" charset="-122"/>
                <a:ea typeface="宋体" panose="02010600030101010101" pitchFamily="2" charset="-122"/>
              </a:rPr>
              <a:t>次读操作</a:t>
            </a:r>
            <a:r>
              <a:rPr lang="en-US" altLang="zh-CN">
                <a:solidFill>
                  <a:srgbClr val="428E5B"/>
                </a:solidFill>
                <a:latin typeface="宋体" panose="02010600030101010101" pitchFamily="2" charset="-122"/>
                <a:ea typeface="宋体" panose="02010600030101010101" pitchFamily="2" charset="-122"/>
              </a:rPr>
              <a:t>)</a:t>
            </a:r>
            <a:endParaRPr lang="en-US" altLang="zh-CN">
              <a:solidFill>
                <a:srgbClr val="428E5B"/>
              </a:solidFill>
              <a:latin typeface="宋体" panose="02010600030101010101" pitchFamily="2" charset="-122"/>
              <a:ea typeface="宋体" panose="02010600030101010101" pitchFamily="2" charset="-122"/>
            </a:endParaRPr>
          </a:p>
          <a:p>
            <a:pPr algn="r" eaLnBrk="0" hangingPunct="0"/>
            <a:r>
              <a:rPr lang="zh-CN" altLang="en-US">
                <a:latin typeface="宋体" panose="02010600030101010101" pitchFamily="2" charset="-122"/>
                <a:ea typeface="宋体" panose="02010600030101010101" pitchFamily="2" charset="-122"/>
              </a:rPr>
              <a:t>则一次搜索共需</a:t>
            </a:r>
            <a:r>
              <a:rPr lang="en-US" altLang="zh-CN">
                <a:latin typeface="宋体" panose="02010600030101010101" pitchFamily="2" charset="-122"/>
                <a:ea typeface="宋体" panose="02010600030101010101" pitchFamily="2" charset="-122"/>
              </a:rPr>
              <a:t>1+7</a:t>
            </a:r>
            <a:r>
              <a:rPr lang="zh-CN" altLang="en-US">
                <a:latin typeface="宋体" panose="02010600030101010101" pitchFamily="2" charset="-122"/>
                <a:ea typeface="宋体" panose="02010600030101010101" pitchFamily="2" charset="-122"/>
              </a:rPr>
              <a:t>次读操作</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也非</a:t>
            </a:r>
            <a:r>
              <a:rPr lang="en-US" altLang="zh-CN">
                <a:latin typeface="宋体" panose="02010600030101010101" pitchFamily="2" charset="-122"/>
                <a:ea typeface="宋体" panose="02010600030101010101" pitchFamily="2" charset="-122"/>
              </a:rPr>
              <a:t>14</a:t>
            </a:r>
            <a:r>
              <a:rPr lang="zh-CN" altLang="en-US">
                <a:latin typeface="宋体" panose="02010600030101010101" pitchFamily="2" charset="-122"/>
                <a:ea typeface="宋体" panose="02010600030101010101" pitchFamily="2" charset="-122"/>
              </a:rPr>
              <a:t>次读操作</a:t>
            </a:r>
            <a:endParaRPr lang="zh-CN" altLang="en-US">
              <a:latin typeface="宋体" panose="02010600030101010101" pitchFamily="2" charset="-122"/>
              <a:ea typeface="宋体" panose="02010600030101010101" pitchFamily="2" charset="-122"/>
            </a:endParaRPr>
          </a:p>
          <a:p>
            <a:pPr algn="r" eaLnBrk="0" hangingPunct="0"/>
            <a:r>
              <a:rPr lang="zh-CN" altLang="en-US">
                <a:latin typeface="宋体" panose="02010600030101010101" pitchFamily="2" charset="-122"/>
                <a:ea typeface="宋体" panose="02010600030101010101" pitchFamily="2" charset="-122"/>
              </a:rPr>
              <a:t>即</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一次搜索仅</a:t>
            </a:r>
            <a:r>
              <a:rPr lang="en-US" altLang="zh-CN">
                <a:latin typeface="宋体" panose="02010600030101010101" pitchFamily="2" charset="-122"/>
                <a:ea typeface="宋体" panose="02010600030101010101" pitchFamily="2" charset="-122"/>
              </a:rPr>
              <a:t>80</a:t>
            </a:r>
            <a:r>
              <a:rPr lang="zh-CN" altLang="en-US">
                <a:latin typeface="宋体" panose="02010600030101010101" pitchFamily="2" charset="-122"/>
                <a:ea typeface="宋体" panose="02010600030101010101" pitchFamily="2" charset="-122"/>
              </a:rPr>
              <a:t>豪秒</a:t>
            </a:r>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秒可执行</a:t>
            </a:r>
            <a:r>
              <a:rPr lang="en-US" altLang="zh-CN">
                <a:latin typeface="宋体" panose="02010600030101010101" pitchFamily="2" charset="-122"/>
                <a:ea typeface="宋体" panose="02010600030101010101" pitchFamily="2" charset="-122"/>
              </a:rPr>
              <a:t>12</a:t>
            </a:r>
            <a:r>
              <a:rPr lang="zh-CN" altLang="en-US">
                <a:latin typeface="宋体" panose="02010600030101010101" pitchFamily="2" charset="-122"/>
                <a:ea typeface="宋体" panose="02010600030101010101" pitchFamily="2" charset="-122"/>
              </a:rPr>
              <a:t>次搜索</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27816"/>
                                        </p:tgtEl>
                                        <p:attrNameLst>
                                          <p:attrName>style.visibility</p:attrName>
                                        </p:attrNameLst>
                                      </p:cBhvr>
                                      <p:to>
                                        <p:strVal val="visible"/>
                                      </p:to>
                                    </p:set>
                                    <p:anim calcmode="lin" valueType="num">
                                      <p:cBhvr additive="base">
                                        <p:cTn id="7" dur="500" fill="hold"/>
                                        <p:tgtEl>
                                          <p:spTgt spid="627816"/>
                                        </p:tgtEl>
                                        <p:attrNameLst>
                                          <p:attrName>ppt_x</p:attrName>
                                        </p:attrNameLst>
                                      </p:cBhvr>
                                      <p:tavLst>
                                        <p:tav tm="0">
                                          <p:val>
                                            <p:strVal val="1+#ppt_w/2"/>
                                          </p:val>
                                        </p:tav>
                                        <p:tav tm="100000">
                                          <p:val>
                                            <p:strVal val="#ppt_x"/>
                                          </p:val>
                                        </p:tav>
                                      </p:tavLst>
                                    </p:anim>
                                    <p:anim calcmode="lin" valueType="num">
                                      <p:cBhvr additive="base">
                                        <p:cTn id="8" dur="500" fill="hold"/>
                                        <p:tgtEl>
                                          <p:spTgt spid="6278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627823"/>
                                        </p:tgtEl>
                                        <p:attrNameLst>
                                          <p:attrName>style.visibility</p:attrName>
                                        </p:attrNameLst>
                                      </p:cBhvr>
                                      <p:to>
                                        <p:strVal val="visible"/>
                                      </p:to>
                                    </p:set>
                                    <p:anim calcmode="lin" valueType="num">
                                      <p:cBhvr additive="base">
                                        <p:cTn id="13" dur="500" fill="hold"/>
                                        <p:tgtEl>
                                          <p:spTgt spid="627823"/>
                                        </p:tgtEl>
                                        <p:attrNameLst>
                                          <p:attrName>ppt_x</p:attrName>
                                        </p:attrNameLst>
                                      </p:cBhvr>
                                      <p:tavLst>
                                        <p:tav tm="0">
                                          <p:val>
                                            <p:strVal val="0-#ppt_w/2"/>
                                          </p:val>
                                        </p:tav>
                                        <p:tav tm="100000">
                                          <p:val>
                                            <p:strVal val="#ppt_x"/>
                                          </p:val>
                                        </p:tav>
                                      </p:tavLst>
                                    </p:anim>
                                    <p:anim calcmode="lin" valueType="num">
                                      <p:cBhvr additive="base">
                                        <p:cTn id="14" dur="500" fill="hold"/>
                                        <p:tgtEl>
                                          <p:spTgt spid="627823"/>
                                        </p:tgtEl>
                                        <p:attrNameLst>
                                          <p:attrName>ppt_y</p:attrName>
                                        </p:attrNameLst>
                                      </p:cBhvr>
                                      <p:tavLst>
                                        <p:tav tm="0">
                                          <p:val>
                                            <p:strVal val="0-#ppt_h/2"/>
                                          </p:val>
                                        </p:tav>
                                        <p:tav tm="100000">
                                          <p:val>
                                            <p:strVal val="#ppt_y"/>
                                          </p:val>
                                        </p:tav>
                                      </p:tavLst>
                                    </p:anim>
                                  </p:childTnLst>
                                </p:cTn>
                              </p:par>
                              <p:par>
                                <p:cTn id="15" presetID="2" presetClass="entr" presetSubtype="9" fill="hold" grpId="0" nodeType="withEffect">
                                  <p:stCondLst>
                                    <p:cond delay="0"/>
                                  </p:stCondLst>
                                  <p:childTnLst>
                                    <p:set>
                                      <p:cBhvr>
                                        <p:cTn id="16" dur="1" fill="hold">
                                          <p:stCondLst>
                                            <p:cond delay="0"/>
                                          </p:stCondLst>
                                        </p:cTn>
                                        <p:tgtEl>
                                          <p:spTgt spid="627817"/>
                                        </p:tgtEl>
                                        <p:attrNameLst>
                                          <p:attrName>style.visibility</p:attrName>
                                        </p:attrNameLst>
                                      </p:cBhvr>
                                      <p:to>
                                        <p:strVal val="visible"/>
                                      </p:to>
                                    </p:set>
                                    <p:anim calcmode="lin" valueType="num">
                                      <p:cBhvr additive="base">
                                        <p:cTn id="17" dur="500" fill="hold"/>
                                        <p:tgtEl>
                                          <p:spTgt spid="627817"/>
                                        </p:tgtEl>
                                        <p:attrNameLst>
                                          <p:attrName>ppt_x</p:attrName>
                                        </p:attrNameLst>
                                      </p:cBhvr>
                                      <p:tavLst>
                                        <p:tav tm="0">
                                          <p:val>
                                            <p:strVal val="0-#ppt_w/2"/>
                                          </p:val>
                                        </p:tav>
                                        <p:tav tm="100000">
                                          <p:val>
                                            <p:strVal val="#ppt_x"/>
                                          </p:val>
                                        </p:tav>
                                      </p:tavLst>
                                    </p:anim>
                                    <p:anim calcmode="lin" valueType="num">
                                      <p:cBhvr additive="base">
                                        <p:cTn id="18" dur="500" fill="hold"/>
                                        <p:tgtEl>
                                          <p:spTgt spid="6278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27819"/>
                                        </p:tgtEl>
                                        <p:attrNameLst>
                                          <p:attrName>style.visibility</p:attrName>
                                        </p:attrNameLst>
                                      </p:cBhvr>
                                      <p:to>
                                        <p:strVal val="visible"/>
                                      </p:to>
                                    </p:set>
                                    <p:anim calcmode="lin" valueType="num">
                                      <p:cBhvr additive="base">
                                        <p:cTn id="23" dur="500" fill="hold"/>
                                        <p:tgtEl>
                                          <p:spTgt spid="627819"/>
                                        </p:tgtEl>
                                        <p:attrNameLst>
                                          <p:attrName>ppt_x</p:attrName>
                                        </p:attrNameLst>
                                      </p:cBhvr>
                                      <p:tavLst>
                                        <p:tav tm="0">
                                          <p:val>
                                            <p:strVal val="#ppt_x"/>
                                          </p:val>
                                        </p:tav>
                                        <p:tav tm="100000">
                                          <p:val>
                                            <p:strVal val="#ppt_x"/>
                                          </p:val>
                                        </p:tav>
                                      </p:tavLst>
                                    </p:anim>
                                    <p:anim calcmode="lin" valueType="num">
                                      <p:cBhvr additive="base">
                                        <p:cTn id="24" dur="500" fill="hold"/>
                                        <p:tgtEl>
                                          <p:spTgt spid="6278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27820"/>
                                        </p:tgtEl>
                                        <p:attrNameLst>
                                          <p:attrName>style.visibility</p:attrName>
                                        </p:attrNameLst>
                                      </p:cBhvr>
                                      <p:to>
                                        <p:strVal val="visible"/>
                                      </p:to>
                                    </p:set>
                                    <p:anim calcmode="lin" valueType="num">
                                      <p:cBhvr additive="base">
                                        <p:cTn id="27" dur="500" fill="hold"/>
                                        <p:tgtEl>
                                          <p:spTgt spid="627820"/>
                                        </p:tgtEl>
                                        <p:attrNameLst>
                                          <p:attrName>ppt_x</p:attrName>
                                        </p:attrNameLst>
                                      </p:cBhvr>
                                      <p:tavLst>
                                        <p:tav tm="0">
                                          <p:val>
                                            <p:strVal val="#ppt_x"/>
                                          </p:val>
                                        </p:tav>
                                        <p:tav tm="100000">
                                          <p:val>
                                            <p:strVal val="#ppt_x"/>
                                          </p:val>
                                        </p:tav>
                                      </p:tavLst>
                                    </p:anim>
                                    <p:anim calcmode="lin" valueType="num">
                                      <p:cBhvr additive="base">
                                        <p:cTn id="28" dur="500" fill="hold"/>
                                        <p:tgtEl>
                                          <p:spTgt spid="6278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27825"/>
                                        </p:tgtEl>
                                        <p:attrNameLst>
                                          <p:attrName>style.visibility</p:attrName>
                                        </p:attrNameLst>
                                      </p:cBhvr>
                                      <p:to>
                                        <p:strVal val="visible"/>
                                      </p:to>
                                    </p:set>
                                    <p:anim calcmode="lin" valueType="num">
                                      <p:cBhvr additive="base">
                                        <p:cTn id="33" dur="500" fill="hold"/>
                                        <p:tgtEl>
                                          <p:spTgt spid="627825"/>
                                        </p:tgtEl>
                                        <p:attrNameLst>
                                          <p:attrName>ppt_x</p:attrName>
                                        </p:attrNameLst>
                                      </p:cBhvr>
                                      <p:tavLst>
                                        <p:tav tm="0">
                                          <p:val>
                                            <p:strVal val="#ppt_x"/>
                                          </p:val>
                                        </p:tav>
                                        <p:tav tm="100000">
                                          <p:val>
                                            <p:strVal val="#ppt_x"/>
                                          </p:val>
                                        </p:tav>
                                      </p:tavLst>
                                    </p:anim>
                                    <p:anim calcmode="lin" valueType="num">
                                      <p:cBhvr additive="base">
                                        <p:cTn id="34" dur="500" fill="hold"/>
                                        <p:tgtEl>
                                          <p:spTgt spid="6278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816" grpId="0"/>
      <p:bldP spid="627817" grpId="0" animBg="1"/>
      <p:bldP spid="627819" grpId="0" animBg="1"/>
      <p:bldP spid="627820" grpId="0" animBg="1"/>
      <p:bldP spid="627823" grpId="0"/>
      <p:bldP spid="6278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idx="1"/>
          </p:nvPr>
        </p:nvSpPr>
        <p:spPr/>
        <p:txBody>
          <a:bodyPr/>
          <a:lstStyle/>
          <a:p>
            <a:pPr>
              <a:lnSpc>
                <a:spcPct val="140000"/>
              </a:lnSpc>
            </a:pPr>
            <a:r>
              <a:rPr lang="zh-CN" altLang="en-US" b="1"/>
              <a:t>查询优化的总目标：</a:t>
            </a:r>
            <a:endParaRPr lang="zh-CN" altLang="en-US" b="1"/>
          </a:p>
          <a:p>
            <a:pPr lvl="1">
              <a:lnSpc>
                <a:spcPct val="140000"/>
              </a:lnSpc>
            </a:pPr>
            <a:r>
              <a:rPr lang="zh-CN" altLang="en-US" b="1"/>
              <a:t>选择有效的策略</a:t>
            </a:r>
            <a:endParaRPr lang="zh-CN" altLang="en-US" b="1"/>
          </a:p>
          <a:p>
            <a:pPr lvl="1">
              <a:lnSpc>
                <a:spcPct val="140000"/>
              </a:lnSpc>
            </a:pPr>
            <a:r>
              <a:rPr lang="zh-CN" altLang="en-US" b="1"/>
              <a:t>求得给定关系表达式的值</a:t>
            </a:r>
            <a:endParaRPr lang="zh-CN" altLang="en-US" b="1"/>
          </a:p>
          <a:p>
            <a:pPr lvl="1">
              <a:lnSpc>
                <a:spcPct val="140000"/>
              </a:lnSpc>
            </a:pPr>
            <a:r>
              <a:rPr lang="zh-CN" altLang="en-US" b="1"/>
              <a:t>使得查询代价最小</a:t>
            </a:r>
            <a:r>
              <a:rPr lang="en-US" altLang="zh-CN" b="1"/>
              <a:t>(</a:t>
            </a:r>
            <a:r>
              <a:rPr lang="zh-CN" altLang="en-US" b="1"/>
              <a:t>实际上是较小</a:t>
            </a:r>
            <a:r>
              <a:rPr lang="en-US" altLang="zh-CN" b="1"/>
              <a:t>) </a:t>
            </a:r>
            <a:endParaRPr lang="en-US" altLang="zh-CN" b="1"/>
          </a:p>
        </p:txBody>
      </p:sp>
      <p:sp>
        <p:nvSpPr>
          <p:cNvPr id="17410" name="Rectangle 2"/>
          <p:cNvSpPr>
            <a:spLocks noGrp="1" noChangeArrowheads="1"/>
          </p:cNvSpPr>
          <p:nvPr>
            <p:ph type="title"/>
          </p:nvPr>
        </p:nvSpPr>
        <p:spPr/>
        <p:txBody>
          <a:bodyPr/>
          <a:lstStyle/>
          <a:p>
            <a:r>
              <a:rPr lang="zh-CN" altLang="en-US" sz="3200" b="1"/>
              <a:t>查询优化概述</a:t>
            </a:r>
            <a:endParaRPr lang="zh-CN" altLang="en-US" sz="3200" b="1"/>
          </a:p>
        </p:txBody>
      </p:sp>
      <p:sp>
        <p:nvSpPr>
          <p:cNvPr id="22531" name="灯片编号占位符 5"/>
          <p:cNvSpPr>
            <a:spLocks noGrp="1"/>
          </p:cNvSpPr>
          <p:nvPr>
            <p:ph type="sldNum" sz="quarter" idx="12"/>
          </p:nvPr>
        </p:nvSpPr>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fld id="{107A3965-ED54-443D-B6EE-BB7750264A1D}" type="slidenum">
              <a:rPr lang="en-US" altLang="zh-CN" sz="1400"/>
            </a:fld>
            <a:endParaRPr lang="en-US" altLang="zh-CN" sz="1400"/>
          </a:p>
        </p:txBody>
      </p:sp>
      <p:sp>
        <p:nvSpPr>
          <p:cNvPr id="5" name="Rectangle 2"/>
          <p:cNvSpPr txBox="1">
            <a:spLocks noChangeArrowheads="1"/>
          </p:cNvSpPr>
          <p:nvPr/>
        </p:nvSpPr>
        <p:spPr bwMode="auto">
          <a:xfrm>
            <a:off x="2054225" y="136526"/>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49" charset="-122"/>
                <a:ea typeface="黑体" panose="02010609060101010101" pitchFamily="49" charset="-122"/>
              </a:rPr>
              <a:t>一 概述</a:t>
            </a:r>
            <a:endParaRPr lang="zh-CN" altLang="en-US" sz="2800">
              <a:latin typeface="黑体" panose="02010609060101010101" pitchFamily="49" charset="-122"/>
              <a:ea typeface="黑体" panose="02010609060101010101"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noChangeArrowheads="1"/>
          </p:cNvSpPr>
          <p:nvPr>
            <p:ph idx="1"/>
          </p:nvPr>
        </p:nvSpPr>
        <p:spPr/>
        <p:txBody>
          <a:bodyPr>
            <a:normAutofit lnSpcReduction="10000"/>
          </a:bodyPr>
          <a:lstStyle/>
          <a:p>
            <a:pPr lvl="1" algn="just">
              <a:lnSpc>
                <a:spcPct val="140000"/>
              </a:lnSpc>
              <a:buFont typeface="Wingdings" panose="05000000000000000000" pitchFamily="2" charset="2"/>
              <a:buNone/>
            </a:pPr>
            <a:r>
              <a:rPr lang="en-US" altLang="zh-CN" sz="2000" b="1"/>
              <a:t>1. </a:t>
            </a:r>
            <a:r>
              <a:rPr lang="zh-CN" altLang="en-US" sz="2000" b="1"/>
              <a:t>将查询转换成某种内部表示，通常是语法树</a:t>
            </a:r>
            <a:endParaRPr lang="zh-CN" altLang="en-US" sz="2000" b="1"/>
          </a:p>
          <a:p>
            <a:pPr lvl="1" algn="just">
              <a:lnSpc>
                <a:spcPct val="140000"/>
              </a:lnSpc>
              <a:buFont typeface="Wingdings" panose="05000000000000000000" pitchFamily="2" charset="2"/>
              <a:buNone/>
            </a:pPr>
            <a:r>
              <a:rPr lang="en-US" altLang="zh-CN" sz="2000" b="1"/>
              <a:t>2. </a:t>
            </a:r>
            <a:r>
              <a:rPr lang="zh-CN" altLang="en-US" sz="2000" b="1"/>
              <a:t>根据一定的等价变换规则把语法树转换成标准</a:t>
            </a:r>
            <a:endParaRPr lang="zh-CN" altLang="en-US" sz="2000" b="1"/>
          </a:p>
          <a:p>
            <a:pPr lvl="1" algn="just">
              <a:lnSpc>
                <a:spcPct val="140000"/>
              </a:lnSpc>
              <a:buFont typeface="Wingdings" panose="05000000000000000000" pitchFamily="2" charset="2"/>
              <a:buNone/>
            </a:pPr>
            <a:r>
              <a:rPr lang="zh-CN" altLang="en-US" sz="2000" b="1"/>
              <a:t> （优化）形式</a:t>
            </a:r>
            <a:endParaRPr lang="zh-CN" altLang="en-US" b="1"/>
          </a:p>
          <a:p>
            <a:pPr lvl="1" algn="just">
              <a:lnSpc>
                <a:spcPct val="160000"/>
              </a:lnSpc>
              <a:buFont typeface="Wingdings" panose="05000000000000000000" pitchFamily="2" charset="2"/>
              <a:buNone/>
            </a:pPr>
            <a:r>
              <a:rPr lang="en-US" altLang="zh-CN" sz="1800" b="1"/>
              <a:t>3. </a:t>
            </a:r>
            <a:r>
              <a:rPr lang="zh-CN" altLang="en-US" sz="1800" b="1"/>
              <a:t>选择低层的操作算法</a:t>
            </a:r>
            <a:endParaRPr lang="zh-CN" altLang="en-US" sz="1800" b="1"/>
          </a:p>
          <a:p>
            <a:pPr lvl="3" algn="just">
              <a:lnSpc>
                <a:spcPct val="160000"/>
              </a:lnSpc>
              <a:buFontTx/>
              <a:buNone/>
            </a:pPr>
            <a:r>
              <a:rPr lang="zh-CN" altLang="en-US" b="1"/>
              <a:t>对于语法树中的每一个操作</a:t>
            </a:r>
            <a:endParaRPr lang="zh-CN" altLang="en-US" sz="1600" b="1"/>
          </a:p>
          <a:p>
            <a:pPr lvl="3" algn="just">
              <a:lnSpc>
                <a:spcPct val="160000"/>
              </a:lnSpc>
            </a:pPr>
            <a:r>
              <a:rPr lang="zh-CN" altLang="en-US" b="1"/>
              <a:t>计算各种执行算法的执行代价</a:t>
            </a:r>
            <a:endParaRPr lang="zh-CN" altLang="en-US" b="1"/>
          </a:p>
          <a:p>
            <a:pPr lvl="3" algn="just">
              <a:lnSpc>
                <a:spcPct val="160000"/>
              </a:lnSpc>
            </a:pPr>
            <a:r>
              <a:rPr lang="zh-CN" altLang="en-US" b="1"/>
              <a:t>选择代价小的执行算法</a:t>
            </a:r>
            <a:endParaRPr lang="zh-CN" altLang="en-US" b="1"/>
          </a:p>
          <a:p>
            <a:pPr lvl="1" algn="just">
              <a:lnSpc>
                <a:spcPct val="160000"/>
              </a:lnSpc>
              <a:buFont typeface="Wingdings" panose="05000000000000000000" pitchFamily="2" charset="2"/>
              <a:buNone/>
            </a:pPr>
            <a:r>
              <a:rPr lang="en-US" altLang="zh-CN" sz="1800" b="1"/>
              <a:t>4. </a:t>
            </a:r>
            <a:r>
              <a:rPr lang="zh-CN" altLang="en-US" sz="1800" b="1"/>
              <a:t>生成查询计划</a:t>
            </a:r>
            <a:r>
              <a:rPr lang="en-US" altLang="zh-CN" sz="1800" b="1"/>
              <a:t>(</a:t>
            </a:r>
            <a:r>
              <a:rPr lang="zh-CN" altLang="en-US" sz="1800" b="1"/>
              <a:t>查询执行方案</a:t>
            </a:r>
            <a:r>
              <a:rPr lang="en-US" altLang="zh-CN" sz="1800" b="1"/>
              <a:t>)</a:t>
            </a:r>
            <a:endParaRPr lang="en-US" altLang="zh-CN" sz="1800" b="1"/>
          </a:p>
          <a:p>
            <a:pPr lvl="3" algn="just">
              <a:lnSpc>
                <a:spcPct val="160000"/>
              </a:lnSpc>
            </a:pPr>
            <a:r>
              <a:rPr lang="zh-CN" altLang="en-US" b="1"/>
              <a:t>查询计划是由一系列内部操作组成的。</a:t>
            </a:r>
            <a:endParaRPr lang="zh-CN" altLang="en-US" b="1"/>
          </a:p>
        </p:txBody>
      </p:sp>
      <p:sp>
        <p:nvSpPr>
          <p:cNvPr id="18434" name="Rectangle 2"/>
          <p:cNvSpPr>
            <a:spLocks noGrp="1" noChangeArrowheads="1"/>
          </p:cNvSpPr>
          <p:nvPr>
            <p:ph type="title"/>
          </p:nvPr>
        </p:nvSpPr>
        <p:spPr/>
        <p:txBody>
          <a:bodyPr/>
          <a:lstStyle/>
          <a:p>
            <a:r>
              <a:rPr lang="zh-CN" altLang="en-US" sz="3200" b="1"/>
              <a:t>实际系统的查询优化步骤</a:t>
            </a:r>
            <a:endParaRPr lang="zh-CN" altLang="en-US" sz="3200" b="1"/>
          </a:p>
        </p:txBody>
      </p:sp>
      <p:sp>
        <p:nvSpPr>
          <p:cNvPr id="23555" name="灯片编号占位符 5"/>
          <p:cNvSpPr>
            <a:spLocks noGrp="1"/>
          </p:cNvSpPr>
          <p:nvPr>
            <p:ph type="sldNum" sz="quarter" idx="12"/>
          </p:nvPr>
        </p:nvSpPr>
        <p:spPr/>
        <p:txBody>
          <a:bodyPr/>
          <a:lstStyle>
            <a:lvl1pPr>
              <a:spcBef>
                <a:spcPct val="20000"/>
              </a:spcBef>
              <a:buChar char="•"/>
              <a:defRPr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spcBef>
                <a:spcPct val="0"/>
              </a:spcBef>
              <a:buFontTx/>
              <a:buNone/>
              <a:defRPr/>
            </a:pPr>
            <a:fld id="{CD8A0D26-141E-47E1-BE1D-D2E3F78C897F}" type="slidenum">
              <a:rPr lang="en-US" altLang="zh-CN" sz="1400"/>
            </a:fld>
            <a:endParaRPr lang="en-US" altLang="zh-CN" sz="1400"/>
          </a:p>
        </p:txBody>
      </p:sp>
      <p:sp>
        <p:nvSpPr>
          <p:cNvPr id="5" name="Rectangle 2"/>
          <p:cNvSpPr txBox="1">
            <a:spLocks noChangeArrowheads="1"/>
          </p:cNvSpPr>
          <p:nvPr/>
        </p:nvSpPr>
        <p:spPr bwMode="auto">
          <a:xfrm>
            <a:off x="2054225" y="136526"/>
            <a:ext cx="77724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2pPr>
            <a:lvl3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3pPr>
            <a:lvl4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4pPr>
            <a:lvl5pPr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宋体" panose="02010600030101010101" pitchFamily="2" charset="-122"/>
                <a:ea typeface="宋体" panose="02010600030101010101" pitchFamily="2" charset="-122"/>
              </a:defRPr>
            </a:lvl9pPr>
          </a:lstStyle>
          <a:p>
            <a:pPr algn="l">
              <a:defRPr/>
            </a:pPr>
            <a:r>
              <a:rPr lang="zh-CN" altLang="en-US" sz="2800">
                <a:latin typeface="黑体" panose="02010609060101010101" pitchFamily="49" charset="-122"/>
                <a:ea typeface="黑体" panose="02010609060101010101" pitchFamily="49" charset="-122"/>
              </a:rPr>
              <a:t>一 概述</a:t>
            </a:r>
            <a:endParaRPr lang="zh-CN" altLang="en-US" sz="2800">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编号占位符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3A2368C9-8799-44F6-B498-300C9C90ACE0}" type="slidenum">
              <a:rPr kumimoji="0" lang="zh-CN" altLang="en-US" sz="1400"/>
            </a:fld>
            <a:endParaRPr kumimoji="0" lang="en-US" altLang="zh-CN" sz="1400"/>
          </a:p>
        </p:txBody>
      </p:sp>
      <p:sp>
        <p:nvSpPr>
          <p:cNvPr id="122883" name="Rectangle 3"/>
          <p:cNvSpPr>
            <a:spLocks noGrp="1" noChangeArrowheads="1"/>
          </p:cNvSpPr>
          <p:nvPr>
            <p:ph type="body" idx="1"/>
          </p:nvPr>
        </p:nvSpPr>
        <p:spPr>
          <a:xfrm>
            <a:off x="1595438" y="966789"/>
            <a:ext cx="8604250" cy="5451475"/>
          </a:xfrm>
        </p:spPr>
        <p:txBody>
          <a:bodyPr/>
          <a:lstStyle/>
          <a:p>
            <a:pPr lvl="1">
              <a:lnSpc>
                <a:spcPct val="105000"/>
              </a:lnSpc>
            </a:pPr>
            <a:r>
              <a:rPr lang="en-US" altLang="zh-CN" sz="2000" b="1"/>
              <a:t>Step1: </a:t>
            </a:r>
            <a:r>
              <a:rPr lang="zh-CN" altLang="en-US" sz="2000" b="1"/>
              <a:t>需求分析	</a:t>
            </a:r>
            <a:endParaRPr lang="zh-CN" altLang="en-US" sz="2000"/>
          </a:p>
          <a:p>
            <a:pPr lvl="2">
              <a:lnSpc>
                <a:spcPct val="105000"/>
              </a:lnSpc>
            </a:pPr>
            <a:r>
              <a:rPr lang="zh-CN" altLang="en-US" sz="1800"/>
              <a:t>功能需求 	       （功能需求说明书） </a:t>
            </a:r>
            <a:r>
              <a:rPr lang="en-US" altLang="zh-CN" sz="1800"/>
              <a:t> </a:t>
            </a:r>
            <a:endParaRPr lang="en-US" altLang="zh-CN" sz="1800"/>
          </a:p>
          <a:p>
            <a:pPr lvl="2">
              <a:lnSpc>
                <a:spcPct val="105000"/>
              </a:lnSpc>
            </a:pPr>
            <a:r>
              <a:rPr lang="zh-CN" altLang="en-US" sz="1800">
                <a:solidFill>
                  <a:srgbClr val="2A2A39"/>
                </a:solidFill>
                <a:ea typeface="黑体" panose="02010609060101010101" pitchFamily="49" charset="-122"/>
              </a:rPr>
              <a:t>数据需求</a:t>
            </a:r>
            <a:r>
              <a:rPr lang="en-US" altLang="zh-CN" sz="1800" baseline="30000">
                <a:solidFill>
                  <a:srgbClr val="2A2A39"/>
                </a:solidFill>
              </a:rPr>
              <a:t> </a:t>
            </a:r>
            <a:r>
              <a:rPr lang="en-US" altLang="zh-CN" sz="1800" baseline="30000"/>
              <a:t>	          </a:t>
            </a:r>
            <a:r>
              <a:rPr lang="zh-CN" altLang="en-US" sz="1800"/>
              <a:t>（数据需求说明书）</a:t>
            </a:r>
            <a:endParaRPr lang="zh-CN" altLang="en-US" sz="1800"/>
          </a:p>
          <a:p>
            <a:pPr lvl="1">
              <a:lnSpc>
                <a:spcPct val="105000"/>
              </a:lnSpc>
              <a:buFontTx/>
              <a:buNone/>
            </a:pPr>
            <a:r>
              <a:rPr lang="en-US" altLang="zh-CN" sz="1800"/>
              <a:t> </a:t>
            </a:r>
            <a:r>
              <a:rPr lang="zh-CN" altLang="en-US" sz="1800"/>
              <a:t>（编写</a:t>
            </a:r>
            <a:r>
              <a:rPr lang="zh-CN" altLang="en-US" sz="1800">
                <a:solidFill>
                  <a:srgbClr val="008000"/>
                </a:solidFill>
              </a:rPr>
              <a:t>数据流程图</a:t>
            </a:r>
            <a:r>
              <a:rPr lang="zh-CN" altLang="en-US" sz="1800"/>
              <a:t>＋</a:t>
            </a:r>
            <a:r>
              <a:rPr lang="zh-CN" altLang="en-US" sz="1800">
                <a:solidFill>
                  <a:srgbClr val="008000"/>
                </a:solidFill>
              </a:rPr>
              <a:t>含数据字典</a:t>
            </a:r>
            <a:r>
              <a:rPr lang="en-US" altLang="zh-CN" sz="1800"/>
              <a:t>]</a:t>
            </a:r>
            <a:r>
              <a:rPr lang="zh-CN" altLang="en-US" sz="1800"/>
              <a:t>；</a:t>
            </a:r>
            <a:r>
              <a:rPr lang="zh-CN" altLang="en-US" sz="1800" b="1">
                <a:solidFill>
                  <a:srgbClr val="FF0000"/>
                </a:solidFill>
                <a:latin typeface="黑体" panose="02010609060101010101" pitchFamily="49" charset="-122"/>
                <a:ea typeface="黑体" panose="02010609060101010101" pitchFamily="49" charset="-122"/>
              </a:rPr>
              <a:t>或者</a:t>
            </a:r>
            <a:endParaRPr lang="en-US" altLang="zh-CN" sz="1800">
              <a:solidFill>
                <a:srgbClr val="FF0000"/>
              </a:solidFill>
            </a:endParaRPr>
          </a:p>
          <a:p>
            <a:pPr lvl="1">
              <a:lnSpc>
                <a:spcPct val="105000"/>
              </a:lnSpc>
              <a:buFontTx/>
              <a:buNone/>
            </a:pPr>
            <a:r>
              <a:rPr lang="zh-CN" altLang="en-US" sz="1800" b="1">
                <a:latin typeface="黑体" panose="02010609060101010101" pitchFamily="49" charset="-122"/>
                <a:ea typeface="黑体" panose="02010609060101010101" pitchFamily="49" charset="-122"/>
              </a:rPr>
              <a:t>	采用</a:t>
            </a:r>
            <a:r>
              <a:rPr lang="zh-CN" altLang="en-US" sz="1800"/>
              <a:t>统一建模语言</a:t>
            </a:r>
            <a:r>
              <a:rPr lang="en-US" altLang="zh-CN" sz="1800"/>
              <a:t>UML</a:t>
            </a:r>
            <a:r>
              <a:rPr lang="zh-CN" altLang="en-US" sz="1800"/>
              <a:t>：</a:t>
            </a:r>
            <a:r>
              <a:rPr lang="zh-CN" altLang="en-US" sz="1800">
                <a:solidFill>
                  <a:srgbClr val="008000"/>
                </a:solidFill>
              </a:rPr>
              <a:t>用例图</a:t>
            </a:r>
            <a:r>
              <a:rPr lang="en-US" altLang="zh-CN" sz="1800"/>
              <a:t>+</a:t>
            </a:r>
            <a:r>
              <a:rPr lang="zh-CN" altLang="en-US" sz="1800">
                <a:solidFill>
                  <a:srgbClr val="008000"/>
                </a:solidFill>
              </a:rPr>
              <a:t>时序图</a:t>
            </a:r>
            <a:r>
              <a:rPr lang="en-US" altLang="zh-CN" sz="1800"/>
              <a:t>+</a:t>
            </a:r>
            <a:r>
              <a:rPr lang="zh-CN" altLang="en-US" sz="1800">
                <a:solidFill>
                  <a:srgbClr val="008000"/>
                </a:solidFill>
              </a:rPr>
              <a:t>类图</a:t>
            </a:r>
            <a:r>
              <a:rPr lang="zh-CN" altLang="en-US" sz="1800"/>
              <a:t>等）</a:t>
            </a:r>
            <a:endParaRPr lang="en-US" altLang="zh-CN" sz="1800" baseline="30000"/>
          </a:p>
          <a:p>
            <a:pPr lvl="1">
              <a:lnSpc>
                <a:spcPct val="105000"/>
              </a:lnSpc>
            </a:pPr>
            <a:r>
              <a:rPr lang="en-US" altLang="zh-CN" sz="2000" b="1"/>
              <a:t>Step2: </a:t>
            </a:r>
            <a:r>
              <a:rPr lang="zh-CN" altLang="en-US" sz="2000" b="1"/>
              <a:t>系统设计</a:t>
            </a:r>
            <a:endParaRPr lang="zh-CN" altLang="en-US" sz="2000"/>
          </a:p>
          <a:p>
            <a:pPr lvl="2">
              <a:lnSpc>
                <a:spcPct val="105000"/>
              </a:lnSpc>
            </a:pPr>
            <a:r>
              <a:rPr lang="zh-CN" altLang="en-US" sz="1800"/>
              <a:t>系统功能设计</a:t>
            </a:r>
            <a:r>
              <a:rPr lang="en-US" altLang="zh-CN" sz="1800"/>
              <a:t>(</a:t>
            </a:r>
            <a:r>
              <a:rPr lang="zh-CN" altLang="en-US" sz="1800"/>
              <a:t>总统设计，详细设计，界面设计</a:t>
            </a:r>
            <a:r>
              <a:rPr lang="en-US" altLang="zh-CN" sz="1800"/>
              <a:t>,</a:t>
            </a:r>
            <a:r>
              <a:rPr lang="is-IS" altLang="zh-CN" sz="1800"/>
              <a:t>…</a:t>
            </a:r>
            <a:r>
              <a:rPr lang="en-US" altLang="zh-CN" sz="1800"/>
              <a:t>)</a:t>
            </a:r>
            <a:endParaRPr lang="en-US" altLang="zh-CN" sz="1800"/>
          </a:p>
          <a:p>
            <a:pPr lvl="2">
              <a:lnSpc>
                <a:spcPct val="105000"/>
              </a:lnSpc>
            </a:pPr>
            <a:r>
              <a:rPr lang="zh-CN" altLang="en-US" sz="1800">
                <a:solidFill>
                  <a:srgbClr val="2A2A39"/>
                </a:solidFill>
                <a:ea typeface="黑体" panose="02010609060101010101" pitchFamily="49" charset="-122"/>
              </a:rPr>
              <a:t>数据结构设计</a:t>
            </a:r>
            <a:r>
              <a:rPr lang="en-US" altLang="zh-CN" sz="1800">
                <a:solidFill>
                  <a:srgbClr val="2A2A39"/>
                </a:solidFill>
                <a:ea typeface="黑体" panose="02010609060101010101" pitchFamily="49" charset="-122"/>
              </a:rPr>
              <a:t>(</a:t>
            </a:r>
            <a:r>
              <a:rPr lang="zh-CN" altLang="en-US" sz="1800" b="1">
                <a:solidFill>
                  <a:srgbClr val="0066FF"/>
                </a:solidFill>
                <a:latin typeface="黑体" panose="02010609060101010101" pitchFamily="49" charset="-122"/>
                <a:ea typeface="黑体" panose="02010609060101010101" pitchFamily="49" charset="-122"/>
              </a:rPr>
              <a:t>概念结构设计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b="1">
                <a:solidFill>
                  <a:srgbClr val="2A2A39"/>
                </a:solidFill>
                <a:latin typeface="黑体" panose="02010609060101010101" pitchFamily="49" charset="-122"/>
                <a:ea typeface="黑体" panose="02010609060101010101" pitchFamily="49" charset="-122"/>
              </a:rPr>
              <a:t>&amp; </a:t>
            </a:r>
            <a:r>
              <a:rPr lang="zh-CN" altLang="en-US" sz="1800" b="1">
                <a:solidFill>
                  <a:srgbClr val="0066FF"/>
                </a:solidFill>
                <a:latin typeface="黑体" panose="02010609060101010101" pitchFamily="49" charset="-122"/>
                <a:ea typeface="黑体" panose="02010609060101010101" pitchFamily="49" charset="-122"/>
              </a:rPr>
              <a:t>逻辑结构设计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b="1">
                <a:solidFill>
                  <a:srgbClr val="2A2A39"/>
                </a:solidFill>
                <a:latin typeface="黑体" panose="02010609060101010101" pitchFamily="49" charset="-122"/>
                <a:ea typeface="黑体" panose="02010609060101010101" pitchFamily="49" charset="-122"/>
              </a:rPr>
              <a:t>&amp; </a:t>
            </a:r>
            <a:r>
              <a:rPr lang="zh-CN" altLang="en-US" sz="1800" b="1">
                <a:solidFill>
                  <a:srgbClr val="0066FF"/>
                </a:solidFill>
                <a:latin typeface="黑体" panose="02010609060101010101" pitchFamily="49" charset="-122"/>
                <a:ea typeface="黑体" panose="02010609060101010101" pitchFamily="49" charset="-122"/>
              </a:rPr>
              <a:t>物理结构设计</a:t>
            </a:r>
            <a:r>
              <a:rPr lang="zh-CN" altLang="en-US" sz="1800" b="1" baseline="30000">
                <a:solidFill>
                  <a:srgbClr val="0066FF"/>
                </a:solidFill>
                <a:latin typeface="黑体" panose="02010609060101010101" pitchFamily="49" charset="-122"/>
                <a:ea typeface="黑体" panose="02010609060101010101" pitchFamily="49" charset="-122"/>
              </a:rPr>
              <a:t>＊</a:t>
            </a:r>
            <a:r>
              <a:rPr lang="en-US" altLang="zh-CN" sz="1800">
                <a:solidFill>
                  <a:srgbClr val="2A2A39"/>
                </a:solidFill>
                <a:ea typeface="黑体" panose="02010609060101010101" pitchFamily="49" charset="-122"/>
              </a:rPr>
              <a:t>)</a:t>
            </a:r>
            <a:endParaRPr lang="zh-CN" altLang="en-US" sz="1600"/>
          </a:p>
          <a:p>
            <a:pPr lvl="1">
              <a:lnSpc>
                <a:spcPct val="105000"/>
              </a:lnSpc>
            </a:pPr>
            <a:r>
              <a:rPr lang="en-US" altLang="zh-CN" sz="2000" b="1"/>
              <a:t>Step3: </a:t>
            </a:r>
            <a:r>
              <a:rPr lang="zh-CN" altLang="en-US" sz="2000" b="1"/>
              <a:t>系统实现</a:t>
            </a:r>
            <a:endParaRPr lang="zh-CN" altLang="en-US" sz="2000"/>
          </a:p>
          <a:p>
            <a:pPr lvl="2">
              <a:lnSpc>
                <a:spcPct val="105000"/>
              </a:lnSpc>
            </a:pPr>
            <a:r>
              <a:rPr lang="zh-CN" altLang="en-US" sz="1800" b="1">
                <a:solidFill>
                  <a:srgbClr val="0066FF"/>
                </a:solidFill>
                <a:latin typeface="黑体" panose="02010609060101010101" pitchFamily="49" charset="-122"/>
                <a:ea typeface="黑体" panose="02010609060101010101" pitchFamily="49" charset="-122"/>
              </a:rPr>
              <a:t>数据库实现</a:t>
            </a:r>
            <a:r>
              <a:rPr lang="zh-CN" altLang="en-US" sz="1800" b="1" baseline="30000">
                <a:solidFill>
                  <a:srgbClr val="0066FF"/>
                </a:solidFill>
                <a:latin typeface="黑体" panose="02010609060101010101" pitchFamily="49" charset="-122"/>
                <a:ea typeface="黑体" panose="02010609060101010101" pitchFamily="49" charset="-122"/>
              </a:rPr>
              <a:t>＊</a:t>
            </a:r>
            <a:r>
              <a:rPr lang="zh-CN" altLang="en-US" sz="1800"/>
              <a:t>（实际建立数据结构）</a:t>
            </a:r>
            <a:endParaRPr lang="en-US" altLang="zh-CN" sz="1800">
              <a:solidFill>
                <a:srgbClr val="0066FF"/>
              </a:solidFill>
            </a:endParaRPr>
          </a:p>
          <a:p>
            <a:pPr lvl="2">
              <a:lnSpc>
                <a:spcPct val="105000"/>
              </a:lnSpc>
            </a:pPr>
            <a:r>
              <a:rPr lang="zh-CN" altLang="en-US" sz="1800"/>
              <a:t>应用功能实现</a:t>
            </a:r>
            <a:r>
              <a:rPr lang="en-US" altLang="zh-CN" sz="1800"/>
              <a:t>[</a:t>
            </a:r>
            <a:r>
              <a:rPr lang="zh-CN" altLang="en-US" sz="1800"/>
              <a:t>程序代码,程序检测</a:t>
            </a:r>
            <a:r>
              <a:rPr lang="en-US" altLang="zh-CN" sz="1800"/>
              <a:t>]</a:t>
            </a:r>
            <a:endParaRPr lang="zh-CN" altLang="en-US" sz="1800"/>
          </a:p>
          <a:p>
            <a:pPr lvl="1">
              <a:lnSpc>
                <a:spcPct val="105000"/>
              </a:lnSpc>
            </a:pPr>
            <a:r>
              <a:rPr lang="en-US" altLang="zh-CN" sz="2000" b="1"/>
              <a:t>Step4: </a:t>
            </a:r>
            <a:r>
              <a:rPr lang="zh-CN" altLang="en-US" sz="2000" b="1"/>
              <a:t>系统运行与维护</a:t>
            </a:r>
            <a:endParaRPr lang="en-US" altLang="zh-CN" sz="2000" b="1"/>
          </a:p>
          <a:p>
            <a:pPr lvl="2">
              <a:lnSpc>
                <a:spcPct val="105000"/>
              </a:lnSpc>
            </a:pPr>
            <a:r>
              <a:rPr lang="zh-CN" altLang="en-US" sz="1800"/>
              <a:t>运行系统与维护</a:t>
            </a:r>
            <a:r>
              <a:rPr lang="zh-CN" altLang="en-US" sz="1800" b="1"/>
              <a:t>	       </a:t>
            </a:r>
            <a:endParaRPr lang="zh-CN" altLang="en-US" sz="1800"/>
          </a:p>
          <a:p>
            <a:pPr lvl="2">
              <a:lnSpc>
                <a:spcPct val="105000"/>
              </a:lnSpc>
            </a:pPr>
            <a:r>
              <a:rPr lang="zh-CN" altLang="en-US" sz="1800">
                <a:solidFill>
                  <a:srgbClr val="0066FF"/>
                </a:solidFill>
                <a:ea typeface="黑体" panose="02010609060101010101" pitchFamily="49" charset="-122"/>
              </a:rPr>
              <a:t>数据运行与维护</a:t>
            </a:r>
            <a:r>
              <a:rPr lang="zh-CN" altLang="en-US" sz="1800"/>
              <a:t>         	</a:t>
            </a:r>
            <a:endParaRPr lang="zh-CN" altLang="en-US" sz="1800"/>
          </a:p>
          <a:p>
            <a:pPr lvl="2">
              <a:lnSpc>
                <a:spcPct val="105000"/>
              </a:lnSpc>
            </a:pPr>
            <a:r>
              <a:rPr lang="zh-CN" altLang="en-US" sz="1800">
                <a:solidFill>
                  <a:srgbClr val="0066FF"/>
                </a:solidFill>
                <a:ea typeface="黑体" panose="02010609060101010101" pitchFamily="49" charset="-122"/>
              </a:rPr>
              <a:t>数据分析</a:t>
            </a:r>
            <a:r>
              <a:rPr lang="en-US" altLang="zh-CN" sz="1800" baseline="30000">
                <a:solidFill>
                  <a:srgbClr val="0066FF"/>
                </a:solidFill>
                <a:ea typeface="黑体" panose="02010609060101010101" pitchFamily="49" charset="-122"/>
              </a:rPr>
              <a:t> </a:t>
            </a:r>
            <a:r>
              <a:rPr lang="en-US" altLang="zh-CN" sz="1800" b="1" baseline="30000">
                <a:solidFill>
                  <a:srgbClr val="0066FF"/>
                </a:solidFill>
                <a:latin typeface="黑体" panose="02010609060101010101" pitchFamily="49" charset="-122"/>
                <a:ea typeface="黑体" panose="02010609060101010101" pitchFamily="49" charset="-122"/>
              </a:rPr>
              <a:t>        </a:t>
            </a:r>
            <a:r>
              <a:rPr lang="en-US" altLang="zh-CN" b="1">
                <a:solidFill>
                  <a:srgbClr val="0066FF"/>
                </a:solidFill>
                <a:latin typeface="黑体" panose="02010609060101010101" pitchFamily="49" charset="-122"/>
                <a:ea typeface="黑体" panose="02010609060101010101" pitchFamily="49" charset="-122"/>
              </a:rPr>
              <a:t> </a:t>
            </a:r>
            <a:r>
              <a:rPr lang="zh-CN" altLang="en-US">
                <a:solidFill>
                  <a:srgbClr val="FF0000"/>
                </a:solidFill>
                <a:latin typeface="黑体" panose="02010609060101010101" pitchFamily="49" charset="-122"/>
                <a:ea typeface="黑体" panose="02010609060101010101" pitchFamily="49" charset="-122"/>
              </a:rPr>
              <a:t>（标注＊的部分为数据库开发主要环节）</a:t>
            </a:r>
            <a:endParaRPr lang="zh-CN" altLang="en-US">
              <a:solidFill>
                <a:srgbClr val="FF0000"/>
              </a:solidFill>
              <a:latin typeface="黑体" panose="02010609060101010101" pitchFamily="49" charset="-122"/>
              <a:ea typeface="黑体" panose="02010609060101010101" pitchFamily="49" charset="-122"/>
            </a:endParaRPr>
          </a:p>
        </p:txBody>
      </p:sp>
      <p:sp>
        <p:nvSpPr>
          <p:cNvPr id="52227" name="Text Box 4"/>
          <p:cNvSpPr txBox="1">
            <a:spLocks noChangeArrowheads="1"/>
          </p:cNvSpPr>
          <p:nvPr/>
        </p:nvSpPr>
        <p:spPr bwMode="auto">
          <a:xfrm>
            <a:off x="2027238" y="134939"/>
            <a:ext cx="7021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50000"/>
              </a:spcBef>
              <a:buFontTx/>
              <a:buNone/>
            </a:pPr>
            <a:r>
              <a:rPr kumimoji="0" lang="zh-CN" altLang="en-US" sz="2800" dirty="0">
                <a:solidFill>
                  <a:schemeClr val="tx2"/>
                </a:solidFill>
                <a:latin typeface="黑体" panose="02010609060101010101" pitchFamily="49" charset="-122"/>
                <a:ea typeface="黑体" panose="02010609060101010101" pitchFamily="49" charset="-122"/>
              </a:rPr>
              <a:t>三  数据库系统&amp;数据库的开发运行环节</a:t>
            </a:r>
            <a:endParaRPr kumimoji="0" lang="zh-CN" altLang="en-US" sz="2800" dirty="0">
              <a:solidFill>
                <a:schemeClr val="tx2"/>
              </a:solidFill>
              <a:latin typeface="黑体" panose="02010609060101010101" pitchFamily="49" charset="-122"/>
              <a:ea typeface="黑体" panose="02010609060101010101" pitchFamily="49" charset="-122"/>
            </a:endParaRPr>
          </a:p>
        </p:txBody>
      </p:sp>
      <p:sp>
        <p:nvSpPr>
          <p:cNvPr id="52228" name="AutoShape 15"/>
          <p:cNvSpPr>
            <a:spLocks noChangeArrowheads="1"/>
          </p:cNvSpPr>
          <p:nvPr/>
        </p:nvSpPr>
        <p:spPr bwMode="auto">
          <a:xfrm>
            <a:off x="7824788" y="1489076"/>
            <a:ext cx="2330450" cy="1147763"/>
          </a:xfrm>
          <a:prstGeom prst="cloudCallout">
            <a:avLst>
              <a:gd name="adj1" fmla="val 49028"/>
              <a:gd name="adj2" fmla="val 8447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dirty="0">
                <a:latin typeface="Tahoma" panose="020B0604030504040204" pitchFamily="2" charset="0"/>
              </a:rPr>
              <a:t>数据库系统的开发包含哪些主要环节？</a:t>
            </a:r>
            <a:endParaRPr kumimoji="0" lang="zh-CN" altLang="en-US" sz="1600" dirty="0">
              <a:latin typeface="Tahoma" panose="020B0604030504040204" pitchFamily="2" charset="0"/>
            </a:endParaRPr>
          </a:p>
        </p:txBody>
      </p:sp>
      <p:sp>
        <p:nvSpPr>
          <p:cNvPr id="122898" name="AutoShape 18">
            <a:hlinkClick r:id="rId1" action="ppaction://hlinksldjump" highlightClick="1"/>
          </p:cNvPr>
          <p:cNvSpPr>
            <a:spLocks noChangeArrowheads="1"/>
          </p:cNvSpPr>
          <p:nvPr/>
        </p:nvSpPr>
        <p:spPr bwMode="auto">
          <a:xfrm>
            <a:off x="10010776" y="6448425"/>
            <a:ext cx="238125" cy="190500"/>
          </a:xfrm>
          <a:prstGeom prst="actionButtonForwardNex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endParaRPr kumimoji="0" lang="zh-CN" altLang="en-US" sz="1200">
              <a:latin typeface="Tahoma" panose="020B0604030504040204" pitchFamily="2" charset="0"/>
            </a:endParaRPr>
          </a:p>
        </p:txBody>
      </p:sp>
      <p:sp>
        <p:nvSpPr>
          <p:cNvPr id="52230" name="AutoShape 15"/>
          <p:cNvSpPr>
            <a:spLocks noChangeArrowheads="1"/>
          </p:cNvSpPr>
          <p:nvPr/>
        </p:nvSpPr>
        <p:spPr bwMode="auto">
          <a:xfrm>
            <a:off x="7391401" y="4329113"/>
            <a:ext cx="2773363" cy="787400"/>
          </a:xfrm>
          <a:prstGeom prst="cloudCallout">
            <a:avLst>
              <a:gd name="adj1" fmla="val 49028"/>
              <a:gd name="adj2" fmla="val 84477"/>
            </a:avLst>
          </a:prstGeom>
          <a:solidFill>
            <a:schemeClr val="accent1"/>
          </a:solidFill>
          <a:ln w="9525">
            <a:solidFill>
              <a:schemeClr val="tx1"/>
            </a:solidFill>
            <a:round/>
          </a:ln>
        </p:spPr>
        <p:txBody>
          <a:bodyPr lIns="0" tIns="0" rIns="0" bIns="0"/>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spcBef>
                <a:spcPct val="0"/>
              </a:spcBef>
              <a:buFontTx/>
              <a:buNone/>
            </a:pPr>
            <a:r>
              <a:rPr kumimoji="0" lang="zh-CN" altLang="en-US" sz="1600">
                <a:latin typeface="Tahoma" panose="020B0604030504040204" pitchFamily="2" charset="0"/>
              </a:rPr>
              <a:t>数据库的开发又包含哪些环节？</a:t>
            </a:r>
            <a:endParaRPr kumimoji="0" lang="zh-CN" altLang="en-US" sz="160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5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anim calcmode="lin" valueType="num">
                                      <p:cBhvr additive="base">
                                        <p:cTn id="11" dur="5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8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anim calcmode="lin" valueType="num">
                                      <p:cBhvr additive="base">
                                        <p:cTn id="15" dur="500" fill="hold"/>
                                        <p:tgtEl>
                                          <p:spTgt spid="1228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88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anim calcmode="lin" valueType="num">
                                      <p:cBhvr additive="base">
                                        <p:cTn id="19" dur="500" fill="hold"/>
                                        <p:tgtEl>
                                          <p:spTgt spid="1228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88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anim calcmode="lin" valueType="num">
                                      <p:cBhvr additive="base">
                                        <p:cTn id="23" dur="500" fill="hold"/>
                                        <p:tgtEl>
                                          <p:spTgt spid="1228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883">
                                            <p:txEl>
                                              <p:pRg st="5" end="5"/>
                                            </p:txEl>
                                          </p:spTgt>
                                        </p:tgtEl>
                                        <p:attrNameLst>
                                          <p:attrName>style.visibility</p:attrName>
                                        </p:attrNameLst>
                                      </p:cBhvr>
                                      <p:to>
                                        <p:strVal val="visible"/>
                                      </p:to>
                                    </p:set>
                                    <p:anim calcmode="lin" valueType="num">
                                      <p:cBhvr additive="base">
                                        <p:cTn id="29" dur="500" fill="hold"/>
                                        <p:tgtEl>
                                          <p:spTgt spid="1228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88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2883">
                                            <p:txEl>
                                              <p:pRg st="6" end="6"/>
                                            </p:txEl>
                                          </p:spTgt>
                                        </p:tgtEl>
                                        <p:attrNameLst>
                                          <p:attrName>style.visibility</p:attrName>
                                        </p:attrNameLst>
                                      </p:cBhvr>
                                      <p:to>
                                        <p:strVal val="visible"/>
                                      </p:to>
                                    </p:set>
                                    <p:anim calcmode="lin" valueType="num">
                                      <p:cBhvr additive="base">
                                        <p:cTn id="33" dur="500" fill="hold"/>
                                        <p:tgtEl>
                                          <p:spTgt spid="12288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288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2883">
                                            <p:txEl>
                                              <p:pRg st="7" end="7"/>
                                            </p:txEl>
                                          </p:spTgt>
                                        </p:tgtEl>
                                        <p:attrNameLst>
                                          <p:attrName>style.visibility</p:attrName>
                                        </p:attrNameLst>
                                      </p:cBhvr>
                                      <p:to>
                                        <p:strVal val="visible"/>
                                      </p:to>
                                    </p:set>
                                    <p:anim calcmode="lin" valueType="num">
                                      <p:cBhvr additive="base">
                                        <p:cTn id="37" dur="500" fill="hold"/>
                                        <p:tgtEl>
                                          <p:spTgt spid="12288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28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2883">
                                            <p:txEl>
                                              <p:pRg st="8" end="8"/>
                                            </p:txEl>
                                          </p:spTgt>
                                        </p:tgtEl>
                                        <p:attrNameLst>
                                          <p:attrName>style.visibility</p:attrName>
                                        </p:attrNameLst>
                                      </p:cBhvr>
                                      <p:to>
                                        <p:strVal val="visible"/>
                                      </p:to>
                                    </p:set>
                                    <p:anim calcmode="lin" valueType="num">
                                      <p:cBhvr additive="base">
                                        <p:cTn id="43" dur="500" fill="hold"/>
                                        <p:tgtEl>
                                          <p:spTgt spid="12288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88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2883">
                                            <p:txEl>
                                              <p:pRg st="9" end="9"/>
                                            </p:txEl>
                                          </p:spTgt>
                                        </p:tgtEl>
                                        <p:attrNameLst>
                                          <p:attrName>style.visibility</p:attrName>
                                        </p:attrNameLst>
                                      </p:cBhvr>
                                      <p:to>
                                        <p:strVal val="visible"/>
                                      </p:to>
                                    </p:set>
                                    <p:anim calcmode="lin" valueType="num">
                                      <p:cBhvr additive="base">
                                        <p:cTn id="47" dur="500" fill="hold"/>
                                        <p:tgtEl>
                                          <p:spTgt spid="12288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288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2883">
                                            <p:txEl>
                                              <p:pRg st="10" end="10"/>
                                            </p:txEl>
                                          </p:spTgt>
                                        </p:tgtEl>
                                        <p:attrNameLst>
                                          <p:attrName>style.visibility</p:attrName>
                                        </p:attrNameLst>
                                      </p:cBhvr>
                                      <p:to>
                                        <p:strVal val="visible"/>
                                      </p:to>
                                    </p:set>
                                    <p:anim calcmode="lin" valueType="num">
                                      <p:cBhvr additive="base">
                                        <p:cTn id="51" dur="500" fill="hold"/>
                                        <p:tgtEl>
                                          <p:spTgt spid="12288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288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2883">
                                            <p:txEl>
                                              <p:pRg st="11" end="11"/>
                                            </p:txEl>
                                          </p:spTgt>
                                        </p:tgtEl>
                                        <p:attrNameLst>
                                          <p:attrName>style.visibility</p:attrName>
                                        </p:attrNameLst>
                                      </p:cBhvr>
                                      <p:to>
                                        <p:strVal val="visible"/>
                                      </p:to>
                                    </p:set>
                                    <p:anim calcmode="lin" valueType="num">
                                      <p:cBhvr additive="base">
                                        <p:cTn id="57" dur="500" fill="hold"/>
                                        <p:tgtEl>
                                          <p:spTgt spid="12288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2288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2883">
                                            <p:txEl>
                                              <p:pRg st="12" end="12"/>
                                            </p:txEl>
                                          </p:spTgt>
                                        </p:tgtEl>
                                        <p:attrNameLst>
                                          <p:attrName>style.visibility</p:attrName>
                                        </p:attrNameLst>
                                      </p:cBhvr>
                                      <p:to>
                                        <p:strVal val="visible"/>
                                      </p:to>
                                    </p:set>
                                    <p:anim calcmode="lin" valueType="num">
                                      <p:cBhvr additive="base">
                                        <p:cTn id="61" dur="500" fill="hold"/>
                                        <p:tgtEl>
                                          <p:spTgt spid="12288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288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22883">
                                            <p:txEl>
                                              <p:pRg st="13" end="13"/>
                                            </p:txEl>
                                          </p:spTgt>
                                        </p:tgtEl>
                                        <p:attrNameLst>
                                          <p:attrName>style.visibility</p:attrName>
                                        </p:attrNameLst>
                                      </p:cBhvr>
                                      <p:to>
                                        <p:strVal val="visible"/>
                                      </p:to>
                                    </p:set>
                                    <p:anim calcmode="lin" valueType="num">
                                      <p:cBhvr additive="base">
                                        <p:cTn id="65" dur="500" fill="hold"/>
                                        <p:tgtEl>
                                          <p:spTgt spid="12288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2288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2883">
                                            <p:txEl>
                                              <p:pRg st="14" end="14"/>
                                            </p:txEl>
                                          </p:spTgt>
                                        </p:tgtEl>
                                        <p:attrNameLst>
                                          <p:attrName>style.visibility</p:attrName>
                                        </p:attrNameLst>
                                      </p:cBhvr>
                                      <p:to>
                                        <p:strVal val="visible"/>
                                      </p:to>
                                    </p:set>
                                    <p:anim calcmode="lin" valueType="num">
                                      <p:cBhvr additive="base">
                                        <p:cTn id="69" dur="500" fill="hold"/>
                                        <p:tgtEl>
                                          <p:spTgt spid="12288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2288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2898"/>
                                        </p:tgtEl>
                                        <p:attrNameLst>
                                          <p:attrName>style.visibility</p:attrName>
                                        </p:attrNameLst>
                                      </p:cBhvr>
                                      <p:to>
                                        <p:strVal val="visible"/>
                                      </p:to>
                                    </p:set>
                                    <p:anim calcmode="lin" valueType="num">
                                      <p:cBhvr additive="base">
                                        <p:cTn id="75" dur="500" fill="hold"/>
                                        <p:tgtEl>
                                          <p:spTgt spid="122898"/>
                                        </p:tgtEl>
                                        <p:attrNameLst>
                                          <p:attrName>ppt_x</p:attrName>
                                        </p:attrNameLst>
                                      </p:cBhvr>
                                      <p:tavLst>
                                        <p:tav tm="0">
                                          <p:val>
                                            <p:strVal val="#ppt_x"/>
                                          </p:val>
                                        </p:tav>
                                        <p:tav tm="100000">
                                          <p:val>
                                            <p:strVal val="#ppt_x"/>
                                          </p:val>
                                        </p:tav>
                                      </p:tavLst>
                                    </p:anim>
                                    <p:anim calcmode="lin" valueType="num">
                                      <p:cBhvr additive="base">
                                        <p:cTn id="76" dur="500" fill="hold"/>
                                        <p:tgtEl>
                                          <p:spTgt spid="122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幻灯片编号占位符 5"/>
          <p:cNvSpPr>
            <a:spLocks noGrp="1"/>
          </p:cNvSpPr>
          <p:nvPr>
            <p:ph type="sldNum" sz="quarter" idx="12"/>
          </p:nvPr>
        </p:nvSpPr>
        <p:spPr/>
        <p:txBody>
          <a:bodyPr/>
          <a:lstStyle/>
          <a:p>
            <a:pPr>
              <a:defRPr/>
            </a:pPr>
            <a:fld id="{C5CAD1FF-9C10-4B1B-9934-CA1625FED86D}" type="slidenum">
              <a:rPr lang="zh-CN" altLang="en-US"/>
            </a:fld>
            <a:endParaRPr lang="en-US" altLang="zh-CN"/>
          </a:p>
        </p:txBody>
      </p:sp>
      <p:grpSp>
        <p:nvGrpSpPr>
          <p:cNvPr id="798770" name="Group 50"/>
          <p:cNvGrpSpPr/>
          <p:nvPr/>
        </p:nvGrpSpPr>
        <p:grpSpPr bwMode="auto">
          <a:xfrm>
            <a:off x="2419350" y="1862138"/>
            <a:ext cx="7372350" cy="4824412"/>
            <a:chOff x="564" y="1173"/>
            <a:chExt cx="4644" cy="3039"/>
          </a:xfrm>
        </p:grpSpPr>
        <p:grpSp>
          <p:nvGrpSpPr>
            <p:cNvPr id="13315" name="Group 26"/>
            <p:cNvGrpSpPr/>
            <p:nvPr/>
          </p:nvGrpSpPr>
          <p:grpSpPr bwMode="auto">
            <a:xfrm>
              <a:off x="564" y="1173"/>
              <a:ext cx="4644" cy="2901"/>
              <a:chOff x="564" y="1173"/>
              <a:chExt cx="4644" cy="2901"/>
            </a:xfrm>
          </p:grpSpPr>
          <p:pic>
            <p:nvPicPr>
              <p:cNvPr id="13316"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7" y="1620"/>
                <a:ext cx="4626"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173"/>
                <a:ext cx="4626"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 y="2688"/>
                <a:ext cx="4638"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 y="3294"/>
                <a:ext cx="463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0" name="Group 25"/>
              <p:cNvGrpSpPr/>
              <p:nvPr/>
            </p:nvGrpSpPr>
            <p:grpSpPr bwMode="auto">
              <a:xfrm>
                <a:off x="564" y="2250"/>
                <a:ext cx="4638" cy="468"/>
                <a:chOff x="564" y="2244"/>
                <a:chExt cx="4638" cy="468"/>
              </a:xfrm>
            </p:grpSpPr>
            <p:pic>
              <p:nvPicPr>
                <p:cNvPr id="13321"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 y="2244"/>
                  <a:ext cx="463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 y="2250"/>
                  <a:ext cx="276"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8" y="2547"/>
                  <a:ext cx="3984"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24" name="Group 49"/>
            <p:cNvGrpSpPr/>
            <p:nvPr/>
          </p:nvGrpSpPr>
          <p:grpSpPr bwMode="auto">
            <a:xfrm>
              <a:off x="564" y="4065"/>
              <a:ext cx="4629" cy="147"/>
              <a:chOff x="564" y="4065"/>
              <a:chExt cx="4629" cy="147"/>
            </a:xfrm>
          </p:grpSpPr>
          <p:grpSp>
            <p:nvGrpSpPr>
              <p:cNvPr id="13325" name="Group 47"/>
              <p:cNvGrpSpPr/>
              <p:nvPr/>
            </p:nvGrpSpPr>
            <p:grpSpPr bwMode="auto">
              <a:xfrm>
                <a:off x="696" y="4065"/>
                <a:ext cx="4497" cy="147"/>
                <a:chOff x="696" y="4089"/>
                <a:chExt cx="4731" cy="147"/>
              </a:xfrm>
            </p:grpSpPr>
            <p:pic>
              <p:nvPicPr>
                <p:cNvPr id="13326"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 y="4089"/>
                  <a:ext cx="206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3" y="4098"/>
                  <a:ext cx="81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5" y="4092"/>
                  <a:ext cx="18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9"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 y="4068"/>
                <a:ext cx="13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3330" name="Rectangle 2"/>
          <p:cNvSpPr>
            <a:spLocks noGrp="1" noChangeArrowheads="1"/>
          </p:cNvSpPr>
          <p:nvPr>
            <p:ph type="title"/>
          </p:nvPr>
        </p:nvSpPr>
        <p:spPr>
          <a:xfrm>
            <a:off x="2105025" y="180975"/>
            <a:ext cx="7772400" cy="323850"/>
          </a:xfrm>
        </p:spPr>
        <p:txBody>
          <a:bodyPr>
            <a:normAutofit fontScale="90000"/>
          </a:bodyPr>
          <a:lstStyle/>
          <a:p>
            <a:pPr algn="l"/>
            <a:r>
              <a:rPr lang="zh-CN" altLang="en-US" sz="2800" b="1">
                <a:latin typeface="黑体" panose="02010609060101010101" pitchFamily="49" charset="-122"/>
                <a:ea typeface="黑体" panose="02010609060101010101" pitchFamily="49" charset="-122"/>
              </a:rPr>
              <a:t>一 事务</a:t>
            </a:r>
            <a:endParaRPr lang="zh-CN" altLang="en-US" sz="2800" b="1">
              <a:latin typeface="黑体" panose="02010609060101010101" pitchFamily="49" charset="-122"/>
              <a:ea typeface="黑体" panose="02010609060101010101" pitchFamily="49" charset="-122"/>
            </a:endParaRPr>
          </a:p>
        </p:txBody>
      </p:sp>
      <p:sp>
        <p:nvSpPr>
          <p:cNvPr id="13331" name="AutoShape 4"/>
          <p:cNvSpPr>
            <a:spLocks noChangeArrowheads="1"/>
          </p:cNvSpPr>
          <p:nvPr/>
        </p:nvSpPr>
        <p:spPr bwMode="auto">
          <a:xfrm>
            <a:off x="8926514" y="574675"/>
            <a:ext cx="1597025" cy="552450"/>
          </a:xfrm>
          <a:prstGeom prst="cloudCallout">
            <a:avLst>
              <a:gd name="adj1" fmla="val 53579"/>
              <a:gd name="adj2" fmla="val 83620"/>
            </a:avLst>
          </a:prstGeom>
          <a:solidFill>
            <a:schemeClr val="accent1"/>
          </a:solidFill>
          <a:ln w="9525">
            <a:solidFill>
              <a:schemeClr val="tx1"/>
            </a:solidFill>
            <a:round/>
          </a:ln>
        </p:spPr>
        <p:txBody>
          <a:bodyPr lIns="0" tIns="0" rIns="0" bIns="0"/>
          <a:lstStyle/>
          <a:p>
            <a:pPr algn="ctr" eaLnBrk="0" hangingPunct="0"/>
            <a:r>
              <a:rPr lang="en-US" altLang="zh-CN"/>
              <a:t>2)</a:t>
            </a:r>
            <a:r>
              <a:rPr lang="zh-CN" altLang="en-US"/>
              <a:t>什么是事务</a:t>
            </a:r>
            <a:r>
              <a:rPr lang="en-US" altLang="zh-CN"/>
              <a:t>,</a:t>
            </a:r>
            <a:r>
              <a:rPr lang="zh-CN" altLang="en-US"/>
              <a:t>有何作用</a:t>
            </a:r>
            <a:r>
              <a:rPr lang="en-US" altLang="zh-CN"/>
              <a:t>? </a:t>
            </a:r>
            <a:endParaRPr lang="en-US" altLang="zh-CN"/>
          </a:p>
        </p:txBody>
      </p:sp>
      <p:sp>
        <p:nvSpPr>
          <p:cNvPr id="798728" name="Rectangle 8"/>
          <p:cNvSpPr>
            <a:spLocks noChangeArrowheads="1"/>
          </p:cNvSpPr>
          <p:nvPr/>
        </p:nvSpPr>
        <p:spPr bwMode="auto">
          <a:xfrm>
            <a:off x="3089276" y="995363"/>
            <a:ext cx="4181475" cy="553998"/>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a:solidFill>
                  <a:srgbClr val="0066FF"/>
                </a:solidFill>
              </a:rPr>
              <a:t>事务</a:t>
            </a:r>
            <a:r>
              <a:rPr lang="zh-CN" altLang="en-US"/>
              <a:t>：构成单一</a:t>
            </a:r>
            <a:r>
              <a:rPr lang="zh-CN" altLang="en-US">
                <a:solidFill>
                  <a:srgbClr val="0066FF"/>
                </a:solidFill>
              </a:rPr>
              <a:t>逻辑工作单元</a:t>
            </a:r>
            <a:r>
              <a:rPr lang="zh-CN" altLang="en-US"/>
              <a:t>的操作集合。</a:t>
            </a:r>
            <a:endParaRPr lang="zh-CN" altLang="en-US"/>
          </a:p>
        </p:txBody>
      </p:sp>
      <p:sp>
        <p:nvSpPr>
          <p:cNvPr id="798733" name="Rectangle 13"/>
          <p:cNvSpPr>
            <a:spLocks noChangeArrowheads="1"/>
          </p:cNvSpPr>
          <p:nvPr/>
        </p:nvSpPr>
        <p:spPr bwMode="auto">
          <a:xfrm>
            <a:off x="3052763" y="1233488"/>
            <a:ext cx="4235450" cy="1440394"/>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eaLnBrk="0" hangingPunct="0">
              <a:spcBef>
                <a:spcPct val="20000"/>
              </a:spcBef>
            </a:pPr>
            <a:r>
              <a:rPr lang="zh-CN" altLang="en-US">
                <a:solidFill>
                  <a:srgbClr val="0066FF"/>
                </a:solidFill>
              </a:rPr>
              <a:t>作用</a:t>
            </a:r>
            <a:r>
              <a:rPr lang="zh-CN" altLang="en-US"/>
              <a:t>：</a:t>
            </a:r>
            <a:r>
              <a:rPr lang="en-US" altLang="zh-CN"/>
              <a:t>DBMS</a:t>
            </a:r>
            <a:r>
              <a:rPr lang="zh-CN" altLang="en-US"/>
              <a:t>通过保证要么执行整个事务，要么一个操作也不执行，达到使数据始终处于一个</a:t>
            </a:r>
            <a:r>
              <a:rPr lang="zh-CN" altLang="en-US">
                <a:solidFill>
                  <a:schemeClr val="tx2"/>
                </a:solidFill>
              </a:rPr>
              <a:t>一致</a:t>
            </a:r>
            <a:r>
              <a:rPr lang="zh-CN" altLang="en-US"/>
              <a:t>状态。</a:t>
            </a:r>
            <a:endParaRPr lang="zh-CN" altLang="en-US"/>
          </a:p>
          <a:p>
            <a:pPr eaLnBrk="0" hangingPunct="0">
              <a:spcBef>
                <a:spcPct val="20000"/>
              </a:spcBef>
            </a:pPr>
            <a:r>
              <a:rPr lang="en-US" altLang="zh-CN"/>
              <a:t>     (</a:t>
            </a:r>
            <a:r>
              <a:rPr lang="zh-CN" altLang="en-US"/>
              <a:t>事务是访问并可能更新各种数据项的一个</a:t>
            </a:r>
            <a:r>
              <a:rPr lang="zh-CN" altLang="en-US">
                <a:solidFill>
                  <a:srgbClr val="0066FF"/>
                </a:solidFill>
              </a:rPr>
              <a:t>程序执行单元</a:t>
            </a:r>
            <a:r>
              <a:rPr lang="en-US" altLang="zh-CN"/>
              <a:t>)</a:t>
            </a:r>
            <a:endParaRPr lang="en-US" altLang="zh-CN"/>
          </a:p>
        </p:txBody>
      </p:sp>
      <p:sp>
        <p:nvSpPr>
          <p:cNvPr id="13334" name="AutoShape 4"/>
          <p:cNvSpPr>
            <a:spLocks noChangeArrowheads="1"/>
          </p:cNvSpPr>
          <p:nvPr/>
        </p:nvSpPr>
        <p:spPr bwMode="auto">
          <a:xfrm>
            <a:off x="8904288" y="1279525"/>
            <a:ext cx="1606550" cy="552450"/>
          </a:xfrm>
          <a:prstGeom prst="cloudCallout">
            <a:avLst>
              <a:gd name="adj1" fmla="val 53556"/>
              <a:gd name="adj2" fmla="val 83620"/>
            </a:avLst>
          </a:prstGeom>
          <a:solidFill>
            <a:schemeClr val="accent1"/>
          </a:solidFill>
          <a:ln w="9525">
            <a:solidFill>
              <a:schemeClr val="tx1"/>
            </a:solidFill>
            <a:round/>
          </a:ln>
        </p:spPr>
        <p:txBody>
          <a:bodyPr lIns="0" tIns="0" rIns="0" bIns="0"/>
          <a:lstStyle/>
          <a:p>
            <a:pPr algn="ctr" eaLnBrk="0" hangingPunct="0"/>
            <a:r>
              <a:rPr lang="en-US" altLang="zh-CN">
                <a:latin typeface="宋体" panose="02010600030101010101" pitchFamily="2" charset="-122"/>
              </a:rPr>
              <a:t>3) </a:t>
            </a:r>
            <a:r>
              <a:rPr lang="zh-CN" altLang="en-US">
                <a:latin typeface="宋体" panose="02010600030101010101" pitchFamily="2" charset="-122"/>
              </a:rPr>
              <a:t>事务必须具备什么特性</a:t>
            </a:r>
            <a:r>
              <a:rPr lang="en-US" altLang="zh-CN">
                <a:latin typeface="宋体" panose="02010600030101010101" pitchFamily="2" charset="-122"/>
              </a:rPr>
              <a:t>? </a:t>
            </a:r>
            <a:endParaRPr lang="en-US" altLang="zh-CN">
              <a:latin typeface="宋体" panose="02010600030101010101" pitchFamily="2" charset="-122"/>
            </a:endParaRPr>
          </a:p>
        </p:txBody>
      </p:sp>
      <p:grpSp>
        <p:nvGrpSpPr>
          <p:cNvPr id="798774" name="Group 54"/>
          <p:cNvGrpSpPr/>
          <p:nvPr/>
        </p:nvGrpSpPr>
        <p:grpSpPr bwMode="auto">
          <a:xfrm>
            <a:off x="1782763" y="1909764"/>
            <a:ext cx="8877300" cy="738187"/>
            <a:chOff x="163" y="1203"/>
            <a:chExt cx="5592" cy="465"/>
          </a:xfrm>
        </p:grpSpPr>
        <p:grpSp>
          <p:nvGrpSpPr>
            <p:cNvPr id="13336" name="Group 35"/>
            <p:cNvGrpSpPr/>
            <p:nvPr/>
          </p:nvGrpSpPr>
          <p:grpSpPr bwMode="auto">
            <a:xfrm>
              <a:off x="163" y="1203"/>
              <a:ext cx="5592" cy="465"/>
              <a:chOff x="163" y="1203"/>
              <a:chExt cx="5592" cy="465"/>
            </a:xfrm>
          </p:grpSpPr>
          <p:sp>
            <p:nvSpPr>
              <p:cNvPr id="13337" name="Rectangle 28"/>
              <p:cNvSpPr>
                <a:spLocks noChangeArrowheads="1"/>
              </p:cNvSpPr>
              <p:nvPr/>
            </p:nvSpPr>
            <p:spPr bwMode="auto">
              <a:xfrm>
                <a:off x="4709" y="1494"/>
                <a:ext cx="10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事务的</a:t>
                </a:r>
                <a:r>
                  <a:rPr lang="en-US" altLang="zh-CN">
                    <a:solidFill>
                      <a:schemeClr val="tx2"/>
                    </a:solidFill>
                  </a:rPr>
                  <a:t>ACID</a:t>
                </a:r>
                <a:r>
                  <a:rPr lang="zh-CN" altLang="en-US">
                    <a:solidFill>
                      <a:schemeClr val="tx2"/>
                    </a:solidFill>
                  </a:rPr>
                  <a:t>特性</a:t>
                </a:r>
                <a:endParaRPr lang="zh-CN" altLang="en-US">
                  <a:solidFill>
                    <a:schemeClr val="tx2"/>
                  </a:solidFill>
                </a:endParaRPr>
              </a:p>
            </p:txBody>
          </p:sp>
          <p:sp>
            <p:nvSpPr>
              <p:cNvPr id="798749" name="Rectangle 29"/>
              <p:cNvSpPr>
                <a:spLocks noChangeArrowheads="1"/>
              </p:cNvSpPr>
              <p:nvPr/>
            </p:nvSpPr>
            <p:spPr bwMode="auto">
              <a:xfrm>
                <a:off x="163" y="1203"/>
                <a:ext cx="45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C-</a:t>
                </a:r>
                <a:r>
                  <a:rPr lang="zh-CN" altLang="en-US">
                    <a:solidFill>
                      <a:schemeClr val="tx2"/>
                    </a:solidFill>
                  </a:rPr>
                  <a:t>特性</a:t>
                </a:r>
                <a:endParaRPr lang="zh-CN" altLang="en-US">
                  <a:solidFill>
                    <a:schemeClr val="tx2"/>
                  </a:solidFill>
                </a:endParaRPr>
              </a:p>
              <a:p>
                <a:pPr algn="ctr" eaLnBrk="0" hangingPunct="0">
                  <a:defRPr/>
                </a:pPr>
                <a:r>
                  <a:rPr lang="en-US" altLang="zh-CN" sz="1000">
                    <a:solidFill>
                      <a:schemeClr val="tx2"/>
                    </a:solidFill>
                  </a:rPr>
                  <a:t>Consistensy</a:t>
                </a:r>
                <a:endParaRPr lang="en-US" altLang="zh-CN" sz="1000">
                  <a:solidFill>
                    <a:schemeClr val="tx2"/>
                  </a:solidFill>
                </a:endParaRPr>
              </a:p>
              <a:p>
                <a:pPr algn="ctr" eaLnBrk="0" hangingPunct="0">
                  <a:defRPr/>
                </a:pPr>
                <a:endParaRPr lang="zh-CN" altLang="en-US">
                  <a:solidFill>
                    <a:schemeClr val="tx2"/>
                  </a:solidFill>
                </a:endParaRPr>
              </a:p>
            </p:txBody>
          </p:sp>
          <p:sp>
            <p:nvSpPr>
              <p:cNvPr id="798753" name="Line 33"/>
              <p:cNvSpPr>
                <a:spLocks noChangeShapeType="1"/>
              </p:cNvSpPr>
              <p:nvPr/>
            </p:nvSpPr>
            <p:spPr bwMode="auto">
              <a:xfrm>
                <a:off x="2730" y="1476"/>
                <a:ext cx="2442"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4" name="Line 34"/>
              <p:cNvSpPr>
                <a:spLocks noChangeShapeType="1"/>
              </p:cNvSpPr>
              <p:nvPr/>
            </p:nvSpPr>
            <p:spPr bwMode="auto">
              <a:xfrm>
                <a:off x="732" y="1632"/>
                <a:ext cx="112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3" name="Line 53"/>
            <p:cNvSpPr>
              <a:spLocks noChangeShapeType="1"/>
            </p:cNvSpPr>
            <p:nvPr/>
          </p:nvSpPr>
          <p:spPr bwMode="auto">
            <a:xfrm>
              <a:off x="2766" y="1326"/>
              <a:ext cx="846"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78" name="Group 58"/>
          <p:cNvGrpSpPr/>
          <p:nvPr/>
        </p:nvGrpSpPr>
        <p:grpSpPr bwMode="auto">
          <a:xfrm>
            <a:off x="1724025" y="2633663"/>
            <a:ext cx="8048624" cy="1662112"/>
            <a:chOff x="126" y="1659"/>
            <a:chExt cx="5070" cy="1047"/>
          </a:xfrm>
        </p:grpSpPr>
        <p:grpSp>
          <p:nvGrpSpPr>
            <p:cNvPr id="13343" name="Group 40"/>
            <p:cNvGrpSpPr/>
            <p:nvPr/>
          </p:nvGrpSpPr>
          <p:grpSpPr bwMode="auto">
            <a:xfrm>
              <a:off x="126" y="1659"/>
              <a:ext cx="5070" cy="1047"/>
              <a:chOff x="126" y="1659"/>
              <a:chExt cx="5070" cy="1047"/>
            </a:xfrm>
          </p:grpSpPr>
          <p:sp>
            <p:nvSpPr>
              <p:cNvPr id="798750" name="Rectangle 30"/>
              <p:cNvSpPr>
                <a:spLocks noChangeArrowheads="1"/>
              </p:cNvSpPr>
              <p:nvPr/>
            </p:nvSpPr>
            <p:spPr bwMode="auto">
              <a:xfrm>
                <a:off x="126" y="1659"/>
                <a:ext cx="45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A-</a:t>
                </a:r>
                <a:r>
                  <a:rPr lang="zh-CN" altLang="en-US">
                    <a:solidFill>
                      <a:schemeClr val="tx2"/>
                    </a:solidFill>
                  </a:rPr>
                  <a:t>特性</a:t>
                </a:r>
                <a:endParaRPr lang="zh-CN" altLang="en-US">
                  <a:solidFill>
                    <a:schemeClr val="tx2"/>
                  </a:solidFill>
                </a:endParaRPr>
              </a:p>
              <a:p>
                <a:pPr algn="ctr" eaLnBrk="0" hangingPunct="0">
                  <a:defRPr/>
                </a:pPr>
                <a:r>
                  <a:rPr lang="en-US" altLang="zh-CN" sz="1000">
                    <a:solidFill>
                      <a:schemeClr val="tx2"/>
                    </a:solidFill>
                  </a:rPr>
                  <a:t>Atomicity</a:t>
                </a:r>
                <a:endParaRPr lang="en-US" altLang="zh-CN" sz="1000">
                  <a:solidFill>
                    <a:schemeClr val="tx2"/>
                  </a:solidFill>
                </a:endParaRPr>
              </a:p>
            </p:txBody>
          </p:sp>
          <p:sp>
            <p:nvSpPr>
              <p:cNvPr id="798756" name="Line 36"/>
              <p:cNvSpPr>
                <a:spLocks noChangeShapeType="1"/>
              </p:cNvSpPr>
              <p:nvPr/>
            </p:nvSpPr>
            <p:spPr bwMode="auto">
              <a:xfrm>
                <a:off x="3150" y="2550"/>
                <a:ext cx="2046"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7" name="Line 37"/>
              <p:cNvSpPr>
                <a:spLocks noChangeShapeType="1"/>
              </p:cNvSpPr>
              <p:nvPr/>
            </p:nvSpPr>
            <p:spPr bwMode="auto">
              <a:xfrm>
                <a:off x="690" y="2700"/>
                <a:ext cx="45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5" name="Line 55"/>
            <p:cNvSpPr>
              <a:spLocks noChangeShapeType="1"/>
            </p:cNvSpPr>
            <p:nvPr/>
          </p:nvSpPr>
          <p:spPr bwMode="auto">
            <a:xfrm>
              <a:off x="3828" y="1944"/>
              <a:ext cx="1332"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76" name="Line 56"/>
            <p:cNvSpPr>
              <a:spLocks noChangeShapeType="1"/>
            </p:cNvSpPr>
            <p:nvPr/>
          </p:nvSpPr>
          <p:spPr bwMode="auto">
            <a:xfrm flipV="1">
              <a:off x="762" y="2100"/>
              <a:ext cx="1422"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79" name="Group 59"/>
          <p:cNvGrpSpPr/>
          <p:nvPr/>
        </p:nvGrpSpPr>
        <p:grpSpPr bwMode="auto">
          <a:xfrm>
            <a:off x="1681164" y="4348164"/>
            <a:ext cx="8101013" cy="909637"/>
            <a:chOff x="99" y="2739"/>
            <a:chExt cx="5103" cy="573"/>
          </a:xfrm>
        </p:grpSpPr>
        <p:grpSp>
          <p:nvGrpSpPr>
            <p:cNvPr id="13350" name="Group 42"/>
            <p:cNvGrpSpPr/>
            <p:nvPr/>
          </p:nvGrpSpPr>
          <p:grpSpPr bwMode="auto">
            <a:xfrm>
              <a:off x="99" y="2739"/>
              <a:ext cx="5103" cy="573"/>
              <a:chOff x="99" y="2739"/>
              <a:chExt cx="5103" cy="573"/>
            </a:xfrm>
          </p:grpSpPr>
          <p:sp>
            <p:nvSpPr>
              <p:cNvPr id="798751" name="Rectangle 31"/>
              <p:cNvSpPr>
                <a:spLocks noChangeArrowheads="1"/>
              </p:cNvSpPr>
              <p:nvPr/>
            </p:nvSpPr>
            <p:spPr bwMode="auto">
              <a:xfrm>
                <a:off x="99" y="2739"/>
                <a:ext cx="46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D-</a:t>
                </a:r>
                <a:r>
                  <a:rPr lang="zh-CN" altLang="en-US">
                    <a:solidFill>
                      <a:schemeClr val="tx2"/>
                    </a:solidFill>
                  </a:rPr>
                  <a:t>特性</a:t>
                </a:r>
                <a:endParaRPr lang="zh-CN" altLang="en-US">
                  <a:solidFill>
                    <a:schemeClr val="tx2"/>
                  </a:solidFill>
                </a:endParaRPr>
              </a:p>
              <a:p>
                <a:pPr algn="ctr" eaLnBrk="0" hangingPunct="0">
                  <a:defRPr/>
                </a:pPr>
                <a:r>
                  <a:rPr lang="en-US" altLang="zh-CN" sz="1000">
                    <a:solidFill>
                      <a:schemeClr val="tx2"/>
                    </a:solidFill>
                  </a:rPr>
                  <a:t>Durability</a:t>
                </a:r>
                <a:endParaRPr lang="en-US" altLang="zh-CN" sz="1000">
                  <a:solidFill>
                    <a:schemeClr val="tx2"/>
                  </a:solidFill>
                </a:endParaRPr>
              </a:p>
            </p:txBody>
          </p:sp>
          <p:sp>
            <p:nvSpPr>
              <p:cNvPr id="798758" name="Line 38"/>
              <p:cNvSpPr>
                <a:spLocks noChangeShapeType="1"/>
              </p:cNvSpPr>
              <p:nvPr/>
            </p:nvSpPr>
            <p:spPr bwMode="auto">
              <a:xfrm>
                <a:off x="4410" y="3006"/>
                <a:ext cx="768"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59" name="Line 39"/>
              <p:cNvSpPr>
                <a:spLocks noChangeShapeType="1"/>
              </p:cNvSpPr>
              <p:nvPr/>
            </p:nvSpPr>
            <p:spPr bwMode="auto">
              <a:xfrm flipV="1">
                <a:off x="738" y="3156"/>
                <a:ext cx="4464" cy="0"/>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61" name="Line 41"/>
              <p:cNvSpPr>
                <a:spLocks noChangeShapeType="1"/>
              </p:cNvSpPr>
              <p:nvPr/>
            </p:nvSpPr>
            <p:spPr bwMode="auto">
              <a:xfrm flipV="1">
                <a:off x="726" y="3306"/>
                <a:ext cx="240"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77" name="Line 57"/>
            <p:cNvSpPr>
              <a:spLocks noChangeShapeType="1"/>
            </p:cNvSpPr>
            <p:nvPr/>
          </p:nvSpPr>
          <p:spPr bwMode="auto">
            <a:xfrm flipV="1">
              <a:off x="1380" y="3012"/>
              <a:ext cx="666" cy="0"/>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798782" name="Group 62"/>
          <p:cNvGrpSpPr/>
          <p:nvPr/>
        </p:nvGrpSpPr>
        <p:grpSpPr bwMode="auto">
          <a:xfrm>
            <a:off x="1730376" y="5310188"/>
            <a:ext cx="7994649" cy="1395412"/>
            <a:chOff x="130" y="3345"/>
            <a:chExt cx="5036" cy="879"/>
          </a:xfrm>
        </p:grpSpPr>
        <p:grpSp>
          <p:nvGrpSpPr>
            <p:cNvPr id="13357" name="Group 52"/>
            <p:cNvGrpSpPr/>
            <p:nvPr/>
          </p:nvGrpSpPr>
          <p:grpSpPr bwMode="auto">
            <a:xfrm>
              <a:off x="130" y="3345"/>
              <a:ext cx="5024" cy="879"/>
              <a:chOff x="130" y="3345"/>
              <a:chExt cx="5024" cy="879"/>
            </a:xfrm>
          </p:grpSpPr>
          <p:sp>
            <p:nvSpPr>
              <p:cNvPr id="798752" name="Rectangle 32"/>
              <p:cNvSpPr>
                <a:spLocks noChangeArrowheads="1"/>
              </p:cNvSpPr>
              <p:nvPr/>
            </p:nvSpPr>
            <p:spPr bwMode="auto">
              <a:xfrm>
                <a:off x="130" y="3345"/>
                <a:ext cx="40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chemeClr val="tx2"/>
                    </a:solidFill>
                  </a:rPr>
                  <a:t>I-</a:t>
                </a:r>
                <a:r>
                  <a:rPr lang="zh-CN" altLang="en-US">
                    <a:solidFill>
                      <a:schemeClr val="tx2"/>
                    </a:solidFill>
                  </a:rPr>
                  <a:t>特性</a:t>
                </a:r>
                <a:endParaRPr lang="zh-CN" altLang="en-US">
                  <a:solidFill>
                    <a:schemeClr val="tx2"/>
                  </a:solidFill>
                </a:endParaRPr>
              </a:p>
              <a:p>
                <a:pPr algn="ctr" eaLnBrk="0" hangingPunct="0">
                  <a:defRPr/>
                </a:pPr>
                <a:r>
                  <a:rPr lang="en-US" altLang="zh-CN" sz="1000">
                    <a:solidFill>
                      <a:schemeClr val="tx2"/>
                    </a:solidFill>
                  </a:rPr>
                  <a:t>Isolation</a:t>
                </a:r>
                <a:endParaRPr lang="en-US" altLang="zh-CN" sz="1000">
                  <a:solidFill>
                    <a:schemeClr val="tx2"/>
                  </a:solidFill>
                </a:endParaRPr>
              </a:p>
            </p:txBody>
          </p:sp>
          <p:sp>
            <p:nvSpPr>
              <p:cNvPr id="798771" name="Line 51"/>
              <p:cNvSpPr>
                <a:spLocks noChangeShapeType="1"/>
              </p:cNvSpPr>
              <p:nvPr/>
            </p:nvSpPr>
            <p:spPr bwMode="auto">
              <a:xfrm>
                <a:off x="726" y="4218"/>
                <a:ext cx="4428" cy="6"/>
              </a:xfrm>
              <a:prstGeom prst="line">
                <a:avLst/>
              </a:prstGeom>
              <a:noFill/>
              <a:ln w="19050">
                <a:solidFill>
                  <a:srgbClr val="0066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798780" name="Line 60"/>
            <p:cNvSpPr>
              <a:spLocks noChangeShapeType="1"/>
            </p:cNvSpPr>
            <p:nvPr/>
          </p:nvSpPr>
          <p:spPr bwMode="auto">
            <a:xfrm>
              <a:off x="714" y="4062"/>
              <a:ext cx="2544"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798781" name="Line 61"/>
            <p:cNvSpPr>
              <a:spLocks noChangeShapeType="1"/>
            </p:cNvSpPr>
            <p:nvPr/>
          </p:nvSpPr>
          <p:spPr bwMode="auto">
            <a:xfrm flipV="1">
              <a:off x="4860" y="3918"/>
              <a:ext cx="306" cy="6"/>
            </a:xfrm>
            <a:prstGeom prst="line">
              <a:avLst/>
            </a:prstGeom>
            <a:noFill/>
            <a:ln w="28575">
              <a:solidFill>
                <a:schemeClr val="tx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sp>
        <p:nvSpPr>
          <p:cNvPr id="13362" name="Rectangle 63"/>
          <p:cNvSpPr>
            <a:spLocks noChangeArrowheads="1"/>
          </p:cNvSpPr>
          <p:nvPr/>
        </p:nvSpPr>
        <p:spPr bwMode="auto">
          <a:xfrm>
            <a:off x="4748214" y="676275"/>
            <a:ext cx="1697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2000">
                <a:solidFill>
                  <a:schemeClr val="tx2"/>
                </a:solidFill>
                <a:latin typeface="黑体" panose="02010609060101010101" pitchFamily="49" charset="-122"/>
                <a:ea typeface="黑体" panose="02010609060101010101" pitchFamily="49" charset="-122"/>
              </a:rPr>
              <a:t>1.</a:t>
            </a:r>
            <a:r>
              <a:rPr lang="zh-CN" altLang="en-US" sz="2000">
                <a:solidFill>
                  <a:schemeClr val="tx2"/>
                </a:solidFill>
                <a:latin typeface="黑体" panose="02010609060101010101" pitchFamily="49" charset="-122"/>
                <a:ea typeface="黑体" panose="02010609060101010101" pitchFamily="49" charset="-122"/>
              </a:rPr>
              <a:t>事务概念</a:t>
            </a:r>
            <a:endParaRPr lang="zh-CN" altLang="en-US" sz="2000">
              <a:solidFill>
                <a:schemeClr val="tx2"/>
              </a:solidFill>
              <a:latin typeface="黑体" panose="02010609060101010101" pitchFamily="49" charset="-122"/>
              <a:ea typeface="黑体" panose="02010609060101010101" pitchFamily="49" charset="-122"/>
            </a:endParaRPr>
          </a:p>
        </p:txBody>
      </p:sp>
      <p:sp>
        <p:nvSpPr>
          <p:cNvPr id="13363" name="矩形 1"/>
          <p:cNvSpPr>
            <a:spLocks noChangeArrowheads="1"/>
          </p:cNvSpPr>
          <p:nvPr/>
        </p:nvSpPr>
        <p:spPr bwMode="auto">
          <a:xfrm>
            <a:off x="5299076" y="34926"/>
            <a:ext cx="397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400">
                <a:solidFill>
                  <a:srgbClr val="2F2F2F"/>
                </a:solidFill>
                <a:latin typeface="-apple-system"/>
              </a:rPr>
              <a:t>事务执行的前后都是合法的数据状态，不会违背任何的数据完整性，这就是“一致”的意思。</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28"/>
                                        </p:tgtEl>
                                        <p:attrNameLst>
                                          <p:attrName>style.visibility</p:attrName>
                                        </p:attrNameLst>
                                      </p:cBhvr>
                                      <p:to>
                                        <p:strVal val="visible"/>
                                      </p:to>
                                    </p:set>
                                    <p:anim calcmode="lin" valueType="num">
                                      <p:cBhvr additive="base">
                                        <p:cTn id="7" dur="500" fill="hold"/>
                                        <p:tgtEl>
                                          <p:spTgt spid="798728"/>
                                        </p:tgtEl>
                                        <p:attrNameLst>
                                          <p:attrName>ppt_x</p:attrName>
                                        </p:attrNameLst>
                                      </p:cBhvr>
                                      <p:tavLst>
                                        <p:tav tm="0">
                                          <p:val>
                                            <p:strVal val="#ppt_x"/>
                                          </p:val>
                                        </p:tav>
                                        <p:tav tm="100000">
                                          <p:val>
                                            <p:strVal val="#ppt_x"/>
                                          </p:val>
                                        </p:tav>
                                      </p:tavLst>
                                    </p:anim>
                                    <p:anim calcmode="lin" valueType="num">
                                      <p:cBhvr additive="base">
                                        <p:cTn id="8" dur="500" fill="hold"/>
                                        <p:tgtEl>
                                          <p:spTgt spid="7987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8733"/>
                                        </p:tgtEl>
                                        <p:attrNameLst>
                                          <p:attrName>style.visibility</p:attrName>
                                        </p:attrNameLst>
                                      </p:cBhvr>
                                      <p:to>
                                        <p:strVal val="visible"/>
                                      </p:to>
                                    </p:set>
                                    <p:anim calcmode="lin" valueType="num">
                                      <p:cBhvr additive="base">
                                        <p:cTn id="11" dur="500" fill="hold"/>
                                        <p:tgtEl>
                                          <p:spTgt spid="798733"/>
                                        </p:tgtEl>
                                        <p:attrNameLst>
                                          <p:attrName>ppt_x</p:attrName>
                                        </p:attrNameLst>
                                      </p:cBhvr>
                                      <p:tavLst>
                                        <p:tav tm="0">
                                          <p:val>
                                            <p:strVal val="#ppt_x"/>
                                          </p:val>
                                        </p:tav>
                                        <p:tav tm="100000">
                                          <p:val>
                                            <p:strVal val="#ppt_x"/>
                                          </p:val>
                                        </p:tav>
                                      </p:tavLst>
                                    </p:anim>
                                    <p:anim calcmode="lin" valueType="num">
                                      <p:cBhvr additive="base">
                                        <p:cTn id="12" dur="500" fill="hold"/>
                                        <p:tgtEl>
                                          <p:spTgt spid="7987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8770"/>
                                        </p:tgtEl>
                                        <p:attrNameLst>
                                          <p:attrName>style.visibility</p:attrName>
                                        </p:attrNameLst>
                                      </p:cBhvr>
                                      <p:to>
                                        <p:strVal val="visible"/>
                                      </p:to>
                                    </p:set>
                                    <p:anim calcmode="lin" valueType="num">
                                      <p:cBhvr additive="base">
                                        <p:cTn id="17" dur="500" fill="hold"/>
                                        <p:tgtEl>
                                          <p:spTgt spid="798770"/>
                                        </p:tgtEl>
                                        <p:attrNameLst>
                                          <p:attrName>ppt_x</p:attrName>
                                        </p:attrNameLst>
                                      </p:cBhvr>
                                      <p:tavLst>
                                        <p:tav tm="0">
                                          <p:val>
                                            <p:strVal val="#ppt_x"/>
                                          </p:val>
                                        </p:tav>
                                        <p:tav tm="100000">
                                          <p:val>
                                            <p:strVal val="#ppt_x"/>
                                          </p:val>
                                        </p:tav>
                                      </p:tavLst>
                                    </p:anim>
                                    <p:anim calcmode="lin" valueType="num">
                                      <p:cBhvr additive="base">
                                        <p:cTn id="18" dur="500" fill="hold"/>
                                        <p:tgtEl>
                                          <p:spTgt spid="7987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98774"/>
                                        </p:tgtEl>
                                        <p:attrNameLst>
                                          <p:attrName>style.visibility</p:attrName>
                                        </p:attrNameLst>
                                      </p:cBhvr>
                                      <p:to>
                                        <p:strVal val="visible"/>
                                      </p:to>
                                    </p:set>
                                    <p:anim calcmode="lin" valueType="num">
                                      <p:cBhvr additive="base">
                                        <p:cTn id="23" dur="500" fill="hold"/>
                                        <p:tgtEl>
                                          <p:spTgt spid="798774"/>
                                        </p:tgtEl>
                                        <p:attrNameLst>
                                          <p:attrName>ppt_x</p:attrName>
                                        </p:attrNameLst>
                                      </p:cBhvr>
                                      <p:tavLst>
                                        <p:tav tm="0">
                                          <p:val>
                                            <p:strVal val="#ppt_x"/>
                                          </p:val>
                                        </p:tav>
                                        <p:tav tm="100000">
                                          <p:val>
                                            <p:strVal val="#ppt_x"/>
                                          </p:val>
                                        </p:tav>
                                      </p:tavLst>
                                    </p:anim>
                                    <p:anim calcmode="lin" valueType="num">
                                      <p:cBhvr additive="base">
                                        <p:cTn id="24" dur="500" fill="hold"/>
                                        <p:tgtEl>
                                          <p:spTgt spid="79877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98778"/>
                                        </p:tgtEl>
                                        <p:attrNameLst>
                                          <p:attrName>style.visibility</p:attrName>
                                        </p:attrNameLst>
                                      </p:cBhvr>
                                      <p:to>
                                        <p:strVal val="visible"/>
                                      </p:to>
                                    </p:set>
                                    <p:anim calcmode="lin" valueType="num">
                                      <p:cBhvr additive="base">
                                        <p:cTn id="29" dur="500" fill="hold"/>
                                        <p:tgtEl>
                                          <p:spTgt spid="798778"/>
                                        </p:tgtEl>
                                        <p:attrNameLst>
                                          <p:attrName>ppt_x</p:attrName>
                                        </p:attrNameLst>
                                      </p:cBhvr>
                                      <p:tavLst>
                                        <p:tav tm="0">
                                          <p:val>
                                            <p:strVal val="#ppt_x"/>
                                          </p:val>
                                        </p:tav>
                                        <p:tav tm="100000">
                                          <p:val>
                                            <p:strVal val="#ppt_x"/>
                                          </p:val>
                                        </p:tav>
                                      </p:tavLst>
                                    </p:anim>
                                    <p:anim calcmode="lin" valueType="num">
                                      <p:cBhvr additive="base">
                                        <p:cTn id="30" dur="500" fill="hold"/>
                                        <p:tgtEl>
                                          <p:spTgt spid="79877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98779"/>
                                        </p:tgtEl>
                                        <p:attrNameLst>
                                          <p:attrName>style.visibility</p:attrName>
                                        </p:attrNameLst>
                                      </p:cBhvr>
                                      <p:to>
                                        <p:strVal val="visible"/>
                                      </p:to>
                                    </p:set>
                                    <p:anim calcmode="lin" valueType="num">
                                      <p:cBhvr additive="base">
                                        <p:cTn id="35" dur="500" fill="hold"/>
                                        <p:tgtEl>
                                          <p:spTgt spid="798779"/>
                                        </p:tgtEl>
                                        <p:attrNameLst>
                                          <p:attrName>ppt_x</p:attrName>
                                        </p:attrNameLst>
                                      </p:cBhvr>
                                      <p:tavLst>
                                        <p:tav tm="0">
                                          <p:val>
                                            <p:strVal val="#ppt_x"/>
                                          </p:val>
                                        </p:tav>
                                        <p:tav tm="100000">
                                          <p:val>
                                            <p:strVal val="#ppt_x"/>
                                          </p:val>
                                        </p:tav>
                                      </p:tavLst>
                                    </p:anim>
                                    <p:anim calcmode="lin" valueType="num">
                                      <p:cBhvr additive="base">
                                        <p:cTn id="36" dur="500" fill="hold"/>
                                        <p:tgtEl>
                                          <p:spTgt spid="79877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98782"/>
                                        </p:tgtEl>
                                        <p:attrNameLst>
                                          <p:attrName>style.visibility</p:attrName>
                                        </p:attrNameLst>
                                      </p:cBhvr>
                                      <p:to>
                                        <p:strVal val="visible"/>
                                      </p:to>
                                    </p:set>
                                    <p:anim calcmode="lin" valueType="num">
                                      <p:cBhvr additive="base">
                                        <p:cTn id="41" dur="500" fill="hold"/>
                                        <p:tgtEl>
                                          <p:spTgt spid="798782"/>
                                        </p:tgtEl>
                                        <p:attrNameLst>
                                          <p:attrName>ppt_x</p:attrName>
                                        </p:attrNameLst>
                                      </p:cBhvr>
                                      <p:tavLst>
                                        <p:tav tm="0">
                                          <p:val>
                                            <p:strVal val="#ppt_x"/>
                                          </p:val>
                                        </p:tav>
                                        <p:tav tm="100000">
                                          <p:val>
                                            <p:strVal val="#ppt_x"/>
                                          </p:val>
                                        </p:tav>
                                      </p:tavLst>
                                    </p:anim>
                                    <p:anim calcmode="lin" valueType="num">
                                      <p:cBhvr additive="base">
                                        <p:cTn id="42" dur="500" fill="hold"/>
                                        <p:tgtEl>
                                          <p:spTgt spid="7987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8" grpId="0" animBg="1"/>
      <p:bldP spid="79873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幻灯片编号占位符 5"/>
          <p:cNvSpPr>
            <a:spLocks noGrp="1"/>
          </p:cNvSpPr>
          <p:nvPr>
            <p:ph type="sldNum" sz="quarter" idx="12"/>
          </p:nvPr>
        </p:nvSpPr>
        <p:spPr/>
        <p:txBody>
          <a:bodyPr/>
          <a:lstStyle/>
          <a:p>
            <a:pPr>
              <a:defRPr/>
            </a:pPr>
            <a:fld id="{52E004FB-39E0-4231-A0F1-50CE73A9B82A}" type="slidenum">
              <a:rPr lang="zh-CN" altLang="en-US"/>
            </a:fld>
            <a:endParaRPr lang="en-US" altLang="zh-CN"/>
          </a:p>
        </p:txBody>
      </p:sp>
      <p:grpSp>
        <p:nvGrpSpPr>
          <p:cNvPr id="15362" name="Group 56"/>
          <p:cNvGrpSpPr/>
          <p:nvPr/>
        </p:nvGrpSpPr>
        <p:grpSpPr bwMode="auto">
          <a:xfrm>
            <a:off x="7204075" y="1752600"/>
            <a:ext cx="2749550" cy="3570288"/>
            <a:chOff x="3578" y="1104"/>
            <a:chExt cx="1732" cy="2249"/>
          </a:xfrm>
        </p:grpSpPr>
        <p:pic>
          <p:nvPicPr>
            <p:cNvPr id="15363"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2" y="1104"/>
              <a:ext cx="1638" cy="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9"/>
            <p:cNvSpPr>
              <a:spLocks noChangeArrowheads="1"/>
            </p:cNvSpPr>
            <p:nvPr/>
          </p:nvSpPr>
          <p:spPr bwMode="auto">
            <a:xfrm>
              <a:off x="3578" y="3179"/>
              <a:ext cx="15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14-5</a:t>
              </a:r>
              <a:r>
                <a:rPr lang="zh-CN" altLang="en-US"/>
                <a:t>： 并行调度示例</a:t>
              </a:r>
              <a:endParaRPr lang="zh-CN" altLang="en-US"/>
            </a:p>
          </p:txBody>
        </p:sp>
      </p:grpSp>
      <p:sp>
        <p:nvSpPr>
          <p:cNvPr id="15365" name="Rectangle 2"/>
          <p:cNvSpPr>
            <a:spLocks noGrp="1" noChangeArrowheads="1"/>
          </p:cNvSpPr>
          <p:nvPr>
            <p:ph type="title"/>
          </p:nvPr>
        </p:nvSpPr>
        <p:spPr>
          <a:xfrm>
            <a:off x="2124075" y="152400"/>
            <a:ext cx="7772400" cy="323850"/>
          </a:xfrm>
        </p:spPr>
        <p:txBody>
          <a:bodyPr>
            <a:normAutofit fontScale="90000"/>
          </a:bodyPr>
          <a:lstStyle/>
          <a:p>
            <a:pPr algn="l"/>
            <a:r>
              <a:rPr lang="zh-CN" altLang="en-US" sz="2800" b="1">
                <a:latin typeface="黑体" panose="02010609060101010101" pitchFamily="49" charset="-122"/>
                <a:ea typeface="黑体" panose="02010609060101010101" pitchFamily="49" charset="-122"/>
              </a:rPr>
              <a:t>二 可串行化调度</a:t>
            </a:r>
            <a:endParaRPr lang="zh-CN" altLang="en-US" sz="2800" b="1">
              <a:latin typeface="黑体" panose="02010609060101010101" pitchFamily="49" charset="-122"/>
              <a:ea typeface="黑体" panose="02010609060101010101" pitchFamily="49" charset="-122"/>
            </a:endParaRPr>
          </a:p>
        </p:txBody>
      </p:sp>
      <p:sp>
        <p:nvSpPr>
          <p:cNvPr id="15366" name="AutoShape 4"/>
          <p:cNvSpPr>
            <a:spLocks noChangeArrowheads="1"/>
          </p:cNvSpPr>
          <p:nvPr/>
        </p:nvSpPr>
        <p:spPr bwMode="auto">
          <a:xfrm>
            <a:off x="1768475" y="842964"/>
            <a:ext cx="1606550" cy="833437"/>
          </a:xfrm>
          <a:prstGeom prst="cloudCallout">
            <a:avLst>
              <a:gd name="adj1" fmla="val -51778"/>
              <a:gd name="adj2" fmla="val 72856"/>
            </a:avLst>
          </a:prstGeom>
          <a:solidFill>
            <a:srgbClr val="FF9900"/>
          </a:solidFill>
          <a:ln w="9525">
            <a:solidFill>
              <a:schemeClr val="tx1"/>
            </a:solidFill>
            <a:round/>
          </a:ln>
        </p:spPr>
        <p:txBody>
          <a:bodyPr lIns="0" tIns="0" rIns="0" bIns="0"/>
          <a:lstStyle/>
          <a:p>
            <a:pPr algn="ctr" eaLnBrk="0" hangingPunct="0"/>
            <a:r>
              <a:rPr lang="zh-CN" altLang="en-US"/>
              <a:t>讨论</a:t>
            </a:r>
            <a:r>
              <a:rPr lang="en-US" altLang="zh-CN"/>
              <a:t>2.</a:t>
            </a:r>
            <a:r>
              <a:rPr lang="zh-CN" altLang="en-US"/>
              <a:t> 什么是可串行化调度？</a:t>
            </a:r>
            <a:endParaRPr lang="zh-CN" altLang="en-US"/>
          </a:p>
        </p:txBody>
      </p:sp>
      <p:sp>
        <p:nvSpPr>
          <p:cNvPr id="15367" name="AutoShape 4"/>
          <p:cNvSpPr>
            <a:spLocks noChangeArrowheads="1"/>
          </p:cNvSpPr>
          <p:nvPr/>
        </p:nvSpPr>
        <p:spPr bwMode="auto">
          <a:xfrm>
            <a:off x="8794751" y="5327651"/>
            <a:ext cx="1597025" cy="981075"/>
          </a:xfrm>
          <a:prstGeom prst="cloudCallout">
            <a:avLst>
              <a:gd name="adj1" fmla="val 54176"/>
              <a:gd name="adj2" fmla="val 60194"/>
            </a:avLst>
          </a:prstGeom>
          <a:solidFill>
            <a:schemeClr val="accent1"/>
          </a:solidFill>
          <a:ln w="9525">
            <a:solidFill>
              <a:schemeClr val="tx1"/>
            </a:solidFill>
            <a:round/>
          </a:ln>
        </p:spPr>
        <p:txBody>
          <a:bodyPr lIns="0" tIns="0" rIns="0" bIns="0"/>
          <a:lstStyle/>
          <a:p>
            <a:pPr algn="ctr" eaLnBrk="0" hangingPunct="0"/>
            <a:r>
              <a:rPr lang="en-US" altLang="zh-CN">
                <a:latin typeface="宋体" panose="02010600030101010101" pitchFamily="2" charset="-122"/>
              </a:rPr>
              <a:t>3)</a:t>
            </a:r>
            <a:r>
              <a:rPr lang="zh-CN" altLang="en-US">
                <a:latin typeface="宋体" panose="02010600030101010101" pitchFamily="2" charset="-122"/>
              </a:rPr>
              <a:t> 串行调度、并行调度和可串行化调度各自的特点</a:t>
            </a:r>
            <a:r>
              <a:rPr lang="en-US" altLang="zh-CN">
                <a:latin typeface="宋体" panose="02010600030101010101" pitchFamily="2" charset="-122"/>
              </a:rPr>
              <a:t>? </a:t>
            </a:r>
            <a:endParaRPr lang="en-US" altLang="zh-CN">
              <a:latin typeface="宋体" panose="02010600030101010101" pitchFamily="2" charset="-122"/>
            </a:endParaRPr>
          </a:p>
        </p:txBody>
      </p:sp>
      <p:grpSp>
        <p:nvGrpSpPr>
          <p:cNvPr id="15368" name="Group 10"/>
          <p:cNvGrpSpPr/>
          <p:nvPr/>
        </p:nvGrpSpPr>
        <p:grpSpPr bwMode="auto">
          <a:xfrm>
            <a:off x="3986213" y="1695450"/>
            <a:ext cx="2697162" cy="3655552"/>
            <a:chOff x="1605" y="1278"/>
            <a:chExt cx="1645" cy="2162"/>
          </a:xfrm>
        </p:grpSpPr>
        <p:pic>
          <p:nvPicPr>
            <p:cNvPr id="1536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 y="1278"/>
              <a:ext cx="1645" cy="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8"/>
            <p:cNvSpPr>
              <a:spLocks noChangeArrowheads="1"/>
            </p:cNvSpPr>
            <p:nvPr/>
          </p:nvSpPr>
          <p:spPr bwMode="auto">
            <a:xfrm>
              <a:off x="1752" y="3276"/>
              <a:ext cx="142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t>图</a:t>
              </a:r>
              <a:r>
                <a:rPr lang="en-US" altLang="zh-CN"/>
                <a:t>14-2</a:t>
              </a:r>
              <a:r>
                <a:rPr lang="zh-CN" altLang="en-US"/>
                <a:t>：串行调度示例</a:t>
              </a:r>
              <a:endParaRPr lang="zh-CN" altLang="en-US"/>
            </a:p>
          </p:txBody>
        </p:sp>
      </p:grpSp>
      <p:sp>
        <p:nvSpPr>
          <p:cNvPr id="15371" name="AutoShape 4"/>
          <p:cNvSpPr>
            <a:spLocks noChangeArrowheads="1"/>
          </p:cNvSpPr>
          <p:nvPr/>
        </p:nvSpPr>
        <p:spPr bwMode="auto">
          <a:xfrm>
            <a:off x="8802689" y="936626"/>
            <a:ext cx="1597025" cy="733425"/>
          </a:xfrm>
          <a:prstGeom prst="cloudCallout">
            <a:avLst>
              <a:gd name="adj1" fmla="val 53579"/>
              <a:gd name="adj2" fmla="val 75324"/>
            </a:avLst>
          </a:prstGeom>
          <a:solidFill>
            <a:schemeClr val="accent1"/>
          </a:solidFill>
          <a:ln w="9525">
            <a:solidFill>
              <a:schemeClr val="tx1"/>
            </a:solidFill>
            <a:round/>
          </a:ln>
        </p:spPr>
        <p:txBody>
          <a:bodyPr lIns="0" tIns="0" rIns="0" bIns="0"/>
          <a:lstStyle/>
          <a:p>
            <a:pPr algn="ctr" eaLnBrk="0" hangingPunct="0"/>
            <a:r>
              <a:rPr lang="en-US" altLang="zh-CN">
                <a:latin typeface="宋体" panose="02010600030101010101" pitchFamily="2" charset="-122"/>
              </a:rPr>
              <a:t>1)</a:t>
            </a:r>
            <a:r>
              <a:rPr lang="zh-CN" altLang="en-US">
                <a:latin typeface="宋体" panose="02010600030101010101" pitchFamily="2" charset="-122"/>
              </a:rPr>
              <a:t>什么是调度</a:t>
            </a:r>
            <a:r>
              <a:rPr lang="en-US" altLang="zh-CN">
                <a:latin typeface="宋体" panose="02010600030101010101" pitchFamily="2" charset="-122"/>
              </a:rPr>
              <a:t>,</a:t>
            </a:r>
            <a:r>
              <a:rPr lang="zh-CN" altLang="en-US">
                <a:latin typeface="宋体" panose="02010600030101010101" pitchFamily="2" charset="-122"/>
              </a:rPr>
              <a:t>串行调度 和</a:t>
            </a:r>
            <a:endParaRPr lang="zh-CN" altLang="en-US">
              <a:latin typeface="宋体" panose="02010600030101010101" pitchFamily="2" charset="-122"/>
            </a:endParaRPr>
          </a:p>
          <a:p>
            <a:pPr algn="ctr" eaLnBrk="0" hangingPunct="0"/>
            <a:r>
              <a:rPr lang="zh-CN" altLang="en-US">
                <a:latin typeface="宋体" panose="02010600030101010101" pitchFamily="2" charset="-122"/>
              </a:rPr>
              <a:t>并行调度</a:t>
            </a:r>
            <a:r>
              <a:rPr lang="en-US" altLang="zh-CN">
                <a:latin typeface="宋体" panose="02010600030101010101" pitchFamily="2" charset="-122"/>
              </a:rPr>
              <a:t>? </a:t>
            </a:r>
            <a:endParaRPr lang="en-US" altLang="zh-CN">
              <a:latin typeface="宋体" panose="02010600030101010101" pitchFamily="2" charset="-122"/>
            </a:endParaRPr>
          </a:p>
        </p:txBody>
      </p:sp>
      <p:grpSp>
        <p:nvGrpSpPr>
          <p:cNvPr id="802859" name="Group 43"/>
          <p:cNvGrpSpPr/>
          <p:nvPr/>
        </p:nvGrpSpPr>
        <p:grpSpPr bwMode="auto">
          <a:xfrm>
            <a:off x="1704976" y="1847851"/>
            <a:ext cx="5870575" cy="3490913"/>
            <a:chOff x="114" y="1164"/>
            <a:chExt cx="3698" cy="2199"/>
          </a:xfrm>
        </p:grpSpPr>
        <p:grpSp>
          <p:nvGrpSpPr>
            <p:cNvPr id="15373" name="Group 16"/>
            <p:cNvGrpSpPr/>
            <p:nvPr/>
          </p:nvGrpSpPr>
          <p:grpSpPr bwMode="auto">
            <a:xfrm>
              <a:off x="3376" y="1164"/>
              <a:ext cx="436" cy="2199"/>
              <a:chOff x="3148" y="1218"/>
              <a:chExt cx="436" cy="2199"/>
            </a:xfrm>
          </p:grpSpPr>
          <p:sp>
            <p:nvSpPr>
              <p:cNvPr id="802830" name="Line 14"/>
              <p:cNvSpPr>
                <a:spLocks noChangeShapeType="1"/>
              </p:cNvSpPr>
              <p:nvPr/>
            </p:nvSpPr>
            <p:spPr bwMode="auto">
              <a:xfrm>
                <a:off x="3354" y="1218"/>
                <a:ext cx="0" cy="1944"/>
              </a:xfrm>
              <a:prstGeom prst="line">
                <a:avLst/>
              </a:prstGeom>
              <a:noFill/>
              <a:ln w="19050">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31" name="Rectangle 15"/>
              <p:cNvSpPr>
                <a:spLocks noChangeArrowheads="1"/>
              </p:cNvSpPr>
              <p:nvPr/>
            </p:nvSpPr>
            <p:spPr bwMode="auto">
              <a:xfrm>
                <a:off x="3148" y="3243"/>
                <a:ext cx="4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zh-CN" altLang="en-US">
                    <a:solidFill>
                      <a:schemeClr val="tx2"/>
                    </a:solidFill>
                  </a:rPr>
                  <a:t>时间轴</a:t>
                </a:r>
                <a:endParaRPr lang="zh-CN" altLang="en-US">
                  <a:solidFill>
                    <a:schemeClr val="tx2"/>
                  </a:solidFill>
                </a:endParaRPr>
              </a:p>
            </p:txBody>
          </p:sp>
        </p:grpSp>
        <p:sp>
          <p:nvSpPr>
            <p:cNvPr id="15376" name="Rectangle 13"/>
            <p:cNvSpPr>
              <a:spLocks noChangeArrowheads="1"/>
            </p:cNvSpPr>
            <p:nvPr/>
          </p:nvSpPr>
          <p:spPr bwMode="auto">
            <a:xfrm>
              <a:off x="114" y="1227"/>
              <a:ext cx="1362" cy="1291"/>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algn="r" eaLnBrk="0" hangingPunct="0">
                <a:spcBef>
                  <a:spcPct val="20000"/>
                </a:spcBef>
              </a:pPr>
              <a:r>
                <a:rPr lang="zh-CN" altLang="en-US">
                  <a:solidFill>
                    <a:srgbClr val="0066FF"/>
                  </a:solidFill>
                </a:rPr>
                <a:t>调度</a:t>
              </a:r>
              <a:r>
                <a:rPr lang="zh-CN" altLang="en-US"/>
                <a:t>：一组指令</a:t>
              </a:r>
              <a:r>
                <a:rPr lang="zh-CN" altLang="en-US">
                  <a:solidFill>
                    <a:srgbClr val="428E5B"/>
                  </a:solidFill>
                </a:rPr>
                <a:t>包括</a:t>
              </a:r>
              <a:r>
                <a:rPr lang="zh-CN" altLang="en-US"/>
                <a:t>指令在系统中执行的特定时间顺序。</a:t>
              </a:r>
              <a:endParaRPr lang="zh-CN" altLang="en-US"/>
            </a:p>
            <a:p>
              <a:pPr algn="r" eaLnBrk="0" hangingPunct="0">
                <a:spcBef>
                  <a:spcPct val="20000"/>
                </a:spcBef>
              </a:pPr>
              <a:r>
                <a:rPr lang="en-US" altLang="zh-CN"/>
                <a:t>(</a:t>
              </a:r>
              <a:r>
                <a:rPr lang="zh-CN" altLang="en-US"/>
                <a:t>指令可能来自</a:t>
              </a:r>
              <a:r>
                <a:rPr lang="zh-CN" altLang="en-US">
                  <a:solidFill>
                    <a:srgbClr val="428E5B"/>
                  </a:solidFill>
                </a:rPr>
                <a:t>多个</a:t>
              </a:r>
              <a:r>
                <a:rPr lang="zh-CN" altLang="en-US"/>
                <a:t>事务</a:t>
              </a:r>
              <a:r>
                <a:rPr lang="en-US" altLang="zh-CN"/>
                <a:t>)</a:t>
              </a:r>
              <a:endParaRPr lang="en-US" altLang="zh-CN"/>
            </a:p>
            <a:p>
              <a:pPr algn="r" eaLnBrk="0" hangingPunct="0">
                <a:spcBef>
                  <a:spcPct val="20000"/>
                </a:spcBef>
              </a:pPr>
              <a:r>
                <a:rPr lang="zh-CN" altLang="en-US"/>
                <a:t>包括</a:t>
              </a:r>
              <a:r>
                <a:rPr lang="en-US" altLang="zh-CN">
                  <a:solidFill>
                    <a:srgbClr val="428E5B"/>
                  </a:solidFill>
                </a:rPr>
                <a:t>commit,abort</a:t>
              </a:r>
              <a:r>
                <a:rPr lang="zh-CN" altLang="en-US"/>
                <a:t>指令</a:t>
              </a:r>
              <a:endParaRPr lang="en-US" altLang="zh-CN"/>
            </a:p>
          </p:txBody>
        </p:sp>
      </p:grpSp>
      <p:grpSp>
        <p:nvGrpSpPr>
          <p:cNvPr id="802843" name="Group 27"/>
          <p:cNvGrpSpPr/>
          <p:nvPr/>
        </p:nvGrpSpPr>
        <p:grpSpPr bwMode="auto">
          <a:xfrm>
            <a:off x="1704975" y="3024189"/>
            <a:ext cx="2171700" cy="2838449"/>
            <a:chOff x="114" y="1905"/>
            <a:chExt cx="1368" cy="1788"/>
          </a:xfrm>
        </p:grpSpPr>
        <p:sp>
          <p:nvSpPr>
            <p:cNvPr id="15378" name="Rectangle 17"/>
            <p:cNvSpPr>
              <a:spLocks noChangeArrowheads="1"/>
            </p:cNvSpPr>
            <p:nvPr/>
          </p:nvSpPr>
          <p:spPr bwMode="auto">
            <a:xfrm>
              <a:off x="114" y="1905"/>
              <a:ext cx="1356" cy="1710"/>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串行调度</a:t>
              </a:r>
              <a:r>
                <a:rPr lang="zh-CN" altLang="en-US"/>
                <a:t>：</a:t>
              </a:r>
              <a:endParaRPr lang="zh-CN" altLang="en-US"/>
            </a:p>
            <a:p>
              <a:pPr eaLnBrk="0" hangingPunct="0">
                <a:spcBef>
                  <a:spcPct val="20000"/>
                </a:spcBef>
              </a:pPr>
              <a:r>
                <a:rPr lang="zh-CN" altLang="en-US"/>
                <a:t>          调度中凡属于同一个事务</a:t>
              </a:r>
              <a:endParaRPr lang="zh-CN" altLang="en-US"/>
            </a:p>
            <a:p>
              <a:pPr eaLnBrk="0" hangingPunct="0">
                <a:spcBef>
                  <a:spcPct val="20000"/>
                </a:spcBef>
              </a:pPr>
              <a:r>
                <a:rPr lang="zh-CN" altLang="en-US"/>
                <a:t>          的指令都</a:t>
              </a:r>
              <a:r>
                <a:rPr lang="zh-CN" altLang="en-US">
                  <a:solidFill>
                    <a:srgbClr val="428E5B"/>
                  </a:solidFill>
                </a:rPr>
                <a:t>紧挨着</a:t>
              </a:r>
              <a:r>
                <a:rPr lang="zh-CN" altLang="en-US"/>
                <a:t>一起。</a:t>
              </a:r>
              <a:endParaRPr lang="zh-CN" altLang="en-US"/>
            </a:p>
            <a:p>
              <a:pPr eaLnBrk="0" hangingPunct="0">
                <a:spcBef>
                  <a:spcPct val="20000"/>
                </a:spcBef>
              </a:pPr>
              <a:r>
                <a:rPr lang="zh-CN" altLang="en-US"/>
                <a:t>         </a:t>
              </a:r>
              <a:r>
                <a:rPr lang="zh-CN" altLang="en-US">
                  <a:solidFill>
                    <a:schemeClr val="tx2"/>
                  </a:solidFill>
                </a:rPr>
                <a:t> </a:t>
              </a:r>
              <a:r>
                <a:rPr lang="zh-CN" altLang="en-US"/>
                <a:t>即一个事务的指令都执行</a:t>
              </a:r>
              <a:endParaRPr lang="zh-CN" altLang="en-US"/>
            </a:p>
            <a:p>
              <a:pPr eaLnBrk="0" hangingPunct="0">
                <a:spcBef>
                  <a:spcPct val="20000"/>
                </a:spcBef>
              </a:pPr>
              <a:r>
                <a:rPr lang="zh-CN" altLang="en-US"/>
                <a:t>          </a:t>
              </a:r>
              <a:r>
                <a:rPr lang="zh-CN" altLang="en-US">
                  <a:solidFill>
                    <a:srgbClr val="428E5B"/>
                  </a:solidFill>
                </a:rPr>
                <a:t>完成后</a:t>
              </a:r>
              <a:r>
                <a:rPr lang="zh-CN" altLang="en-US"/>
                <a:t>在执行下一事务</a:t>
              </a:r>
              <a:endParaRPr lang="zh-CN" altLang="en-US"/>
            </a:p>
          </p:txBody>
        </p:sp>
        <p:sp>
          <p:nvSpPr>
            <p:cNvPr id="15379" name="Rectangle 18"/>
            <p:cNvSpPr>
              <a:spLocks noChangeArrowheads="1"/>
            </p:cNvSpPr>
            <p:nvPr/>
          </p:nvSpPr>
          <p:spPr bwMode="auto">
            <a:xfrm>
              <a:off x="120" y="2751"/>
              <a:ext cx="1362" cy="942"/>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并行调度</a:t>
              </a:r>
              <a:r>
                <a:rPr lang="zh-CN" altLang="en-US"/>
                <a:t>：</a:t>
              </a:r>
              <a:endParaRPr lang="zh-CN" altLang="en-US"/>
            </a:p>
            <a:p>
              <a:pPr eaLnBrk="0" hangingPunct="0">
                <a:spcBef>
                  <a:spcPct val="20000"/>
                </a:spcBef>
              </a:pPr>
              <a:r>
                <a:rPr lang="zh-CN" altLang="en-US"/>
                <a:t>          调度中多个事务的指令在  </a:t>
              </a:r>
              <a:endParaRPr lang="zh-CN" altLang="en-US"/>
            </a:p>
            <a:p>
              <a:pPr eaLnBrk="0" hangingPunct="0">
                <a:spcBef>
                  <a:spcPct val="20000"/>
                </a:spcBef>
              </a:pPr>
              <a:r>
                <a:rPr lang="zh-CN" altLang="en-US"/>
                <a:t>          时间上相互交叉地在执行</a:t>
              </a:r>
              <a:endParaRPr lang="zh-CN" altLang="en-US"/>
            </a:p>
          </p:txBody>
        </p:sp>
      </p:grpSp>
      <p:sp>
        <p:nvSpPr>
          <p:cNvPr id="802835" name="Rectangle 19"/>
          <p:cNvSpPr>
            <a:spLocks noChangeArrowheads="1"/>
          </p:cNvSpPr>
          <p:nvPr/>
        </p:nvSpPr>
        <p:spPr bwMode="auto">
          <a:xfrm>
            <a:off x="1714501" y="5338763"/>
            <a:ext cx="2162175" cy="2105192"/>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a:solidFill>
                  <a:srgbClr val="0066FF"/>
                </a:solidFill>
              </a:rPr>
              <a:t>可串行化调度</a:t>
            </a:r>
            <a:r>
              <a:rPr lang="zh-CN" altLang="en-US"/>
              <a:t>：</a:t>
            </a:r>
            <a:endParaRPr lang="zh-CN" altLang="en-US"/>
          </a:p>
          <a:p>
            <a:pPr eaLnBrk="0" hangingPunct="0">
              <a:spcBef>
                <a:spcPct val="20000"/>
              </a:spcBef>
            </a:pPr>
            <a:r>
              <a:rPr lang="zh-CN" altLang="en-US"/>
              <a:t>          虽然可能是一个并行调度</a:t>
            </a:r>
            <a:endParaRPr lang="zh-CN" altLang="en-US"/>
          </a:p>
          <a:p>
            <a:pPr eaLnBrk="0" hangingPunct="0">
              <a:spcBef>
                <a:spcPct val="20000"/>
              </a:spcBef>
            </a:pPr>
            <a:r>
              <a:rPr lang="zh-CN" altLang="en-US"/>
              <a:t>          但在执行的效果上等同于       </a:t>
            </a:r>
            <a:endParaRPr lang="zh-CN" altLang="en-US"/>
          </a:p>
          <a:p>
            <a:pPr eaLnBrk="0" hangingPunct="0">
              <a:spcBef>
                <a:spcPct val="20000"/>
              </a:spcBef>
            </a:pPr>
            <a:r>
              <a:rPr lang="zh-CN" altLang="en-US"/>
              <a:t>          某一个串行调度执行结果</a:t>
            </a:r>
            <a:endParaRPr lang="zh-CN" altLang="en-US"/>
          </a:p>
        </p:txBody>
      </p:sp>
      <p:sp>
        <p:nvSpPr>
          <p:cNvPr id="15381" name="AutoShape 4"/>
          <p:cNvSpPr>
            <a:spLocks noChangeArrowheads="1"/>
          </p:cNvSpPr>
          <p:nvPr/>
        </p:nvSpPr>
        <p:spPr bwMode="auto">
          <a:xfrm>
            <a:off x="8870951" y="3546475"/>
            <a:ext cx="1597025" cy="647700"/>
          </a:xfrm>
          <a:prstGeom prst="cloudCallout">
            <a:avLst>
              <a:gd name="adj1" fmla="val 53579"/>
              <a:gd name="adj2" fmla="val 78676"/>
            </a:avLst>
          </a:prstGeom>
          <a:solidFill>
            <a:schemeClr val="accent1"/>
          </a:solidFill>
          <a:ln w="9525">
            <a:solidFill>
              <a:schemeClr val="tx1"/>
            </a:solidFill>
            <a:round/>
          </a:ln>
        </p:spPr>
        <p:txBody>
          <a:bodyPr lIns="0" tIns="0" rIns="0" bIns="0"/>
          <a:lstStyle/>
          <a:p>
            <a:pPr algn="ctr" eaLnBrk="0" hangingPunct="0"/>
            <a:r>
              <a:rPr lang="en-US" altLang="zh-CN">
                <a:latin typeface="宋体" panose="02010600030101010101" pitchFamily="2" charset="-122"/>
              </a:rPr>
              <a:t>2)</a:t>
            </a:r>
            <a:r>
              <a:rPr lang="zh-CN" altLang="en-US">
                <a:latin typeface="宋体" panose="02010600030101010101" pitchFamily="2" charset="-122"/>
              </a:rPr>
              <a:t>什么是可串行化调度</a:t>
            </a:r>
            <a:r>
              <a:rPr lang="en-US" altLang="zh-CN">
                <a:latin typeface="宋体" panose="02010600030101010101" pitchFamily="2" charset="-122"/>
              </a:rPr>
              <a:t>? </a:t>
            </a:r>
            <a:endParaRPr lang="en-US" altLang="zh-CN">
              <a:latin typeface="宋体" panose="02010600030101010101" pitchFamily="2" charset="-122"/>
            </a:endParaRPr>
          </a:p>
        </p:txBody>
      </p:sp>
      <p:grpSp>
        <p:nvGrpSpPr>
          <p:cNvPr id="802841" name="Group 25"/>
          <p:cNvGrpSpPr/>
          <p:nvPr/>
        </p:nvGrpSpPr>
        <p:grpSpPr bwMode="auto">
          <a:xfrm>
            <a:off x="3524250" y="3548064"/>
            <a:ext cx="2116138" cy="2554288"/>
            <a:chOff x="1260" y="2277"/>
            <a:chExt cx="1333" cy="1609"/>
          </a:xfrm>
        </p:grpSpPr>
        <p:sp>
          <p:nvSpPr>
            <p:cNvPr id="15383" name="Rectangle 21"/>
            <p:cNvSpPr>
              <a:spLocks noChangeArrowheads="1"/>
            </p:cNvSpPr>
            <p:nvPr/>
          </p:nvSpPr>
          <p:spPr bwMode="auto">
            <a:xfrm>
              <a:off x="1260" y="2865"/>
              <a:ext cx="130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虽应用并发执行度高</a:t>
              </a:r>
              <a:endParaRPr lang="zh-CN" altLang="en-US">
                <a:solidFill>
                  <a:schemeClr val="tx2"/>
                </a:solidFill>
              </a:endParaRPr>
            </a:p>
            <a:p>
              <a:pPr algn="ctr" eaLnBrk="0" hangingPunct="0"/>
              <a:r>
                <a:rPr lang="zh-CN" altLang="en-US">
                  <a:solidFill>
                    <a:schemeClr val="tx2"/>
                  </a:solidFill>
                </a:rPr>
                <a:t>但执行结果可能错误</a:t>
              </a:r>
              <a:endParaRPr lang="zh-CN" altLang="en-US">
                <a:solidFill>
                  <a:schemeClr val="tx2"/>
                </a:solidFill>
              </a:endParaRPr>
            </a:p>
          </p:txBody>
        </p:sp>
        <p:sp>
          <p:nvSpPr>
            <p:cNvPr id="15384" name="Rectangle 22"/>
            <p:cNvSpPr>
              <a:spLocks noChangeArrowheads="1"/>
            </p:cNvSpPr>
            <p:nvPr/>
          </p:nvSpPr>
          <p:spPr bwMode="auto">
            <a:xfrm>
              <a:off x="1266" y="2277"/>
              <a:ext cx="130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虽保证执行结果正确</a:t>
              </a:r>
              <a:endParaRPr lang="zh-CN" altLang="en-US">
                <a:solidFill>
                  <a:schemeClr val="tx2"/>
                </a:solidFill>
              </a:endParaRPr>
            </a:p>
            <a:p>
              <a:pPr algn="ctr" eaLnBrk="0" hangingPunct="0"/>
              <a:r>
                <a:rPr lang="zh-CN" altLang="en-US">
                  <a:solidFill>
                    <a:schemeClr val="tx2"/>
                  </a:solidFill>
                </a:rPr>
                <a:t>但应用并发执行度差</a:t>
              </a:r>
              <a:endParaRPr lang="zh-CN" altLang="en-US">
                <a:solidFill>
                  <a:schemeClr val="tx2"/>
                </a:solidFill>
              </a:endParaRPr>
            </a:p>
          </p:txBody>
        </p:sp>
        <p:sp>
          <p:nvSpPr>
            <p:cNvPr id="15385" name="Rectangle 23"/>
            <p:cNvSpPr>
              <a:spLocks noChangeArrowheads="1"/>
            </p:cNvSpPr>
            <p:nvPr/>
          </p:nvSpPr>
          <p:spPr bwMode="auto">
            <a:xfrm>
              <a:off x="1284" y="3537"/>
              <a:ext cx="130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chemeClr val="tx2"/>
                  </a:solidFill>
                </a:rPr>
                <a:t>应用并发执行度较高</a:t>
              </a:r>
              <a:endParaRPr lang="zh-CN" altLang="en-US">
                <a:solidFill>
                  <a:schemeClr val="tx2"/>
                </a:solidFill>
              </a:endParaRPr>
            </a:p>
            <a:p>
              <a:pPr algn="ctr" eaLnBrk="0" hangingPunct="0"/>
              <a:r>
                <a:rPr lang="zh-CN" altLang="en-US">
                  <a:solidFill>
                    <a:schemeClr val="tx2"/>
                  </a:solidFill>
                </a:rPr>
                <a:t>且执行结果依然正确</a:t>
              </a:r>
              <a:endParaRPr lang="zh-CN" altLang="en-US">
                <a:solidFill>
                  <a:schemeClr val="tx2"/>
                </a:solidFill>
              </a:endParaRPr>
            </a:p>
          </p:txBody>
        </p:sp>
      </p:grpSp>
      <p:sp>
        <p:nvSpPr>
          <p:cNvPr id="15386" name="Rectangle 28"/>
          <p:cNvSpPr>
            <a:spLocks noChangeArrowheads="1"/>
          </p:cNvSpPr>
          <p:nvPr/>
        </p:nvSpPr>
        <p:spPr bwMode="auto">
          <a:xfrm>
            <a:off x="4681539" y="963613"/>
            <a:ext cx="2860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sz="2400">
                <a:solidFill>
                  <a:schemeClr val="tx2"/>
                </a:solidFill>
                <a:latin typeface="黑体" panose="02010609060101010101" pitchFamily="49" charset="-122"/>
                <a:ea typeface="黑体" panose="02010609060101010101" pitchFamily="49" charset="-122"/>
              </a:rPr>
              <a:t>1.</a:t>
            </a:r>
            <a:r>
              <a:rPr lang="zh-CN" altLang="en-US" sz="2400">
                <a:solidFill>
                  <a:schemeClr val="tx2"/>
                </a:solidFill>
                <a:latin typeface="黑体" panose="02010609060101010101" pitchFamily="49" charset="-122"/>
                <a:ea typeface="黑体" panose="02010609060101010101" pitchFamily="49" charset="-122"/>
              </a:rPr>
              <a:t>调度基本概念</a:t>
            </a:r>
            <a:endParaRPr lang="zh-CN" altLang="en-US" sz="2400">
              <a:solidFill>
                <a:schemeClr val="tx2"/>
              </a:solidFill>
              <a:latin typeface="黑体" panose="02010609060101010101" pitchFamily="49" charset="-122"/>
              <a:ea typeface="黑体" panose="02010609060101010101" pitchFamily="49" charset="-122"/>
            </a:endParaRPr>
          </a:p>
        </p:txBody>
      </p:sp>
      <p:grpSp>
        <p:nvGrpSpPr>
          <p:cNvPr id="802865" name="Group 49"/>
          <p:cNvGrpSpPr/>
          <p:nvPr/>
        </p:nvGrpSpPr>
        <p:grpSpPr bwMode="auto">
          <a:xfrm>
            <a:off x="6251576" y="2157414"/>
            <a:ext cx="3830638" cy="2693987"/>
            <a:chOff x="2978" y="1359"/>
            <a:chExt cx="2413" cy="1697"/>
          </a:xfrm>
        </p:grpSpPr>
        <p:sp>
          <p:nvSpPr>
            <p:cNvPr id="802846" name="Rectangle 30"/>
            <p:cNvSpPr>
              <a:spLocks noChangeArrowheads="1"/>
            </p:cNvSpPr>
            <p:nvPr/>
          </p:nvSpPr>
          <p:spPr bwMode="auto">
            <a:xfrm>
              <a:off x="2981" y="1359"/>
              <a:ext cx="54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A=1000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endParaRPr lang="en-US" altLang="zh-CN" sz="900">
                <a:solidFill>
                  <a:srgbClr val="0066FF"/>
                </a:solidFill>
                <a:latin typeface="Times New Roman" panose="02020603050405020304" pitchFamily="18" charset="0"/>
              </a:endParaRPr>
            </a:p>
          </p:txBody>
        </p:sp>
        <p:sp>
          <p:nvSpPr>
            <p:cNvPr id="802847" name="Rectangle 31"/>
            <p:cNvSpPr>
              <a:spLocks noChangeArrowheads="1"/>
            </p:cNvSpPr>
            <p:nvPr/>
          </p:nvSpPr>
          <p:spPr bwMode="auto">
            <a:xfrm>
              <a:off x="3020" y="1948"/>
              <a:ext cx="511"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a:t>
              </a:r>
              <a:r>
                <a:rPr lang="en-US" altLang="zh-CN" sz="900">
                  <a:solidFill>
                    <a:schemeClr val="tx2"/>
                  </a:solidFill>
                  <a:latin typeface="Times New Roman" panose="02020603050405020304" pitchFamily="18" charset="0"/>
                </a:rPr>
                <a:t>900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endParaRPr lang="en-US" altLang="zh-CN" sz="900">
                <a:solidFill>
                  <a:srgbClr val="0066FF"/>
                </a:solidFill>
                <a:latin typeface="Times New Roman" panose="02020603050405020304" pitchFamily="18" charset="0"/>
              </a:endParaRPr>
            </a:p>
          </p:txBody>
        </p:sp>
        <p:sp>
          <p:nvSpPr>
            <p:cNvPr id="802848" name="Rectangle 32"/>
            <p:cNvSpPr>
              <a:spLocks noChangeArrowheads="1"/>
            </p:cNvSpPr>
            <p:nvPr/>
          </p:nvSpPr>
          <p:spPr bwMode="auto">
            <a:xfrm>
              <a:off x="3012" y="2969"/>
              <a:ext cx="511"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dirty="0">
                  <a:solidFill>
                    <a:srgbClr val="0066FF"/>
                  </a:solidFill>
                  <a:latin typeface="Times New Roman" panose="02020603050405020304" pitchFamily="18" charset="0"/>
                </a:rPr>
                <a:t>A=950</a:t>
              </a:r>
              <a:r>
                <a:rPr lang="zh-CN" altLang="en-US" sz="900" dirty="0">
                  <a:solidFill>
                    <a:srgbClr val="0066FF"/>
                  </a:solidFill>
                  <a:latin typeface="Times New Roman" panose="02020603050405020304" pitchFamily="18" charset="0"/>
                </a:rPr>
                <a:t>，</a:t>
              </a:r>
              <a:r>
                <a:rPr lang="en-US" altLang="zh-CN" sz="900" dirty="0">
                  <a:solidFill>
                    <a:srgbClr val="0066FF"/>
                  </a:solidFill>
                  <a:latin typeface="Times New Roman" panose="02020603050405020304" pitchFamily="18" charset="0"/>
                </a:rPr>
                <a:t>B=2100</a:t>
              </a:r>
              <a:endParaRPr lang="en-US" altLang="zh-CN" sz="900" dirty="0">
                <a:solidFill>
                  <a:srgbClr val="0066FF"/>
                </a:solidFill>
                <a:latin typeface="Times New Roman" panose="02020603050405020304" pitchFamily="18" charset="0"/>
              </a:endParaRPr>
            </a:p>
          </p:txBody>
        </p:sp>
        <p:sp>
          <p:nvSpPr>
            <p:cNvPr id="802849" name="Rectangle 33"/>
            <p:cNvSpPr>
              <a:spLocks noChangeArrowheads="1"/>
            </p:cNvSpPr>
            <p:nvPr/>
          </p:nvSpPr>
          <p:spPr bwMode="auto">
            <a:xfrm>
              <a:off x="5241" y="1703"/>
              <a:ext cx="150"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=100</a:t>
              </a:r>
              <a:endParaRPr lang="zh-CN" altLang="en-US" sz="900">
                <a:solidFill>
                  <a:srgbClr val="0066FF"/>
                </a:solidFill>
                <a:latin typeface="Times New Roman" panose="02020603050405020304" pitchFamily="18" charset="0"/>
              </a:endParaRPr>
            </a:p>
          </p:txBody>
        </p:sp>
        <p:sp>
          <p:nvSpPr>
            <p:cNvPr id="802850" name="Line 34"/>
            <p:cNvSpPr>
              <a:spLocks noChangeShapeType="1"/>
            </p:cNvSpPr>
            <p:nvPr/>
          </p:nvSpPr>
          <p:spPr bwMode="auto">
            <a:xfrm>
              <a:off x="3543" y="1408"/>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1" name="Line 35"/>
            <p:cNvSpPr>
              <a:spLocks noChangeShapeType="1"/>
            </p:cNvSpPr>
            <p:nvPr/>
          </p:nvSpPr>
          <p:spPr bwMode="auto">
            <a:xfrm>
              <a:off x="3560" y="1984"/>
              <a:ext cx="177"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2" name="Line 36"/>
            <p:cNvSpPr>
              <a:spLocks noChangeShapeType="1"/>
            </p:cNvSpPr>
            <p:nvPr/>
          </p:nvSpPr>
          <p:spPr bwMode="auto">
            <a:xfrm>
              <a:off x="3548" y="3006"/>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3" name="Rectangle 37"/>
            <p:cNvSpPr>
              <a:spLocks noChangeArrowheads="1"/>
            </p:cNvSpPr>
            <p:nvPr/>
          </p:nvSpPr>
          <p:spPr bwMode="auto">
            <a:xfrm>
              <a:off x="2978" y="1479"/>
              <a:ext cx="54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 = </a:t>
              </a:r>
              <a:r>
                <a:rPr lang="en-US" altLang="zh-CN" sz="900">
                  <a:solidFill>
                    <a:schemeClr val="tx2"/>
                  </a:solidFill>
                  <a:latin typeface="Times New Roman" panose="02020603050405020304" pitchFamily="18" charset="0"/>
                </a:rPr>
                <a:t>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endParaRPr lang="en-US" altLang="zh-CN" sz="900">
                <a:solidFill>
                  <a:srgbClr val="0066FF"/>
                </a:solidFill>
                <a:latin typeface="Times New Roman" panose="02020603050405020304" pitchFamily="18" charset="0"/>
              </a:endParaRPr>
            </a:p>
          </p:txBody>
        </p:sp>
        <p:sp>
          <p:nvSpPr>
            <p:cNvPr id="802854" name="Line 38"/>
            <p:cNvSpPr>
              <a:spLocks noChangeShapeType="1"/>
            </p:cNvSpPr>
            <p:nvPr/>
          </p:nvSpPr>
          <p:spPr bwMode="auto">
            <a:xfrm>
              <a:off x="3537" y="1515"/>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5" name="Rectangle 39"/>
            <p:cNvSpPr>
              <a:spLocks noChangeArrowheads="1"/>
            </p:cNvSpPr>
            <p:nvPr/>
          </p:nvSpPr>
          <p:spPr bwMode="auto">
            <a:xfrm>
              <a:off x="3011" y="2632"/>
              <a:ext cx="511"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B=2050</a:t>
              </a:r>
              <a:endParaRPr lang="en-US" altLang="zh-CN" sz="900">
                <a:solidFill>
                  <a:srgbClr val="0066FF"/>
                </a:solidFill>
                <a:latin typeface="Times New Roman" panose="02020603050405020304" pitchFamily="18" charset="0"/>
              </a:endParaRPr>
            </a:p>
          </p:txBody>
        </p:sp>
        <p:sp>
          <p:nvSpPr>
            <p:cNvPr id="802856" name="Line 40"/>
            <p:cNvSpPr>
              <a:spLocks noChangeShapeType="1"/>
            </p:cNvSpPr>
            <p:nvPr/>
          </p:nvSpPr>
          <p:spPr bwMode="auto">
            <a:xfrm>
              <a:off x="3551" y="2674"/>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802857" name="Rectangle 41"/>
            <p:cNvSpPr>
              <a:spLocks noChangeArrowheads="1"/>
            </p:cNvSpPr>
            <p:nvPr/>
          </p:nvSpPr>
          <p:spPr bwMode="auto">
            <a:xfrm>
              <a:off x="3019" y="2178"/>
              <a:ext cx="511"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sz="900">
                  <a:solidFill>
                    <a:srgbClr val="0066FF"/>
                  </a:solidFill>
                  <a:latin typeface="Times New Roman" panose="02020603050405020304" pitchFamily="18" charset="0"/>
                </a:rPr>
                <a:t>A=</a:t>
              </a:r>
              <a:r>
                <a:rPr lang="en-US" altLang="zh-CN" sz="900">
                  <a:solidFill>
                    <a:schemeClr val="tx2"/>
                  </a:solidFill>
                  <a:latin typeface="Times New Roman" panose="02020603050405020304" pitchFamily="18" charset="0"/>
                </a:rPr>
                <a:t>950</a:t>
              </a:r>
              <a:r>
                <a:rPr lang="zh-CN" altLang="en-US" sz="900">
                  <a:solidFill>
                    <a:srgbClr val="0066FF"/>
                  </a:solidFill>
                  <a:latin typeface="Times New Roman" panose="02020603050405020304" pitchFamily="18" charset="0"/>
                </a:rPr>
                <a:t>，</a:t>
              </a:r>
              <a:r>
                <a:rPr lang="en-US" altLang="zh-CN" sz="900">
                  <a:solidFill>
                    <a:srgbClr val="0066FF"/>
                  </a:solidFill>
                  <a:latin typeface="Times New Roman" panose="02020603050405020304" pitchFamily="18" charset="0"/>
                </a:rPr>
                <a:t>B=2000</a:t>
              </a:r>
              <a:endParaRPr lang="en-US" altLang="zh-CN" sz="900">
                <a:solidFill>
                  <a:srgbClr val="0066FF"/>
                </a:solidFill>
                <a:latin typeface="Times New Roman" panose="02020603050405020304" pitchFamily="18" charset="0"/>
              </a:endParaRPr>
            </a:p>
          </p:txBody>
        </p:sp>
        <p:sp>
          <p:nvSpPr>
            <p:cNvPr id="802858" name="Line 42"/>
            <p:cNvSpPr>
              <a:spLocks noChangeShapeType="1"/>
            </p:cNvSpPr>
            <p:nvPr/>
          </p:nvSpPr>
          <p:spPr bwMode="auto">
            <a:xfrm>
              <a:off x="3565" y="2208"/>
              <a:ext cx="159" cy="0"/>
            </a:xfrm>
            <a:prstGeom prst="line">
              <a:avLst/>
            </a:prstGeom>
            <a:noFill/>
            <a:ln w="9525">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grpSp>
      <p:grpSp>
        <p:nvGrpSpPr>
          <p:cNvPr id="802870" name="Group 54"/>
          <p:cNvGrpSpPr/>
          <p:nvPr/>
        </p:nvGrpSpPr>
        <p:grpSpPr bwMode="auto">
          <a:xfrm>
            <a:off x="5565775" y="3154364"/>
            <a:ext cx="3187700" cy="5037137"/>
            <a:chOff x="2546" y="1987"/>
            <a:chExt cx="2008" cy="3173"/>
          </a:xfrm>
        </p:grpSpPr>
        <p:sp>
          <p:nvSpPr>
            <p:cNvPr id="15402" name="Rectangle 45"/>
            <p:cNvSpPr>
              <a:spLocks noChangeArrowheads="1"/>
            </p:cNvSpPr>
            <p:nvPr/>
          </p:nvSpPr>
          <p:spPr bwMode="auto">
            <a:xfrm>
              <a:off x="3756" y="3415"/>
              <a:ext cx="713" cy="1745"/>
            </a:xfrm>
            <a:prstGeom prst="rect">
              <a:avLst/>
            </a:prstGeom>
            <a:noFill/>
            <a:ln w="9525">
              <a:solidFill>
                <a:srgbClr val="428E5B"/>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r>
                <a:rPr lang="zh-CN" altLang="en-US">
                  <a:solidFill>
                    <a:schemeClr val="tx2"/>
                  </a:solidFill>
                  <a:latin typeface="宋体" panose="02010600030101010101" pitchFamily="2" charset="-122"/>
                </a:rPr>
                <a:t>图</a:t>
              </a:r>
              <a:r>
                <a:rPr lang="en-US" altLang="zh-CN">
                  <a:solidFill>
                    <a:schemeClr val="tx2"/>
                  </a:solidFill>
                  <a:latin typeface="宋体" panose="02010600030101010101" pitchFamily="2" charset="-122"/>
                </a:rPr>
                <a:t>14-5</a:t>
              </a:r>
              <a:r>
                <a:rPr lang="zh-CN" altLang="en-US">
                  <a:solidFill>
                    <a:schemeClr val="tx2"/>
                  </a:solidFill>
                  <a:latin typeface="宋体" panose="02010600030101010101" pitchFamily="2" charset="-122"/>
                </a:rPr>
                <a:t>调度不是</a:t>
              </a:r>
              <a:endParaRPr lang="zh-CN" altLang="en-US">
                <a:solidFill>
                  <a:schemeClr val="tx2"/>
                </a:solidFill>
                <a:latin typeface="宋体" panose="02010600030101010101" pitchFamily="2" charset="-122"/>
              </a:endParaRPr>
            </a:p>
            <a:p>
              <a:pPr eaLnBrk="0" hangingPunct="0"/>
              <a:r>
                <a:rPr lang="zh-CN" altLang="en-US">
                  <a:solidFill>
                    <a:schemeClr val="tx2"/>
                  </a:solidFill>
                  <a:latin typeface="宋体" panose="02010600030101010101" pitchFamily="2" charset="-122"/>
                </a:rPr>
                <a:t>一个可串行调度</a:t>
              </a:r>
              <a:endParaRPr lang="zh-CN" altLang="en-US">
                <a:solidFill>
                  <a:schemeClr val="tx2"/>
                </a:solidFill>
                <a:latin typeface="宋体" panose="02010600030101010101" pitchFamily="2" charset="-122"/>
              </a:endParaRPr>
            </a:p>
            <a:p>
              <a:pPr eaLnBrk="0" hangingPunct="0"/>
              <a:r>
                <a:rPr lang="zh-CN" altLang="en-US">
                  <a:solidFill>
                    <a:srgbClr val="428E5B"/>
                  </a:solidFill>
                  <a:latin typeface="宋体" panose="02010600030101010101" pitchFamily="2" charset="-122"/>
                </a:rPr>
                <a:t>结果与串行调度</a:t>
              </a:r>
              <a:endParaRPr lang="zh-CN" altLang="en-US">
                <a:solidFill>
                  <a:srgbClr val="428E5B"/>
                </a:solidFill>
                <a:latin typeface="宋体" panose="02010600030101010101" pitchFamily="2" charset="-122"/>
              </a:endParaRPr>
            </a:p>
            <a:p>
              <a:pPr eaLnBrk="0" hangingPunct="0"/>
              <a:r>
                <a:rPr lang="en-US" altLang="zh-CN">
                  <a:solidFill>
                    <a:srgbClr val="428E5B"/>
                  </a:solidFill>
                  <a:latin typeface="宋体" panose="02010600030101010101" pitchFamily="2" charset="-122"/>
                </a:rPr>
                <a:t>T1</a:t>
              </a:r>
              <a:r>
                <a:rPr lang="en-US" altLang="zh-CN">
                  <a:solidFill>
                    <a:srgbClr val="428E5B"/>
                  </a:solidFill>
                  <a:latin typeface="宋体" panose="02010600030101010101" pitchFamily="2" charset="-122"/>
                  <a:sym typeface="Wingdings" panose="05000000000000000000" pitchFamily="2" charset="2"/>
                </a:rPr>
                <a:t></a:t>
              </a:r>
              <a:r>
                <a:rPr lang="en-US" altLang="zh-CN">
                  <a:solidFill>
                    <a:srgbClr val="428E5B"/>
                  </a:solidFill>
                  <a:latin typeface="宋体" panose="02010600030101010101" pitchFamily="2" charset="-122"/>
                </a:rPr>
                <a:t>T2</a:t>
              </a:r>
              <a:r>
                <a:rPr lang="zh-CN" altLang="en-US">
                  <a:solidFill>
                    <a:srgbClr val="428E5B"/>
                  </a:solidFill>
                  <a:latin typeface="宋体" panose="02010600030101010101" pitchFamily="2" charset="-122"/>
                </a:rPr>
                <a:t>和</a:t>
              </a:r>
              <a:r>
                <a:rPr lang="en-US" altLang="zh-CN">
                  <a:solidFill>
                    <a:srgbClr val="428E5B"/>
                  </a:solidFill>
                  <a:latin typeface="宋体" panose="02010600030101010101" pitchFamily="2" charset="-122"/>
                </a:rPr>
                <a:t>T2</a:t>
              </a:r>
              <a:r>
                <a:rPr lang="en-US" altLang="zh-CN">
                  <a:solidFill>
                    <a:srgbClr val="428E5B"/>
                  </a:solidFill>
                  <a:latin typeface="宋体" panose="02010600030101010101" pitchFamily="2" charset="-122"/>
                  <a:sym typeface="Wingdings" panose="05000000000000000000" pitchFamily="2" charset="2"/>
                </a:rPr>
                <a:t></a:t>
              </a:r>
              <a:r>
                <a:rPr lang="en-US" altLang="zh-CN">
                  <a:solidFill>
                    <a:srgbClr val="428E5B"/>
                  </a:solidFill>
                  <a:latin typeface="宋体" panose="02010600030101010101" pitchFamily="2" charset="-122"/>
                </a:rPr>
                <a:t>T1</a:t>
              </a:r>
              <a:endParaRPr lang="en-US" altLang="zh-CN">
                <a:solidFill>
                  <a:srgbClr val="428E5B"/>
                </a:solidFill>
                <a:latin typeface="宋体" panose="02010600030101010101" pitchFamily="2" charset="-122"/>
              </a:endParaRPr>
            </a:p>
            <a:p>
              <a:pPr eaLnBrk="0" hangingPunct="0"/>
              <a:r>
                <a:rPr lang="zh-CN" altLang="en-US">
                  <a:solidFill>
                    <a:srgbClr val="428E5B"/>
                  </a:solidFill>
                  <a:latin typeface="宋体" panose="02010600030101010101" pitchFamily="2" charset="-122"/>
                </a:rPr>
                <a:t>的结果都不相同</a:t>
              </a:r>
              <a:endParaRPr lang="zh-CN" altLang="en-US">
                <a:solidFill>
                  <a:srgbClr val="428E5B"/>
                </a:solidFill>
                <a:latin typeface="宋体" panose="02010600030101010101" pitchFamily="2" charset="-122"/>
              </a:endParaRPr>
            </a:p>
          </p:txBody>
        </p:sp>
        <p:grpSp>
          <p:nvGrpSpPr>
            <p:cNvPr id="15403" name="Group 53"/>
            <p:cNvGrpSpPr/>
            <p:nvPr/>
          </p:nvGrpSpPr>
          <p:grpSpPr bwMode="auto">
            <a:xfrm>
              <a:off x="2546" y="1987"/>
              <a:ext cx="2008" cy="1717"/>
              <a:chOff x="2546" y="1987"/>
              <a:chExt cx="2008" cy="1717"/>
            </a:xfrm>
          </p:grpSpPr>
          <p:sp>
            <p:nvSpPr>
              <p:cNvPr id="15404" name="Rectangle 44"/>
              <p:cNvSpPr>
                <a:spLocks noChangeArrowheads="1"/>
              </p:cNvSpPr>
              <p:nvPr/>
            </p:nvSpPr>
            <p:spPr bwMode="auto">
              <a:xfrm>
                <a:off x="2760" y="3530"/>
                <a:ext cx="9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chemeClr val="tx2"/>
                    </a:solidFill>
                    <a:latin typeface="Times New Roman" panose="02020603050405020304" pitchFamily="18" charset="0"/>
                  </a:rPr>
                  <a:t>(T</a:t>
                </a:r>
                <a:r>
                  <a:rPr lang="en-US" altLang="zh-CN" baseline="-25000">
                    <a:solidFill>
                      <a:schemeClr val="tx2"/>
                    </a:solidFill>
                    <a:latin typeface="Times New Roman" panose="02020603050405020304" pitchFamily="18" charset="0"/>
                  </a:rPr>
                  <a:t>2</a:t>
                </a:r>
                <a:r>
                  <a:rPr lang="zh-CN" altLang="en-US" sz="1000">
                    <a:solidFill>
                      <a:schemeClr val="tx2"/>
                    </a:solidFill>
                    <a:latin typeface="Times New Roman" panose="02020603050405020304" pitchFamily="18" charset="0"/>
                  </a:rPr>
                  <a:t>写的中间结果被覆盖</a:t>
                </a:r>
                <a:r>
                  <a:rPr lang="en-US" altLang="zh-CN">
                    <a:solidFill>
                      <a:schemeClr val="tx2"/>
                    </a:solidFill>
                    <a:latin typeface="Times New Roman" panose="02020603050405020304" pitchFamily="18" charset="0"/>
                  </a:rPr>
                  <a:t>)</a:t>
                </a:r>
                <a:endParaRPr lang="en-US" altLang="zh-CN">
                  <a:solidFill>
                    <a:schemeClr val="tx2"/>
                  </a:solidFill>
                  <a:latin typeface="Times New Roman" panose="02020603050405020304" pitchFamily="18" charset="0"/>
                </a:endParaRPr>
              </a:p>
            </p:txBody>
          </p:sp>
          <p:sp>
            <p:nvSpPr>
              <p:cNvPr id="802862" name="Line 46"/>
              <p:cNvSpPr>
                <a:spLocks noChangeShapeType="1"/>
              </p:cNvSpPr>
              <p:nvPr/>
            </p:nvSpPr>
            <p:spPr bwMode="auto">
              <a:xfrm flipV="1">
                <a:off x="3676" y="1987"/>
                <a:ext cx="878" cy="1615"/>
              </a:xfrm>
              <a:prstGeom prst="line">
                <a:avLst/>
              </a:prstGeom>
              <a:noFill/>
              <a:ln w="9525">
                <a:solidFill>
                  <a:schemeClr val="tx2"/>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eaLnBrk="0" hangingPunct="0">
                  <a:defRPr/>
                </a:pPr>
                <a:endParaRPr lang="zh-CN" altLang="en-US"/>
              </a:p>
            </p:txBody>
          </p:sp>
          <p:sp>
            <p:nvSpPr>
              <p:cNvPr id="15406" name="Rectangle 50"/>
              <p:cNvSpPr>
                <a:spLocks noChangeArrowheads="1"/>
              </p:cNvSpPr>
              <p:nvPr/>
            </p:nvSpPr>
            <p:spPr bwMode="auto">
              <a:xfrm>
                <a:off x="2546" y="3411"/>
                <a:ext cx="138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chemeClr val="tx2"/>
                    </a:solidFill>
                    <a:latin typeface="Times New Roman" panose="02020603050405020304" pitchFamily="18" charset="0"/>
                  </a:rPr>
                  <a:t>A+B=3050</a:t>
                </a:r>
                <a:r>
                  <a:rPr lang="zh-CN" altLang="en-US">
                    <a:solidFill>
                      <a:schemeClr val="tx2"/>
                    </a:solidFill>
                    <a:latin typeface="Times New Roman" panose="02020603050405020304" pitchFamily="18" charset="0"/>
                  </a:rPr>
                  <a:t>，异常结果</a:t>
                </a:r>
                <a:endParaRPr lang="zh-CN" altLang="en-US">
                  <a:solidFill>
                    <a:schemeClr val="tx2"/>
                  </a:solidFill>
                  <a:latin typeface="Times New Roman" panose="02020603050405020304" pitchFamily="18" charset="0"/>
                </a:endParaRPr>
              </a:p>
            </p:txBody>
          </p:sp>
        </p:grpSp>
        <p:sp>
          <p:nvSpPr>
            <p:cNvPr id="802867" name="Rectangle 51"/>
            <p:cNvSpPr>
              <a:spLocks noChangeArrowheads="1"/>
            </p:cNvSpPr>
            <p:nvPr/>
          </p:nvSpPr>
          <p:spPr bwMode="auto">
            <a:xfrm>
              <a:off x="2607" y="3736"/>
              <a:ext cx="121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a:solidFill>
                    <a:srgbClr val="428E5B"/>
                  </a:solidFill>
                </a:rPr>
                <a:t>T2</a:t>
              </a:r>
              <a:r>
                <a:rPr lang="en-US" altLang="zh-CN">
                  <a:solidFill>
                    <a:srgbClr val="428E5B"/>
                  </a:solidFill>
                  <a:sym typeface="Wingdings" panose="05000000000000000000" pitchFamily="2" charset="2"/>
                </a:rPr>
                <a:t></a:t>
              </a:r>
              <a:r>
                <a:rPr lang="en-US" altLang="zh-CN">
                  <a:solidFill>
                    <a:srgbClr val="428E5B"/>
                  </a:solidFill>
                </a:rPr>
                <a:t>T1 </a:t>
              </a:r>
              <a:r>
                <a:rPr lang="zh-CN" altLang="en-US">
                  <a:solidFill>
                    <a:srgbClr val="428E5B"/>
                  </a:solidFill>
                </a:rPr>
                <a:t>：</a:t>
              </a:r>
              <a:r>
                <a:rPr lang="en-US" altLang="zh-CN">
                  <a:solidFill>
                    <a:srgbClr val="428E5B"/>
                  </a:solidFill>
                  <a:latin typeface="黑体" panose="02010609060101010101" pitchFamily="49" charset="-122"/>
                  <a:ea typeface="黑体" panose="02010609060101010101" pitchFamily="49" charset="-122"/>
                </a:rPr>
                <a:t>A+B=3000</a:t>
              </a:r>
              <a:endParaRPr lang="en-US" altLang="zh-CN">
                <a:solidFill>
                  <a:srgbClr val="428E5B"/>
                </a:solidFill>
                <a:latin typeface="黑体" panose="02010609060101010101" pitchFamily="49" charset="-122"/>
                <a:ea typeface="黑体" panose="02010609060101010101" pitchFamily="49" charset="-122"/>
              </a:endParaRPr>
            </a:p>
          </p:txBody>
        </p:sp>
        <p:sp>
          <p:nvSpPr>
            <p:cNvPr id="802868" name="Rectangle 52"/>
            <p:cNvSpPr>
              <a:spLocks noChangeArrowheads="1"/>
            </p:cNvSpPr>
            <p:nvPr/>
          </p:nvSpPr>
          <p:spPr bwMode="auto">
            <a:xfrm>
              <a:off x="2613" y="3880"/>
              <a:ext cx="121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hangingPunct="0">
                <a:defRPr/>
              </a:pPr>
              <a:r>
                <a:rPr lang="en-US" altLang="zh-CN" dirty="0">
                  <a:solidFill>
                    <a:srgbClr val="428E5B"/>
                  </a:solidFill>
                </a:rPr>
                <a:t>T1</a:t>
              </a:r>
              <a:r>
                <a:rPr lang="en-US" altLang="zh-CN" dirty="0">
                  <a:solidFill>
                    <a:srgbClr val="428E5B"/>
                  </a:solidFill>
                  <a:sym typeface="Wingdings" panose="05000000000000000000" pitchFamily="2" charset="2"/>
                </a:rPr>
                <a:t></a:t>
              </a:r>
              <a:r>
                <a:rPr lang="en-US" altLang="zh-CN" dirty="0">
                  <a:solidFill>
                    <a:srgbClr val="428E5B"/>
                  </a:solidFill>
                </a:rPr>
                <a:t>T2 </a:t>
              </a:r>
              <a:r>
                <a:rPr lang="zh-CN" altLang="en-US" dirty="0">
                  <a:solidFill>
                    <a:srgbClr val="428E5B"/>
                  </a:solidFill>
                </a:rPr>
                <a:t>：</a:t>
              </a:r>
              <a:r>
                <a:rPr lang="en-US" altLang="zh-CN" dirty="0">
                  <a:solidFill>
                    <a:srgbClr val="428E5B"/>
                  </a:solidFill>
                  <a:latin typeface="黑体" panose="02010609060101010101" pitchFamily="49" charset="-122"/>
                  <a:ea typeface="黑体" panose="02010609060101010101" pitchFamily="49" charset="-122"/>
                </a:rPr>
                <a:t>A+B=3000</a:t>
              </a:r>
              <a:endParaRPr lang="en-US" altLang="zh-CN" dirty="0">
                <a:solidFill>
                  <a:srgbClr val="428E5B"/>
                </a:solidFill>
                <a:latin typeface="黑体" panose="02010609060101010101" pitchFamily="49" charset="-122"/>
                <a:ea typeface="黑体" panose="02010609060101010101" pitchFamily="49" charset="-122"/>
              </a:endParaRPr>
            </a:p>
          </p:txBody>
        </p:sp>
      </p:grpSp>
      <p:sp>
        <p:nvSpPr>
          <p:cNvPr id="802871" name="Rectangle 55"/>
          <p:cNvSpPr>
            <a:spLocks noChangeArrowheads="1"/>
          </p:cNvSpPr>
          <p:nvPr/>
        </p:nvSpPr>
        <p:spPr bwMode="auto">
          <a:xfrm>
            <a:off x="3476955" y="6115051"/>
            <a:ext cx="25583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0066FF"/>
                </a:solidFill>
              </a:rPr>
              <a:t>图</a:t>
            </a:r>
            <a:r>
              <a:rPr lang="en-US" altLang="zh-CN">
                <a:solidFill>
                  <a:srgbClr val="0066FF"/>
                </a:solidFill>
              </a:rPr>
              <a:t>14-5</a:t>
            </a:r>
            <a:r>
              <a:rPr lang="zh-CN" altLang="en-US">
                <a:solidFill>
                  <a:srgbClr val="0066FF"/>
                </a:solidFill>
              </a:rPr>
              <a:t>是可串行化调度？</a:t>
            </a:r>
            <a:endParaRPr lang="zh-CN" altLang="en-US">
              <a:solidFill>
                <a:srgbClr val="0066FF"/>
              </a:solidFill>
            </a:endParaRPr>
          </a:p>
        </p:txBody>
      </p:sp>
      <p:sp>
        <p:nvSpPr>
          <p:cNvPr id="15410" name="文本框 50"/>
          <p:cNvSpPr txBox="1">
            <a:spLocks noChangeArrowheads="1"/>
          </p:cNvSpPr>
          <p:nvPr/>
        </p:nvSpPr>
        <p:spPr bwMode="auto">
          <a:xfrm>
            <a:off x="5335588" y="5283201"/>
            <a:ext cx="596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2859"/>
                                        </p:tgtEl>
                                        <p:attrNameLst>
                                          <p:attrName>style.visibility</p:attrName>
                                        </p:attrNameLst>
                                      </p:cBhvr>
                                      <p:to>
                                        <p:strVal val="visible"/>
                                      </p:to>
                                    </p:set>
                                    <p:anim calcmode="lin" valueType="num">
                                      <p:cBhvr additive="base">
                                        <p:cTn id="7" dur="500" fill="hold"/>
                                        <p:tgtEl>
                                          <p:spTgt spid="802859"/>
                                        </p:tgtEl>
                                        <p:attrNameLst>
                                          <p:attrName>ppt_x</p:attrName>
                                        </p:attrNameLst>
                                      </p:cBhvr>
                                      <p:tavLst>
                                        <p:tav tm="0">
                                          <p:val>
                                            <p:strVal val="#ppt_x"/>
                                          </p:val>
                                        </p:tav>
                                        <p:tav tm="100000">
                                          <p:val>
                                            <p:strVal val="#ppt_x"/>
                                          </p:val>
                                        </p:tav>
                                      </p:tavLst>
                                    </p:anim>
                                    <p:anim calcmode="lin" valueType="num">
                                      <p:cBhvr additive="base">
                                        <p:cTn id="8" dur="500" fill="hold"/>
                                        <p:tgtEl>
                                          <p:spTgt spid="8028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2843"/>
                                        </p:tgtEl>
                                        <p:attrNameLst>
                                          <p:attrName>style.visibility</p:attrName>
                                        </p:attrNameLst>
                                      </p:cBhvr>
                                      <p:to>
                                        <p:strVal val="visible"/>
                                      </p:to>
                                    </p:set>
                                    <p:anim calcmode="lin" valueType="num">
                                      <p:cBhvr additive="base">
                                        <p:cTn id="13" dur="500" fill="hold"/>
                                        <p:tgtEl>
                                          <p:spTgt spid="802843"/>
                                        </p:tgtEl>
                                        <p:attrNameLst>
                                          <p:attrName>ppt_x</p:attrName>
                                        </p:attrNameLst>
                                      </p:cBhvr>
                                      <p:tavLst>
                                        <p:tav tm="0">
                                          <p:val>
                                            <p:strVal val="#ppt_x"/>
                                          </p:val>
                                        </p:tav>
                                        <p:tav tm="100000">
                                          <p:val>
                                            <p:strVal val="#ppt_x"/>
                                          </p:val>
                                        </p:tav>
                                      </p:tavLst>
                                    </p:anim>
                                    <p:anim calcmode="lin" valueType="num">
                                      <p:cBhvr additive="base">
                                        <p:cTn id="14" dur="500" fill="hold"/>
                                        <p:tgtEl>
                                          <p:spTgt spid="8028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2835"/>
                                        </p:tgtEl>
                                        <p:attrNameLst>
                                          <p:attrName>style.visibility</p:attrName>
                                        </p:attrNameLst>
                                      </p:cBhvr>
                                      <p:to>
                                        <p:strVal val="visible"/>
                                      </p:to>
                                    </p:set>
                                    <p:anim calcmode="lin" valueType="num">
                                      <p:cBhvr additive="base">
                                        <p:cTn id="19" dur="500" fill="hold"/>
                                        <p:tgtEl>
                                          <p:spTgt spid="802835"/>
                                        </p:tgtEl>
                                        <p:attrNameLst>
                                          <p:attrName>ppt_x</p:attrName>
                                        </p:attrNameLst>
                                      </p:cBhvr>
                                      <p:tavLst>
                                        <p:tav tm="0">
                                          <p:val>
                                            <p:strVal val="#ppt_x"/>
                                          </p:val>
                                        </p:tav>
                                        <p:tav tm="100000">
                                          <p:val>
                                            <p:strVal val="#ppt_x"/>
                                          </p:val>
                                        </p:tav>
                                      </p:tavLst>
                                    </p:anim>
                                    <p:anim calcmode="lin" valueType="num">
                                      <p:cBhvr additive="base">
                                        <p:cTn id="20" dur="500" fill="hold"/>
                                        <p:tgtEl>
                                          <p:spTgt spid="8028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02841"/>
                                        </p:tgtEl>
                                        <p:attrNameLst>
                                          <p:attrName>style.visibility</p:attrName>
                                        </p:attrNameLst>
                                      </p:cBhvr>
                                      <p:to>
                                        <p:strVal val="visible"/>
                                      </p:to>
                                    </p:set>
                                    <p:anim calcmode="lin" valueType="num">
                                      <p:cBhvr additive="base">
                                        <p:cTn id="25" dur="500" fill="hold"/>
                                        <p:tgtEl>
                                          <p:spTgt spid="802841"/>
                                        </p:tgtEl>
                                        <p:attrNameLst>
                                          <p:attrName>ppt_x</p:attrName>
                                        </p:attrNameLst>
                                      </p:cBhvr>
                                      <p:tavLst>
                                        <p:tav tm="0">
                                          <p:val>
                                            <p:strVal val="#ppt_x"/>
                                          </p:val>
                                        </p:tav>
                                        <p:tav tm="100000">
                                          <p:val>
                                            <p:strVal val="#ppt_x"/>
                                          </p:val>
                                        </p:tav>
                                      </p:tavLst>
                                    </p:anim>
                                    <p:anim calcmode="lin" valueType="num">
                                      <p:cBhvr additive="base">
                                        <p:cTn id="26" dur="500" fill="hold"/>
                                        <p:tgtEl>
                                          <p:spTgt spid="8028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2871"/>
                                        </p:tgtEl>
                                        <p:attrNameLst>
                                          <p:attrName>style.visibility</p:attrName>
                                        </p:attrNameLst>
                                      </p:cBhvr>
                                      <p:to>
                                        <p:strVal val="visible"/>
                                      </p:to>
                                    </p:set>
                                    <p:anim calcmode="lin" valueType="num">
                                      <p:cBhvr additive="base">
                                        <p:cTn id="31" dur="500" fill="hold"/>
                                        <p:tgtEl>
                                          <p:spTgt spid="802871"/>
                                        </p:tgtEl>
                                        <p:attrNameLst>
                                          <p:attrName>ppt_x</p:attrName>
                                        </p:attrNameLst>
                                      </p:cBhvr>
                                      <p:tavLst>
                                        <p:tav tm="0">
                                          <p:val>
                                            <p:strVal val="#ppt_x"/>
                                          </p:val>
                                        </p:tav>
                                        <p:tav tm="100000">
                                          <p:val>
                                            <p:strVal val="#ppt_x"/>
                                          </p:val>
                                        </p:tav>
                                      </p:tavLst>
                                    </p:anim>
                                    <p:anim calcmode="lin" valueType="num">
                                      <p:cBhvr additive="base">
                                        <p:cTn id="32" dur="500" fill="hold"/>
                                        <p:tgtEl>
                                          <p:spTgt spid="8028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02865"/>
                                        </p:tgtEl>
                                        <p:attrNameLst>
                                          <p:attrName>style.visibility</p:attrName>
                                        </p:attrNameLst>
                                      </p:cBhvr>
                                      <p:to>
                                        <p:strVal val="visible"/>
                                      </p:to>
                                    </p:set>
                                    <p:anim calcmode="lin" valueType="num">
                                      <p:cBhvr additive="base">
                                        <p:cTn id="37" dur="500" fill="hold"/>
                                        <p:tgtEl>
                                          <p:spTgt spid="802865"/>
                                        </p:tgtEl>
                                        <p:attrNameLst>
                                          <p:attrName>ppt_x</p:attrName>
                                        </p:attrNameLst>
                                      </p:cBhvr>
                                      <p:tavLst>
                                        <p:tav tm="0">
                                          <p:val>
                                            <p:strVal val="#ppt_x"/>
                                          </p:val>
                                        </p:tav>
                                        <p:tav tm="100000">
                                          <p:val>
                                            <p:strVal val="#ppt_x"/>
                                          </p:val>
                                        </p:tav>
                                      </p:tavLst>
                                    </p:anim>
                                    <p:anim calcmode="lin" valueType="num">
                                      <p:cBhvr additive="base">
                                        <p:cTn id="38" dur="500" fill="hold"/>
                                        <p:tgtEl>
                                          <p:spTgt spid="80286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02870"/>
                                        </p:tgtEl>
                                        <p:attrNameLst>
                                          <p:attrName>style.visibility</p:attrName>
                                        </p:attrNameLst>
                                      </p:cBhvr>
                                      <p:to>
                                        <p:strVal val="visible"/>
                                      </p:to>
                                    </p:set>
                                    <p:anim calcmode="lin" valueType="num">
                                      <p:cBhvr additive="base">
                                        <p:cTn id="43" dur="500" fill="hold"/>
                                        <p:tgtEl>
                                          <p:spTgt spid="802870"/>
                                        </p:tgtEl>
                                        <p:attrNameLst>
                                          <p:attrName>ppt_x</p:attrName>
                                        </p:attrNameLst>
                                      </p:cBhvr>
                                      <p:tavLst>
                                        <p:tav tm="0">
                                          <p:val>
                                            <p:strVal val="#ppt_x"/>
                                          </p:val>
                                        </p:tav>
                                        <p:tav tm="100000">
                                          <p:val>
                                            <p:strVal val="#ppt_x"/>
                                          </p:val>
                                        </p:tav>
                                      </p:tavLst>
                                    </p:anim>
                                    <p:anim calcmode="lin" valueType="num">
                                      <p:cBhvr additive="base">
                                        <p:cTn id="44" dur="500" fill="hold"/>
                                        <p:tgtEl>
                                          <p:spTgt spid="8028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35" grpId="0" animBg="1"/>
      <p:bldP spid="80287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编号占位符 3"/>
          <p:cNvSpPr>
            <a:spLocks noGrp="1"/>
          </p:cNvSpPr>
          <p:nvPr>
            <p:ph type="sldNum" sz="quarter" idx="12"/>
          </p:nvPr>
        </p:nvSpPr>
        <p:spPr/>
        <p:txBody>
          <a:bodyPr/>
          <a:lstStyle/>
          <a:p>
            <a:pPr>
              <a:defRPr/>
            </a:pPr>
            <a:fld id="{14A6ABF8-B895-46D7-8F78-9B3491EE097D}" type="slidenum">
              <a:rPr lang="zh-CN" altLang="en-US"/>
            </a:fld>
            <a:endParaRPr lang="en-US" altLang="zh-CN"/>
          </a:p>
        </p:txBody>
      </p:sp>
      <p:sp>
        <p:nvSpPr>
          <p:cNvPr id="806914" name="Rectangle 2"/>
          <p:cNvSpPr>
            <a:spLocks noGrp="1" noChangeArrowheads="1"/>
          </p:cNvSpPr>
          <p:nvPr>
            <p:ph type="title" idx="4294967295"/>
          </p:nvPr>
        </p:nvSpPr>
        <p:spPr>
          <a:xfrm>
            <a:off x="3503614" y="873125"/>
            <a:ext cx="5076825" cy="647700"/>
          </a:xfrm>
        </p:spPr>
        <p:txBody>
          <a:bodyPr/>
          <a:lstStyle/>
          <a:p>
            <a:pPr>
              <a:lnSpc>
                <a:spcPct val="80000"/>
              </a:lnSpc>
              <a:defRPr/>
            </a:pPr>
            <a:r>
              <a:rPr lang="en-US" altLang="zh-CN" sz="2400" b="1">
                <a:latin typeface="Times New Roman" panose="02020603050405020304" pitchFamily="18" charset="0"/>
                <a:ea typeface="黑体" panose="02010609060101010101" pitchFamily="49" charset="-122"/>
              </a:rPr>
              <a:t>Example of Precedence Graph</a:t>
            </a:r>
            <a:endParaRPr lang="en-US" altLang="zh-CN" sz="2400" b="1">
              <a:latin typeface="Times New Roman" panose="02020603050405020304" pitchFamily="18" charset="0"/>
              <a:ea typeface="黑体" panose="02010609060101010101" pitchFamily="49" charset="-122"/>
            </a:endParaRPr>
          </a:p>
        </p:txBody>
      </p:sp>
      <p:sp>
        <p:nvSpPr>
          <p:cNvPr id="806915" name="Rectangle 3"/>
          <p:cNvSpPr>
            <a:spLocks noGrp="1" noChangeArrowheads="1"/>
          </p:cNvSpPr>
          <p:nvPr>
            <p:ph type="body" idx="4294967295"/>
          </p:nvPr>
        </p:nvSpPr>
        <p:spPr>
          <a:xfrm>
            <a:off x="1739900" y="1614488"/>
            <a:ext cx="6724650" cy="4983162"/>
          </a:xfrm>
        </p:spPr>
        <p:txBody>
          <a:bodyPr/>
          <a:lstStyle/>
          <a:p>
            <a:pPr marL="346075" indent="0">
              <a:spcBef>
                <a:spcPct val="0"/>
              </a:spcBef>
              <a:buNone/>
              <a:tabLst>
                <a:tab pos="635000" algn="l"/>
                <a:tab pos="1485900" algn="l"/>
                <a:tab pos="1717675" algn="l"/>
                <a:tab pos="2684145" algn="l"/>
                <a:tab pos="2973070" algn="l"/>
                <a:tab pos="3766820" algn="l"/>
                <a:tab pos="3940175" algn="l"/>
                <a:tab pos="4805045" algn="l"/>
                <a:tab pos="4978400" algn="l"/>
              </a:tabLst>
            </a:pPr>
            <a:r>
              <a:rPr lang="zh-CN" altLang="en-US" sz="2000">
                <a:latin typeface="Times New Roman" panose="02020603050405020304" pitchFamily="18" charset="0"/>
              </a:rPr>
              <a:t>	</a:t>
            </a:r>
            <a:r>
              <a:rPr lang="en-US" altLang="zh-CN" sz="2000" i="1">
                <a:latin typeface="Times New Roman" panose="02020603050405020304" pitchFamily="18" charset="0"/>
              </a:rPr>
              <a:t>T</a:t>
            </a:r>
            <a:r>
              <a:rPr lang="en-US" altLang="zh-CN" sz="2000" baseline="-25000">
                <a:latin typeface="Times New Roman" panose="02020603050405020304" pitchFamily="18" charset="0"/>
              </a:rPr>
              <a:t>1		 </a:t>
            </a:r>
            <a:r>
              <a:rPr lang="en-US" altLang="zh-CN" sz="2000" i="1">
                <a:latin typeface="Times New Roman" panose="02020603050405020304" pitchFamily="18" charset="0"/>
              </a:rPr>
              <a:t>T</a:t>
            </a:r>
            <a:r>
              <a:rPr lang="en-US" altLang="zh-CN" sz="2000" baseline="-25000">
                <a:latin typeface="Times New Roman" panose="02020603050405020304" pitchFamily="18" charset="0"/>
              </a:rPr>
              <a:t>2		 </a:t>
            </a:r>
            <a:r>
              <a:rPr lang="en-US" altLang="zh-CN" sz="2000" i="1">
                <a:latin typeface="Times New Roman" panose="02020603050405020304" pitchFamily="18" charset="0"/>
              </a:rPr>
              <a:t>T</a:t>
            </a:r>
            <a:r>
              <a:rPr lang="en-US" altLang="zh-CN" sz="2000" baseline="-25000">
                <a:latin typeface="Times New Roman" panose="02020603050405020304" pitchFamily="18" charset="0"/>
              </a:rPr>
              <a:t>3		 </a:t>
            </a:r>
            <a:r>
              <a:rPr lang="en-US" altLang="zh-CN" sz="2000" i="1">
                <a:latin typeface="Times New Roman" panose="02020603050405020304" pitchFamily="18" charset="0"/>
              </a:rPr>
              <a:t>T</a:t>
            </a:r>
            <a:r>
              <a:rPr lang="en-US" altLang="zh-CN" sz="2000" baseline="-25000">
                <a:latin typeface="Times New Roman" panose="02020603050405020304" pitchFamily="18" charset="0"/>
              </a:rPr>
              <a:t>4		 </a:t>
            </a:r>
            <a:r>
              <a:rPr lang="en-US" altLang="zh-CN" sz="2000" i="1">
                <a:latin typeface="Times New Roman" panose="02020603050405020304" pitchFamily="18" charset="0"/>
              </a:rPr>
              <a:t>T</a:t>
            </a:r>
            <a:r>
              <a:rPr lang="en-US" altLang="zh-CN" sz="2000" baseline="-25000">
                <a:latin typeface="Times New Roman" panose="02020603050405020304" pitchFamily="18" charset="0"/>
              </a:rPr>
              <a:t>5</a:t>
            </a:r>
            <a:br>
              <a:rPr lang="en-US" altLang="zh-CN" sz="2000">
                <a:latin typeface="Times New Roman" panose="02020603050405020304" pitchFamily="18" charset="0"/>
              </a:rPr>
            </a:br>
            <a:r>
              <a:rPr lang="en-US" altLang="zh-CN" sz="2000">
                <a:latin typeface="Times New Roman" panose="02020603050405020304" pitchFamily="18" charset="0"/>
              </a:rPr>
              <a:t>		read(X)</a:t>
            </a:r>
            <a:br>
              <a:rPr lang="en-US" altLang="zh-CN" sz="2000">
                <a:latin typeface="Times New Roman" panose="02020603050405020304" pitchFamily="18" charset="0"/>
              </a:rPr>
            </a:br>
            <a:r>
              <a:rPr lang="en-US" altLang="zh-CN" sz="2000">
                <a:latin typeface="Times New Roman" panose="02020603050405020304" pitchFamily="18" charset="0"/>
              </a:rPr>
              <a:t>read(Y)</a:t>
            </a:r>
            <a:br>
              <a:rPr lang="en-US" altLang="zh-CN" sz="2000">
                <a:latin typeface="Times New Roman" panose="02020603050405020304" pitchFamily="18" charset="0"/>
              </a:rPr>
            </a:br>
            <a:r>
              <a:rPr lang="en-US" altLang="zh-CN" sz="2000">
                <a:latin typeface="Times New Roman" panose="02020603050405020304" pitchFamily="18" charset="0"/>
              </a:rPr>
              <a:t>read(Z)</a:t>
            </a:r>
            <a:br>
              <a:rPr lang="en-US" altLang="zh-CN" sz="2000">
                <a:latin typeface="Times New Roman" panose="02020603050405020304" pitchFamily="18" charset="0"/>
              </a:rPr>
            </a:br>
            <a:r>
              <a:rPr lang="en-US" altLang="zh-CN" sz="2000">
                <a:latin typeface="Times New Roman" panose="02020603050405020304" pitchFamily="18" charset="0"/>
              </a:rPr>
              <a:t>								read(V)</a:t>
            </a:r>
            <a:br>
              <a:rPr lang="en-US" altLang="zh-CN" sz="2000">
                <a:latin typeface="Times New Roman" panose="02020603050405020304" pitchFamily="18" charset="0"/>
              </a:rPr>
            </a:br>
            <a:r>
              <a:rPr lang="en-US" altLang="zh-CN" sz="2000">
                <a:latin typeface="Times New Roman" panose="02020603050405020304" pitchFamily="18" charset="0"/>
              </a:rPr>
              <a:t>								read(W)</a:t>
            </a:r>
            <a:br>
              <a:rPr lang="en-US" altLang="zh-CN" sz="2000">
                <a:latin typeface="Times New Roman" panose="02020603050405020304" pitchFamily="18" charset="0"/>
              </a:rPr>
            </a:br>
            <a:r>
              <a:rPr lang="en-US" altLang="zh-CN" sz="2000">
                <a:latin typeface="Times New Roman" panose="02020603050405020304" pitchFamily="18" charset="0"/>
              </a:rPr>
              <a:t>								read(W)</a:t>
            </a:r>
            <a:br>
              <a:rPr lang="en-US" altLang="zh-CN" sz="2000">
                <a:latin typeface="Times New Roman" panose="02020603050405020304" pitchFamily="18" charset="0"/>
              </a:rPr>
            </a:br>
            <a:r>
              <a:rPr lang="en-US" altLang="zh-CN" sz="2000">
                <a:latin typeface="Times New Roman" panose="02020603050405020304" pitchFamily="18" charset="0"/>
              </a:rPr>
              <a:t>		read(Y)</a:t>
            </a:r>
            <a:br>
              <a:rPr lang="en-US" altLang="zh-CN" sz="2000">
                <a:latin typeface="Times New Roman" panose="02020603050405020304" pitchFamily="18" charset="0"/>
              </a:rPr>
            </a:br>
            <a:r>
              <a:rPr lang="en-US" altLang="zh-CN" sz="2000">
                <a:latin typeface="Times New Roman" panose="02020603050405020304" pitchFamily="18" charset="0"/>
              </a:rPr>
              <a:t>		write(Y)</a:t>
            </a:r>
            <a:br>
              <a:rPr lang="en-US" altLang="zh-CN" sz="2000">
                <a:latin typeface="Times New Roman" panose="02020603050405020304" pitchFamily="18" charset="0"/>
              </a:rPr>
            </a:br>
            <a:r>
              <a:rPr lang="en-US" altLang="zh-CN" sz="2000">
                <a:latin typeface="Times New Roman" panose="02020603050405020304" pitchFamily="18" charset="0"/>
              </a:rPr>
              <a:t>				write(Z)</a:t>
            </a:r>
            <a:br>
              <a:rPr lang="en-US" altLang="zh-CN" sz="2000">
                <a:latin typeface="Times New Roman" panose="02020603050405020304" pitchFamily="18" charset="0"/>
              </a:rPr>
            </a:br>
            <a:r>
              <a:rPr lang="en-US" altLang="zh-CN" sz="2000">
                <a:latin typeface="Times New Roman" panose="02020603050405020304" pitchFamily="18" charset="0"/>
              </a:rPr>
              <a:t>read(U)</a:t>
            </a:r>
            <a:br>
              <a:rPr lang="en-US" altLang="zh-CN" sz="2000">
                <a:latin typeface="Times New Roman" panose="02020603050405020304" pitchFamily="18" charset="0"/>
              </a:rPr>
            </a:br>
            <a:r>
              <a:rPr lang="en-US" altLang="zh-CN" sz="2000">
                <a:latin typeface="Times New Roman" panose="02020603050405020304" pitchFamily="18" charset="0"/>
              </a:rPr>
              <a:t>						read(Y)</a:t>
            </a:r>
            <a:br>
              <a:rPr lang="en-US" altLang="zh-CN" sz="2000">
                <a:latin typeface="Times New Roman" panose="02020603050405020304" pitchFamily="18" charset="0"/>
              </a:rPr>
            </a:br>
            <a:r>
              <a:rPr lang="en-US" altLang="zh-CN" sz="2000">
                <a:latin typeface="Times New Roman" panose="02020603050405020304" pitchFamily="18" charset="0"/>
              </a:rPr>
              <a:t>						write(Y)</a:t>
            </a:r>
            <a:br>
              <a:rPr lang="en-US" altLang="zh-CN" sz="2000">
                <a:latin typeface="Times New Roman" panose="02020603050405020304" pitchFamily="18" charset="0"/>
              </a:rPr>
            </a:br>
            <a:r>
              <a:rPr lang="en-US" altLang="zh-CN" sz="2000">
                <a:latin typeface="Times New Roman" panose="02020603050405020304" pitchFamily="18" charset="0"/>
              </a:rPr>
              <a:t>						read(Z)</a:t>
            </a:r>
            <a:br>
              <a:rPr lang="en-US" altLang="zh-CN" sz="2000">
                <a:latin typeface="Times New Roman" panose="02020603050405020304" pitchFamily="18" charset="0"/>
              </a:rPr>
            </a:br>
            <a:r>
              <a:rPr lang="en-US" altLang="zh-CN" sz="2000">
                <a:latin typeface="Times New Roman" panose="02020603050405020304" pitchFamily="18" charset="0"/>
              </a:rPr>
              <a:t>						write(Z)</a:t>
            </a:r>
            <a:endParaRPr lang="en-US" altLang="zh-CN" sz="2000">
              <a:latin typeface="Times New Roman" panose="02020603050405020304" pitchFamily="18" charset="0"/>
            </a:endParaRPr>
          </a:p>
          <a:p>
            <a:pPr marL="346075" indent="0">
              <a:spcBef>
                <a:spcPct val="0"/>
              </a:spcBef>
              <a:buNone/>
              <a:tabLst>
                <a:tab pos="635000" algn="l"/>
                <a:tab pos="1485900" algn="l"/>
                <a:tab pos="1717675" algn="l"/>
                <a:tab pos="2684145" algn="l"/>
                <a:tab pos="2973070" algn="l"/>
                <a:tab pos="3766820" algn="l"/>
                <a:tab pos="3940175" algn="l"/>
                <a:tab pos="4805045" algn="l"/>
                <a:tab pos="4978400" algn="l"/>
              </a:tabLst>
            </a:pPr>
            <a:r>
              <a:rPr lang="en-US" altLang="zh-CN" sz="2000">
                <a:latin typeface="Times New Roman" panose="02020603050405020304" pitchFamily="18" charset="0"/>
              </a:rPr>
              <a:t>read(U)</a:t>
            </a:r>
            <a:br>
              <a:rPr lang="en-US" altLang="zh-CN" sz="2000">
                <a:latin typeface="Times New Roman" panose="02020603050405020304" pitchFamily="18" charset="0"/>
              </a:rPr>
            </a:br>
            <a:r>
              <a:rPr lang="en-US" altLang="zh-CN" sz="2000">
                <a:latin typeface="Times New Roman" panose="02020603050405020304" pitchFamily="18" charset="0"/>
              </a:rPr>
              <a:t>write(U)</a:t>
            </a:r>
            <a:endParaRPr lang="en-US" altLang="zh-CN" sz="2000" baseline="-25000">
              <a:latin typeface="Times New Roman" panose="02020603050405020304" pitchFamily="18" charset="0"/>
            </a:endParaRPr>
          </a:p>
        </p:txBody>
      </p:sp>
      <p:grpSp>
        <p:nvGrpSpPr>
          <p:cNvPr id="18436" name="Group 4"/>
          <p:cNvGrpSpPr/>
          <p:nvPr/>
        </p:nvGrpSpPr>
        <p:grpSpPr bwMode="auto">
          <a:xfrm>
            <a:off x="2139950" y="1651000"/>
            <a:ext cx="5443538" cy="4806950"/>
            <a:chOff x="997" y="485"/>
            <a:chExt cx="3429" cy="3028"/>
          </a:xfrm>
        </p:grpSpPr>
        <p:sp>
          <p:nvSpPr>
            <p:cNvPr id="806917" name="Line 5"/>
            <p:cNvSpPr>
              <a:spLocks noChangeShapeType="1"/>
            </p:cNvSpPr>
            <p:nvPr/>
          </p:nvSpPr>
          <p:spPr bwMode="auto">
            <a:xfrm>
              <a:off x="1019" y="682"/>
              <a:ext cx="340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nvGrpSpPr>
            <p:cNvPr id="18438" name="Group 6"/>
            <p:cNvGrpSpPr/>
            <p:nvPr/>
          </p:nvGrpSpPr>
          <p:grpSpPr bwMode="auto">
            <a:xfrm>
              <a:off x="997" y="485"/>
              <a:ext cx="3427" cy="3028"/>
              <a:chOff x="1005" y="485"/>
              <a:chExt cx="3427" cy="3696"/>
            </a:xfrm>
          </p:grpSpPr>
          <p:sp>
            <p:nvSpPr>
              <p:cNvPr id="806919" name="Line 7"/>
              <p:cNvSpPr>
                <a:spLocks noChangeShapeType="1"/>
              </p:cNvSpPr>
              <p:nvPr/>
            </p:nvSpPr>
            <p:spPr bwMode="auto">
              <a:xfrm>
                <a:off x="1005" y="485"/>
                <a:ext cx="0" cy="36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0" name="Line 8"/>
              <p:cNvSpPr>
                <a:spLocks noChangeShapeType="1"/>
              </p:cNvSpPr>
              <p:nvPr/>
            </p:nvSpPr>
            <p:spPr bwMode="auto">
              <a:xfrm>
                <a:off x="1721" y="485"/>
                <a:ext cx="0" cy="36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1" name="Line 9"/>
              <p:cNvSpPr>
                <a:spLocks noChangeShapeType="1"/>
              </p:cNvSpPr>
              <p:nvPr/>
            </p:nvSpPr>
            <p:spPr bwMode="auto">
              <a:xfrm>
                <a:off x="2428" y="485"/>
                <a:ext cx="0" cy="36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2" name="Line 10"/>
              <p:cNvSpPr>
                <a:spLocks noChangeShapeType="1"/>
              </p:cNvSpPr>
              <p:nvPr/>
            </p:nvSpPr>
            <p:spPr bwMode="auto">
              <a:xfrm>
                <a:off x="3099" y="485"/>
                <a:ext cx="0" cy="36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3" name="Line 11"/>
              <p:cNvSpPr>
                <a:spLocks noChangeShapeType="1"/>
              </p:cNvSpPr>
              <p:nvPr/>
            </p:nvSpPr>
            <p:spPr bwMode="auto">
              <a:xfrm>
                <a:off x="3761" y="485"/>
                <a:ext cx="0" cy="36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sp>
            <p:nvSpPr>
              <p:cNvPr id="806924" name="Line 12"/>
              <p:cNvSpPr>
                <a:spLocks noChangeShapeType="1"/>
              </p:cNvSpPr>
              <p:nvPr/>
            </p:nvSpPr>
            <p:spPr bwMode="auto">
              <a:xfrm>
                <a:off x="4432" y="485"/>
                <a:ext cx="0" cy="36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grpSp>
      <p:grpSp>
        <p:nvGrpSpPr>
          <p:cNvPr id="303143" name="Group 39"/>
          <p:cNvGrpSpPr/>
          <p:nvPr/>
        </p:nvGrpSpPr>
        <p:grpSpPr bwMode="auto">
          <a:xfrm>
            <a:off x="5375276" y="4386263"/>
            <a:ext cx="4213225" cy="900112"/>
            <a:chOff x="2426" y="2704"/>
            <a:chExt cx="2654" cy="567"/>
          </a:xfrm>
        </p:grpSpPr>
        <p:sp>
          <p:nvSpPr>
            <p:cNvPr id="806926" name="Line 28"/>
            <p:cNvSpPr>
              <a:spLocks noChangeShapeType="1"/>
            </p:cNvSpPr>
            <p:nvPr/>
          </p:nvSpPr>
          <p:spPr bwMode="auto">
            <a:xfrm>
              <a:off x="2426" y="2704"/>
              <a:ext cx="477" cy="567"/>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47" name="Arc 15"/>
            <p:cNvSpPr>
              <a:spLocks noChangeArrowheads="1"/>
            </p:cNvSpPr>
            <p:nvPr/>
          </p:nvSpPr>
          <p:spPr bwMode="auto">
            <a:xfrm rot="10800000">
              <a:off x="4332" y="2742"/>
              <a:ext cx="748" cy="234"/>
            </a:xfrm>
            <a:custGeom>
              <a:avLst/>
              <a:gdLst>
                <a:gd name="T0" fmla="*/ -1 w 36403"/>
                <a:gd name="T1" fmla="*/ 14913 h 21600"/>
                <a:gd name="T2" fmla="*/ 20539 w 36403"/>
                <a:gd name="T3" fmla="*/ 0 h 21600"/>
                <a:gd name="T4" fmla="*/ 36403 w 36403"/>
                <a:gd name="T5" fmla="*/ 6940 h 21600"/>
                <a:gd name="T6" fmla="*/ -1 w 36403"/>
                <a:gd name="T7" fmla="*/ 14913 h 21600"/>
                <a:gd name="T8" fmla="*/ 20539 w 36403"/>
                <a:gd name="T9" fmla="*/ 0 h 21600"/>
                <a:gd name="T10" fmla="*/ 36403 w 36403"/>
                <a:gd name="T11" fmla="*/ 6940 h 21600"/>
                <a:gd name="T12" fmla="*/ 20539 w 36403"/>
                <a:gd name="T13" fmla="*/ 21600 h 21600"/>
                <a:gd name="T14" fmla="*/ -1 w 36403"/>
                <a:gd name="T15" fmla="*/ 14913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03" h="21600" fill="none">
                  <a:moveTo>
                    <a:pt x="-1" y="14913"/>
                  </a:moveTo>
                  <a:cubicBezTo>
                    <a:pt x="2895" y="6020"/>
                    <a:pt x="11185" y="-1"/>
                    <a:pt x="20539" y="0"/>
                  </a:cubicBezTo>
                  <a:cubicBezTo>
                    <a:pt x="26563" y="0"/>
                    <a:pt x="32314" y="2516"/>
                    <a:pt x="36403" y="6940"/>
                  </a:cubicBezTo>
                </a:path>
                <a:path w="36403" h="21600" stroke="0">
                  <a:moveTo>
                    <a:pt x="-1" y="14913"/>
                  </a:moveTo>
                  <a:cubicBezTo>
                    <a:pt x="2895" y="6020"/>
                    <a:pt x="11185" y="-1"/>
                    <a:pt x="20539" y="0"/>
                  </a:cubicBezTo>
                  <a:cubicBezTo>
                    <a:pt x="26563" y="0"/>
                    <a:pt x="32314" y="2516"/>
                    <a:pt x="36403" y="6940"/>
                  </a:cubicBezTo>
                  <a:lnTo>
                    <a:pt x="20539" y="21600"/>
                  </a:lnTo>
                  <a:lnTo>
                    <a:pt x="-1" y="14913"/>
                  </a:lnTo>
                  <a:close/>
                </a:path>
              </a:pathLst>
            </a:custGeom>
            <a:noFill/>
            <a:ln w="19050">
              <a:solidFill>
                <a:srgbClr val="000000"/>
              </a:solidFill>
              <a:prstDash val="dash"/>
              <a:round/>
              <a:headEnd type="stealth"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2" name="Group 38"/>
          <p:cNvGrpSpPr/>
          <p:nvPr/>
        </p:nvGrpSpPr>
        <p:grpSpPr bwMode="auto">
          <a:xfrm>
            <a:off x="4224339" y="3070225"/>
            <a:ext cx="5811837" cy="2000250"/>
            <a:chOff x="1701" y="1875"/>
            <a:chExt cx="3661" cy="1260"/>
          </a:xfrm>
        </p:grpSpPr>
        <p:sp>
          <p:nvSpPr>
            <p:cNvPr id="806929" name="Line 26"/>
            <p:cNvSpPr>
              <a:spLocks noChangeShapeType="1"/>
            </p:cNvSpPr>
            <p:nvPr/>
          </p:nvSpPr>
          <p:spPr bwMode="auto">
            <a:xfrm>
              <a:off x="1701" y="2478"/>
              <a:ext cx="861" cy="65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0" name="Arc 18"/>
            <p:cNvSpPr>
              <a:spLocks noChangeArrowheads="1"/>
            </p:cNvSpPr>
            <p:nvPr/>
          </p:nvSpPr>
          <p:spPr bwMode="auto">
            <a:xfrm rot="16200000" flipV="1">
              <a:off x="4855" y="2089"/>
              <a:ext cx="721" cy="287"/>
            </a:xfrm>
            <a:custGeom>
              <a:avLst/>
              <a:gdLst>
                <a:gd name="T0" fmla="*/ 0 w 33913"/>
                <a:gd name="T1" fmla="*/ 8547 h 21600"/>
                <a:gd name="T2" fmla="*/ 17210 w 33913"/>
                <a:gd name="T3" fmla="*/ 0 h 21600"/>
                <a:gd name="T4" fmla="*/ 33912 w 33913"/>
                <a:gd name="T5" fmla="*/ 7904 h 21600"/>
                <a:gd name="T6" fmla="*/ 0 w 33913"/>
                <a:gd name="T7" fmla="*/ 8547 h 21600"/>
                <a:gd name="T8" fmla="*/ 17210 w 33913"/>
                <a:gd name="T9" fmla="*/ 0 h 21600"/>
                <a:gd name="T10" fmla="*/ 33912 w 33913"/>
                <a:gd name="T11" fmla="*/ 7904 h 21600"/>
                <a:gd name="T12" fmla="*/ 17210 w 33913"/>
                <a:gd name="T13" fmla="*/ 21600 h 21600"/>
                <a:gd name="T14" fmla="*/ 0 w 33913"/>
                <a:gd name="T15" fmla="*/ 8547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13" h="21600" fill="none">
                  <a:moveTo>
                    <a:pt x="0" y="8547"/>
                  </a:moveTo>
                  <a:cubicBezTo>
                    <a:pt x="4083" y="3162"/>
                    <a:pt x="10452" y="-1"/>
                    <a:pt x="17210" y="0"/>
                  </a:cubicBezTo>
                  <a:cubicBezTo>
                    <a:pt x="23680" y="0"/>
                    <a:pt x="29810" y="2900"/>
                    <a:pt x="33912" y="7904"/>
                  </a:cubicBezTo>
                </a:path>
                <a:path w="33913" h="21600" stroke="0">
                  <a:moveTo>
                    <a:pt x="0" y="8547"/>
                  </a:moveTo>
                  <a:cubicBezTo>
                    <a:pt x="4083" y="3162"/>
                    <a:pt x="10452" y="-1"/>
                    <a:pt x="17210" y="0"/>
                  </a:cubicBezTo>
                  <a:cubicBezTo>
                    <a:pt x="23680" y="0"/>
                    <a:pt x="29810" y="2900"/>
                    <a:pt x="33912" y="7904"/>
                  </a:cubicBezTo>
                  <a:lnTo>
                    <a:pt x="17210" y="21600"/>
                  </a:lnTo>
                  <a:lnTo>
                    <a:pt x="0" y="8547"/>
                  </a:lnTo>
                  <a:close/>
                </a:path>
              </a:pathLst>
            </a:custGeom>
            <a:noFill/>
            <a:ln w="19050">
              <a:solidFill>
                <a:srgbClr val="0066FF"/>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1" name="Group 37"/>
          <p:cNvGrpSpPr/>
          <p:nvPr/>
        </p:nvGrpSpPr>
        <p:grpSpPr bwMode="auto">
          <a:xfrm>
            <a:off x="2927350" y="2693989"/>
            <a:ext cx="5329238" cy="1692275"/>
            <a:chOff x="884" y="1638"/>
            <a:chExt cx="3357" cy="1066"/>
          </a:xfrm>
        </p:grpSpPr>
        <p:sp>
          <p:nvSpPr>
            <p:cNvPr id="806932" name="Line 29"/>
            <p:cNvSpPr>
              <a:spLocks noChangeShapeType="1"/>
            </p:cNvSpPr>
            <p:nvPr/>
          </p:nvSpPr>
          <p:spPr bwMode="auto">
            <a:xfrm>
              <a:off x="884" y="1638"/>
              <a:ext cx="1316" cy="908"/>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3" name="Arc 21"/>
            <p:cNvSpPr>
              <a:spLocks noChangeArrowheads="1"/>
            </p:cNvSpPr>
            <p:nvPr/>
          </p:nvSpPr>
          <p:spPr bwMode="auto">
            <a:xfrm rot="-5400000">
              <a:off x="3666" y="2129"/>
              <a:ext cx="832" cy="318"/>
            </a:xfrm>
            <a:custGeom>
              <a:avLst/>
              <a:gdLst>
                <a:gd name="T0" fmla="*/ 0 w 34854"/>
                <a:gd name="T1" fmla="*/ 7666 h 21600"/>
                <a:gd name="T2" fmla="*/ 16505 w 34854"/>
                <a:gd name="T3" fmla="*/ 0 h 21600"/>
                <a:gd name="T4" fmla="*/ 34854 w 34854"/>
                <a:gd name="T5" fmla="*/ 10203 h 21600"/>
                <a:gd name="T6" fmla="*/ 0 w 34854"/>
                <a:gd name="T7" fmla="*/ 7666 h 21600"/>
                <a:gd name="T8" fmla="*/ 16505 w 34854"/>
                <a:gd name="T9" fmla="*/ 0 h 21600"/>
                <a:gd name="T10" fmla="*/ 34854 w 34854"/>
                <a:gd name="T11" fmla="*/ 10203 h 21600"/>
                <a:gd name="T12" fmla="*/ 16505 w 34854"/>
                <a:gd name="T13" fmla="*/ 21600 h 21600"/>
                <a:gd name="T14" fmla="*/ 0 w 34854"/>
                <a:gd name="T15" fmla="*/ 766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54" h="21600" fill="none">
                  <a:moveTo>
                    <a:pt x="0" y="7666"/>
                  </a:moveTo>
                  <a:cubicBezTo>
                    <a:pt x="4104" y="2804"/>
                    <a:pt x="10142" y="-1"/>
                    <a:pt x="16505" y="0"/>
                  </a:cubicBezTo>
                  <a:cubicBezTo>
                    <a:pt x="23974" y="0"/>
                    <a:pt x="30913" y="3858"/>
                    <a:pt x="34854" y="10203"/>
                  </a:cubicBezTo>
                </a:path>
                <a:path w="34854" h="21600" stroke="0">
                  <a:moveTo>
                    <a:pt x="0" y="7666"/>
                  </a:moveTo>
                  <a:cubicBezTo>
                    <a:pt x="4104" y="2804"/>
                    <a:pt x="10142" y="-1"/>
                    <a:pt x="16505" y="0"/>
                  </a:cubicBezTo>
                  <a:cubicBezTo>
                    <a:pt x="23974" y="0"/>
                    <a:pt x="30913" y="3858"/>
                    <a:pt x="34854" y="10203"/>
                  </a:cubicBezTo>
                  <a:lnTo>
                    <a:pt x="16505" y="21600"/>
                  </a:lnTo>
                  <a:lnTo>
                    <a:pt x="0" y="7666"/>
                  </a:lnTo>
                  <a:close/>
                </a:path>
              </a:pathLst>
            </a:custGeom>
            <a:noFill/>
            <a:ln w="19050">
              <a:solidFill>
                <a:srgbClr val="428E5B"/>
              </a:solidFill>
              <a:prstDash val="dash"/>
              <a:round/>
              <a:headEnd type="stealth"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140" name="Group 36"/>
          <p:cNvGrpSpPr/>
          <p:nvPr/>
        </p:nvGrpSpPr>
        <p:grpSpPr bwMode="auto">
          <a:xfrm>
            <a:off x="3000376" y="2443164"/>
            <a:ext cx="6588125" cy="2592387"/>
            <a:chOff x="930" y="1480"/>
            <a:chExt cx="4150" cy="1633"/>
          </a:xfrm>
        </p:grpSpPr>
        <p:sp>
          <p:nvSpPr>
            <p:cNvPr id="806935" name="Line 24"/>
            <p:cNvSpPr>
              <a:spLocks noChangeShapeType="1"/>
            </p:cNvSpPr>
            <p:nvPr/>
          </p:nvSpPr>
          <p:spPr bwMode="auto">
            <a:xfrm>
              <a:off x="930" y="1480"/>
              <a:ext cx="204" cy="929"/>
            </a:xfrm>
            <a:prstGeom prst="line">
              <a:avLst/>
            </a:prstGeom>
            <a:noFill/>
            <a:ln w="952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36" name="Line 25"/>
            <p:cNvSpPr>
              <a:spLocks noChangeShapeType="1"/>
            </p:cNvSpPr>
            <p:nvPr/>
          </p:nvSpPr>
          <p:spPr bwMode="auto">
            <a:xfrm>
              <a:off x="930" y="1480"/>
              <a:ext cx="1632" cy="1633"/>
            </a:xfrm>
            <a:prstGeom prst="line">
              <a:avLst/>
            </a:prstGeom>
            <a:noFill/>
            <a:ln w="952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18457" name="Arc 20"/>
            <p:cNvSpPr>
              <a:spLocks noChangeArrowheads="1"/>
            </p:cNvSpPr>
            <p:nvPr/>
          </p:nvSpPr>
          <p:spPr bwMode="auto">
            <a:xfrm rot="10800000" flipV="1">
              <a:off x="4255" y="1566"/>
              <a:ext cx="790" cy="270"/>
            </a:xfrm>
            <a:custGeom>
              <a:avLst/>
              <a:gdLst>
                <a:gd name="T0" fmla="*/ -1 w 35504"/>
                <a:gd name="T1" fmla="*/ 11072 h 21600"/>
                <a:gd name="T2" fmla="*/ 18861 w 35504"/>
                <a:gd name="T3" fmla="*/ 0 h 21600"/>
                <a:gd name="T4" fmla="*/ 35504 w 35504"/>
                <a:gd name="T5" fmla="*/ 7831 h 21600"/>
                <a:gd name="T6" fmla="*/ -1 w 35504"/>
                <a:gd name="T7" fmla="*/ 11072 h 21600"/>
                <a:gd name="T8" fmla="*/ 18861 w 35504"/>
                <a:gd name="T9" fmla="*/ 0 h 21600"/>
                <a:gd name="T10" fmla="*/ 35504 w 35504"/>
                <a:gd name="T11" fmla="*/ 7831 h 21600"/>
                <a:gd name="T12" fmla="*/ 18861 w 35504"/>
                <a:gd name="T13" fmla="*/ 21600 h 21600"/>
                <a:gd name="T14" fmla="*/ -1 w 35504"/>
                <a:gd name="T15" fmla="*/ 11072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04" h="21600" fill="none">
                  <a:moveTo>
                    <a:pt x="-1" y="11072"/>
                  </a:moveTo>
                  <a:cubicBezTo>
                    <a:pt x="3815" y="4236"/>
                    <a:pt x="11031" y="-1"/>
                    <a:pt x="18861" y="0"/>
                  </a:cubicBezTo>
                  <a:cubicBezTo>
                    <a:pt x="25298" y="0"/>
                    <a:pt x="31400" y="2871"/>
                    <a:pt x="35504" y="7831"/>
                  </a:cubicBezTo>
                </a:path>
                <a:path w="35504" h="21600" stroke="0">
                  <a:moveTo>
                    <a:pt x="-1" y="11072"/>
                  </a:moveTo>
                  <a:cubicBezTo>
                    <a:pt x="3815" y="4236"/>
                    <a:pt x="11031" y="-1"/>
                    <a:pt x="18861" y="0"/>
                  </a:cubicBezTo>
                  <a:cubicBezTo>
                    <a:pt x="25298" y="0"/>
                    <a:pt x="31400" y="2871"/>
                    <a:pt x="35504" y="7831"/>
                  </a:cubicBezTo>
                  <a:lnTo>
                    <a:pt x="18861" y="21600"/>
                  </a:lnTo>
                  <a:lnTo>
                    <a:pt x="-1" y="11072"/>
                  </a:lnTo>
                  <a:close/>
                </a:path>
              </a:pathLst>
            </a:custGeom>
            <a:noFill/>
            <a:ln w="19050">
              <a:solidFill>
                <a:srgbClr val="B12E05"/>
              </a:solidFill>
              <a:prstDash val="dash"/>
              <a:round/>
              <a:headEnd type="stealth"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6938" name="Line 22"/>
            <p:cNvSpPr>
              <a:spLocks noChangeShapeType="1"/>
            </p:cNvSpPr>
            <p:nvPr/>
          </p:nvSpPr>
          <p:spPr bwMode="auto">
            <a:xfrm>
              <a:off x="4241" y="1888"/>
              <a:ext cx="839" cy="726"/>
            </a:xfrm>
            <a:prstGeom prst="line">
              <a:avLst/>
            </a:prstGeom>
            <a:noFill/>
            <a:ln w="19050">
              <a:solidFill>
                <a:srgbClr val="B12E05"/>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zh-CN" altLang="en-US"/>
            </a:p>
          </p:txBody>
        </p:sp>
      </p:grpSp>
      <p:grpSp>
        <p:nvGrpSpPr>
          <p:cNvPr id="303144" name="Group 40"/>
          <p:cNvGrpSpPr/>
          <p:nvPr/>
        </p:nvGrpSpPr>
        <p:grpSpPr bwMode="auto">
          <a:xfrm>
            <a:off x="7835901" y="2636839"/>
            <a:ext cx="2239963" cy="3057525"/>
            <a:chOff x="3964" y="1620"/>
            <a:chExt cx="1411" cy="1926"/>
          </a:xfrm>
        </p:grpSpPr>
        <p:sp>
          <p:nvSpPr>
            <p:cNvPr id="806940" name="Text Box 14"/>
            <p:cNvSpPr txBox="1">
              <a:spLocks noChangeArrowheads="1"/>
            </p:cNvSpPr>
            <p:nvPr/>
          </p:nvSpPr>
          <p:spPr bwMode="auto">
            <a:xfrm>
              <a:off x="4037" y="2695"/>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2" charset="0"/>
                </a:defRPr>
              </a:lvl1pPr>
              <a:lvl2pPr marL="742950" indent="-285750">
                <a:defRPr sz="2400">
                  <a:solidFill>
                    <a:schemeClr val="tx1"/>
                  </a:solidFill>
                  <a:latin typeface="Tahoma" panose="020B0604030504040204" pitchFamily="2" charset="0"/>
                </a:defRPr>
              </a:lvl2pPr>
              <a:lvl3pPr marL="1143000" indent="-228600">
                <a:defRPr sz="2400">
                  <a:solidFill>
                    <a:schemeClr val="tx1"/>
                  </a:solidFill>
                  <a:latin typeface="Tahoma" panose="020B0604030504040204" pitchFamily="2" charset="0"/>
                </a:defRPr>
              </a:lvl3pPr>
              <a:lvl4pPr marL="1600200" indent="-228600">
                <a:defRPr sz="2400">
                  <a:solidFill>
                    <a:schemeClr val="tx1"/>
                  </a:solidFill>
                  <a:latin typeface="Tahoma" panose="020B0604030504040204" pitchFamily="2" charset="0"/>
                </a:defRPr>
              </a:lvl4pPr>
              <a:lvl5pPr marL="2057400" indent="-228600">
                <a:defRPr sz="2400">
                  <a:solidFill>
                    <a:schemeClr val="tx1"/>
                  </a:solidFill>
                  <a:latin typeface="Tahoma" panose="020B0604030504040204" pitchFamily="2" charset="0"/>
                </a:defRPr>
              </a:lvl5pPr>
              <a:lvl6pPr marL="2514600" indent="-228600" eaLnBrk="0" fontAlgn="base" hangingPunct="0">
                <a:spcBef>
                  <a:spcPct val="0"/>
                </a:spcBef>
                <a:spcAft>
                  <a:spcPct val="0"/>
                </a:spcAft>
                <a:defRPr sz="2400">
                  <a:solidFill>
                    <a:schemeClr val="tx1"/>
                  </a:solidFill>
                  <a:latin typeface="Tahoma" panose="020B0604030504040204" pitchFamily="2" charset="0"/>
                </a:defRPr>
              </a:lvl6pPr>
              <a:lvl7pPr marL="2971800" indent="-228600" eaLnBrk="0" fontAlgn="base" hangingPunct="0">
                <a:spcBef>
                  <a:spcPct val="0"/>
                </a:spcBef>
                <a:spcAft>
                  <a:spcPct val="0"/>
                </a:spcAft>
                <a:defRPr sz="2400">
                  <a:solidFill>
                    <a:schemeClr val="tx1"/>
                  </a:solidFill>
                  <a:latin typeface="Tahoma" panose="020B0604030504040204" pitchFamily="2" charset="0"/>
                </a:defRPr>
              </a:lvl7pPr>
              <a:lvl8pPr marL="3429000" indent="-228600" eaLnBrk="0" fontAlgn="base" hangingPunct="0">
                <a:spcBef>
                  <a:spcPct val="0"/>
                </a:spcBef>
                <a:spcAft>
                  <a:spcPct val="0"/>
                </a:spcAft>
                <a:defRPr sz="2400">
                  <a:solidFill>
                    <a:schemeClr val="tx1"/>
                  </a:solidFill>
                  <a:latin typeface="Tahoma" panose="020B0604030504040204" pitchFamily="2" charset="0"/>
                </a:defRPr>
              </a:lvl8pPr>
              <a:lvl9pPr marL="3886200" indent="-228600" eaLnBrk="0" fontAlgn="base" hangingPunct="0">
                <a:spcBef>
                  <a:spcPct val="0"/>
                </a:spcBef>
                <a:spcAft>
                  <a:spcPct val="0"/>
                </a:spcAft>
                <a:defRPr sz="2400">
                  <a:solidFill>
                    <a:schemeClr val="tx1"/>
                  </a:solidFill>
                  <a:latin typeface="Tahoma" panose="020B0604030504040204" pitchFamily="2" charset="0"/>
                </a:defRPr>
              </a:lvl9pPr>
            </a:lstStyle>
            <a:p>
              <a:pPr algn="ctr" eaLnBrk="0" hangingPunct="0">
                <a:spcBef>
                  <a:spcPct val="50000"/>
                </a:spcBef>
                <a:defRPr/>
              </a:pPr>
              <a:r>
                <a:rPr lang="en-US" altLang="zh-CN" sz="2000" i="1">
                  <a:latin typeface="Helvetica" panose="020B0604020202020204" pitchFamily="34" charset="0"/>
                </a:rPr>
                <a:t>T</a:t>
              </a:r>
              <a:r>
                <a:rPr lang="en-US" altLang="zh-CN" sz="2000" baseline="-25000">
                  <a:latin typeface="Helvetica" panose="020B0604020202020204" pitchFamily="34" charset="0"/>
                </a:rPr>
                <a:t>3</a:t>
              </a:r>
              <a:endParaRPr lang="en-US" altLang="zh-CN" sz="2000" i="1">
                <a:latin typeface="Helvetica" panose="020B0604020202020204" pitchFamily="34" charset="0"/>
              </a:endParaRPr>
            </a:p>
          </p:txBody>
        </p:sp>
        <p:sp>
          <p:nvSpPr>
            <p:cNvPr id="806941" name="Text Box 16"/>
            <p:cNvSpPr txBox="1">
              <a:spLocks noChangeArrowheads="1"/>
            </p:cNvSpPr>
            <p:nvPr/>
          </p:nvSpPr>
          <p:spPr bwMode="auto">
            <a:xfrm>
              <a:off x="5091" y="2607"/>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2" charset="0"/>
                </a:defRPr>
              </a:lvl1pPr>
              <a:lvl2pPr marL="742950" indent="-285750">
                <a:defRPr sz="2400">
                  <a:solidFill>
                    <a:schemeClr val="tx1"/>
                  </a:solidFill>
                  <a:latin typeface="Tahoma" panose="020B0604030504040204" pitchFamily="2" charset="0"/>
                </a:defRPr>
              </a:lvl2pPr>
              <a:lvl3pPr marL="1143000" indent="-228600">
                <a:defRPr sz="2400">
                  <a:solidFill>
                    <a:schemeClr val="tx1"/>
                  </a:solidFill>
                  <a:latin typeface="Tahoma" panose="020B0604030504040204" pitchFamily="2" charset="0"/>
                </a:defRPr>
              </a:lvl3pPr>
              <a:lvl4pPr marL="1600200" indent="-228600">
                <a:defRPr sz="2400">
                  <a:solidFill>
                    <a:schemeClr val="tx1"/>
                  </a:solidFill>
                  <a:latin typeface="Tahoma" panose="020B0604030504040204" pitchFamily="2" charset="0"/>
                </a:defRPr>
              </a:lvl4pPr>
              <a:lvl5pPr marL="2057400" indent="-228600">
                <a:defRPr sz="2400">
                  <a:solidFill>
                    <a:schemeClr val="tx1"/>
                  </a:solidFill>
                  <a:latin typeface="Tahoma" panose="020B0604030504040204" pitchFamily="2" charset="0"/>
                </a:defRPr>
              </a:lvl5pPr>
              <a:lvl6pPr marL="2514600" indent="-228600" eaLnBrk="0" fontAlgn="base" hangingPunct="0">
                <a:spcBef>
                  <a:spcPct val="0"/>
                </a:spcBef>
                <a:spcAft>
                  <a:spcPct val="0"/>
                </a:spcAft>
                <a:defRPr sz="2400">
                  <a:solidFill>
                    <a:schemeClr val="tx1"/>
                  </a:solidFill>
                  <a:latin typeface="Tahoma" panose="020B0604030504040204" pitchFamily="2" charset="0"/>
                </a:defRPr>
              </a:lvl6pPr>
              <a:lvl7pPr marL="2971800" indent="-228600" eaLnBrk="0" fontAlgn="base" hangingPunct="0">
                <a:spcBef>
                  <a:spcPct val="0"/>
                </a:spcBef>
                <a:spcAft>
                  <a:spcPct val="0"/>
                </a:spcAft>
                <a:defRPr sz="2400">
                  <a:solidFill>
                    <a:schemeClr val="tx1"/>
                  </a:solidFill>
                  <a:latin typeface="Tahoma" panose="020B0604030504040204" pitchFamily="2" charset="0"/>
                </a:defRPr>
              </a:lvl7pPr>
              <a:lvl8pPr marL="3429000" indent="-228600" eaLnBrk="0" fontAlgn="base" hangingPunct="0">
                <a:spcBef>
                  <a:spcPct val="0"/>
                </a:spcBef>
                <a:spcAft>
                  <a:spcPct val="0"/>
                </a:spcAft>
                <a:defRPr sz="2400">
                  <a:solidFill>
                    <a:schemeClr val="tx1"/>
                  </a:solidFill>
                  <a:latin typeface="Tahoma" panose="020B0604030504040204" pitchFamily="2" charset="0"/>
                </a:defRPr>
              </a:lvl8pPr>
              <a:lvl9pPr marL="3886200" indent="-228600" eaLnBrk="0" fontAlgn="base" hangingPunct="0">
                <a:spcBef>
                  <a:spcPct val="0"/>
                </a:spcBef>
                <a:spcAft>
                  <a:spcPct val="0"/>
                </a:spcAft>
                <a:defRPr sz="2400">
                  <a:solidFill>
                    <a:schemeClr val="tx1"/>
                  </a:solidFill>
                  <a:latin typeface="Tahoma" panose="020B0604030504040204" pitchFamily="2" charset="0"/>
                </a:defRPr>
              </a:lvl9pPr>
            </a:lstStyle>
            <a:p>
              <a:pPr algn="ctr" eaLnBrk="0" hangingPunct="0">
                <a:spcBef>
                  <a:spcPct val="50000"/>
                </a:spcBef>
                <a:defRPr/>
              </a:pPr>
              <a:r>
                <a:rPr lang="en-US" altLang="zh-CN" sz="2000" i="1">
                  <a:latin typeface="Helvetica" panose="020B0604020202020204" pitchFamily="34" charset="0"/>
                </a:rPr>
                <a:t>T</a:t>
              </a:r>
              <a:r>
                <a:rPr lang="en-US" altLang="zh-CN" sz="2000" baseline="-25000">
                  <a:latin typeface="Helvetica" panose="020B0604020202020204" pitchFamily="34" charset="0"/>
                </a:rPr>
                <a:t>4</a:t>
              </a:r>
              <a:endParaRPr lang="en-US" altLang="zh-CN" sz="2000" i="1">
                <a:latin typeface="Helvetica" panose="020B0604020202020204" pitchFamily="34" charset="0"/>
              </a:endParaRPr>
            </a:p>
          </p:txBody>
        </p:sp>
        <p:sp>
          <p:nvSpPr>
            <p:cNvPr id="806942" name="Text Box 17"/>
            <p:cNvSpPr txBox="1">
              <a:spLocks noChangeArrowheads="1"/>
            </p:cNvSpPr>
            <p:nvPr/>
          </p:nvSpPr>
          <p:spPr bwMode="auto">
            <a:xfrm>
              <a:off x="3964" y="1620"/>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2" charset="0"/>
                </a:defRPr>
              </a:lvl1pPr>
              <a:lvl2pPr marL="742950" indent="-285750">
                <a:defRPr sz="2400">
                  <a:solidFill>
                    <a:schemeClr val="tx1"/>
                  </a:solidFill>
                  <a:latin typeface="Tahoma" panose="020B0604030504040204" pitchFamily="2" charset="0"/>
                </a:defRPr>
              </a:lvl2pPr>
              <a:lvl3pPr marL="1143000" indent="-228600">
                <a:defRPr sz="2400">
                  <a:solidFill>
                    <a:schemeClr val="tx1"/>
                  </a:solidFill>
                  <a:latin typeface="Tahoma" panose="020B0604030504040204" pitchFamily="2" charset="0"/>
                </a:defRPr>
              </a:lvl3pPr>
              <a:lvl4pPr marL="1600200" indent="-228600">
                <a:defRPr sz="2400">
                  <a:solidFill>
                    <a:schemeClr val="tx1"/>
                  </a:solidFill>
                  <a:latin typeface="Tahoma" panose="020B0604030504040204" pitchFamily="2" charset="0"/>
                </a:defRPr>
              </a:lvl4pPr>
              <a:lvl5pPr marL="2057400" indent="-228600">
                <a:defRPr sz="2400">
                  <a:solidFill>
                    <a:schemeClr val="tx1"/>
                  </a:solidFill>
                  <a:latin typeface="Tahoma" panose="020B0604030504040204" pitchFamily="2" charset="0"/>
                </a:defRPr>
              </a:lvl5pPr>
              <a:lvl6pPr marL="2514600" indent="-228600" eaLnBrk="0" fontAlgn="base" hangingPunct="0">
                <a:spcBef>
                  <a:spcPct val="0"/>
                </a:spcBef>
                <a:spcAft>
                  <a:spcPct val="0"/>
                </a:spcAft>
                <a:defRPr sz="2400">
                  <a:solidFill>
                    <a:schemeClr val="tx1"/>
                  </a:solidFill>
                  <a:latin typeface="Tahoma" panose="020B0604030504040204" pitchFamily="2" charset="0"/>
                </a:defRPr>
              </a:lvl6pPr>
              <a:lvl7pPr marL="2971800" indent="-228600" eaLnBrk="0" fontAlgn="base" hangingPunct="0">
                <a:spcBef>
                  <a:spcPct val="0"/>
                </a:spcBef>
                <a:spcAft>
                  <a:spcPct val="0"/>
                </a:spcAft>
                <a:defRPr sz="2400">
                  <a:solidFill>
                    <a:schemeClr val="tx1"/>
                  </a:solidFill>
                  <a:latin typeface="Tahoma" panose="020B0604030504040204" pitchFamily="2" charset="0"/>
                </a:defRPr>
              </a:lvl7pPr>
              <a:lvl8pPr marL="3429000" indent="-228600" eaLnBrk="0" fontAlgn="base" hangingPunct="0">
                <a:spcBef>
                  <a:spcPct val="0"/>
                </a:spcBef>
                <a:spcAft>
                  <a:spcPct val="0"/>
                </a:spcAft>
                <a:defRPr sz="2400">
                  <a:solidFill>
                    <a:schemeClr val="tx1"/>
                  </a:solidFill>
                  <a:latin typeface="Tahoma" panose="020B0604030504040204" pitchFamily="2" charset="0"/>
                </a:defRPr>
              </a:lvl8pPr>
              <a:lvl9pPr marL="3886200" indent="-228600" eaLnBrk="0" fontAlgn="base" hangingPunct="0">
                <a:spcBef>
                  <a:spcPct val="0"/>
                </a:spcBef>
                <a:spcAft>
                  <a:spcPct val="0"/>
                </a:spcAft>
                <a:defRPr sz="2400">
                  <a:solidFill>
                    <a:schemeClr val="tx1"/>
                  </a:solidFill>
                  <a:latin typeface="Tahoma" panose="020B0604030504040204" pitchFamily="2" charset="0"/>
                </a:defRPr>
              </a:lvl9pPr>
            </a:lstStyle>
            <a:p>
              <a:pPr algn="ctr" eaLnBrk="0" hangingPunct="0">
                <a:spcBef>
                  <a:spcPct val="50000"/>
                </a:spcBef>
                <a:defRPr/>
              </a:pPr>
              <a:r>
                <a:rPr lang="en-US" altLang="zh-CN" sz="2000" i="1">
                  <a:latin typeface="Helvetica" panose="020B0604020202020204" pitchFamily="34" charset="0"/>
                </a:rPr>
                <a:t>T</a:t>
              </a:r>
              <a:r>
                <a:rPr lang="en-US" altLang="zh-CN" sz="2000" baseline="-25000">
                  <a:latin typeface="Helvetica" panose="020B0604020202020204" pitchFamily="34" charset="0"/>
                </a:rPr>
                <a:t>1</a:t>
              </a:r>
              <a:endParaRPr lang="en-US" altLang="zh-CN" sz="2000" i="1">
                <a:latin typeface="Helvetica" panose="020B0604020202020204" pitchFamily="34" charset="0"/>
              </a:endParaRPr>
            </a:p>
          </p:txBody>
        </p:sp>
        <p:sp>
          <p:nvSpPr>
            <p:cNvPr id="806943" name="Text Box 19"/>
            <p:cNvSpPr txBox="1">
              <a:spLocks noChangeArrowheads="1"/>
            </p:cNvSpPr>
            <p:nvPr/>
          </p:nvSpPr>
          <p:spPr bwMode="auto">
            <a:xfrm>
              <a:off x="5051" y="1620"/>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2" charset="0"/>
                </a:defRPr>
              </a:lvl1pPr>
              <a:lvl2pPr marL="742950" indent="-285750">
                <a:defRPr sz="2400">
                  <a:solidFill>
                    <a:schemeClr val="tx1"/>
                  </a:solidFill>
                  <a:latin typeface="Tahoma" panose="020B0604030504040204" pitchFamily="2" charset="0"/>
                </a:defRPr>
              </a:lvl2pPr>
              <a:lvl3pPr marL="1143000" indent="-228600">
                <a:defRPr sz="2400">
                  <a:solidFill>
                    <a:schemeClr val="tx1"/>
                  </a:solidFill>
                  <a:latin typeface="Tahoma" panose="020B0604030504040204" pitchFamily="2" charset="0"/>
                </a:defRPr>
              </a:lvl3pPr>
              <a:lvl4pPr marL="1600200" indent="-228600">
                <a:defRPr sz="2400">
                  <a:solidFill>
                    <a:schemeClr val="tx1"/>
                  </a:solidFill>
                  <a:latin typeface="Tahoma" panose="020B0604030504040204" pitchFamily="2" charset="0"/>
                </a:defRPr>
              </a:lvl4pPr>
              <a:lvl5pPr marL="2057400" indent="-228600">
                <a:defRPr sz="2400">
                  <a:solidFill>
                    <a:schemeClr val="tx1"/>
                  </a:solidFill>
                  <a:latin typeface="Tahoma" panose="020B0604030504040204" pitchFamily="2" charset="0"/>
                </a:defRPr>
              </a:lvl5pPr>
              <a:lvl6pPr marL="2514600" indent="-228600" eaLnBrk="0" fontAlgn="base" hangingPunct="0">
                <a:spcBef>
                  <a:spcPct val="0"/>
                </a:spcBef>
                <a:spcAft>
                  <a:spcPct val="0"/>
                </a:spcAft>
                <a:defRPr sz="2400">
                  <a:solidFill>
                    <a:schemeClr val="tx1"/>
                  </a:solidFill>
                  <a:latin typeface="Tahoma" panose="020B0604030504040204" pitchFamily="2" charset="0"/>
                </a:defRPr>
              </a:lvl6pPr>
              <a:lvl7pPr marL="2971800" indent="-228600" eaLnBrk="0" fontAlgn="base" hangingPunct="0">
                <a:spcBef>
                  <a:spcPct val="0"/>
                </a:spcBef>
                <a:spcAft>
                  <a:spcPct val="0"/>
                </a:spcAft>
                <a:defRPr sz="2400">
                  <a:solidFill>
                    <a:schemeClr val="tx1"/>
                  </a:solidFill>
                  <a:latin typeface="Tahoma" panose="020B0604030504040204" pitchFamily="2" charset="0"/>
                </a:defRPr>
              </a:lvl7pPr>
              <a:lvl8pPr marL="3429000" indent="-228600" eaLnBrk="0" fontAlgn="base" hangingPunct="0">
                <a:spcBef>
                  <a:spcPct val="0"/>
                </a:spcBef>
                <a:spcAft>
                  <a:spcPct val="0"/>
                </a:spcAft>
                <a:defRPr sz="2400">
                  <a:solidFill>
                    <a:schemeClr val="tx1"/>
                  </a:solidFill>
                  <a:latin typeface="Tahoma" panose="020B0604030504040204" pitchFamily="2" charset="0"/>
                </a:defRPr>
              </a:lvl8pPr>
              <a:lvl9pPr marL="3886200" indent="-228600" eaLnBrk="0" fontAlgn="base" hangingPunct="0">
                <a:spcBef>
                  <a:spcPct val="0"/>
                </a:spcBef>
                <a:spcAft>
                  <a:spcPct val="0"/>
                </a:spcAft>
                <a:defRPr sz="2400">
                  <a:solidFill>
                    <a:schemeClr val="tx1"/>
                  </a:solidFill>
                  <a:latin typeface="Tahoma" panose="020B0604030504040204" pitchFamily="2" charset="0"/>
                </a:defRPr>
              </a:lvl9pPr>
            </a:lstStyle>
            <a:p>
              <a:pPr algn="ctr" eaLnBrk="0" hangingPunct="0">
                <a:spcBef>
                  <a:spcPct val="50000"/>
                </a:spcBef>
                <a:defRPr/>
              </a:pPr>
              <a:r>
                <a:rPr lang="en-US" altLang="zh-CN" sz="2000" i="1">
                  <a:latin typeface="Helvetica" panose="020B0604020202020204" pitchFamily="34" charset="0"/>
                </a:rPr>
                <a:t>T</a:t>
              </a:r>
              <a:r>
                <a:rPr lang="en-US" altLang="zh-CN" sz="2000" baseline="-25000">
                  <a:latin typeface="Helvetica" panose="020B0604020202020204" pitchFamily="34" charset="0"/>
                </a:rPr>
                <a:t>2</a:t>
              </a:r>
              <a:endParaRPr lang="en-US" altLang="zh-CN" sz="2000" i="1">
                <a:latin typeface="Helvetica" panose="020B0604020202020204" pitchFamily="34" charset="0"/>
              </a:endParaRPr>
            </a:p>
          </p:txBody>
        </p:sp>
        <p:sp>
          <p:nvSpPr>
            <p:cNvPr id="806944" name="Text Box 30"/>
            <p:cNvSpPr txBox="1">
              <a:spLocks noChangeArrowheads="1"/>
            </p:cNvSpPr>
            <p:nvPr/>
          </p:nvSpPr>
          <p:spPr bwMode="auto">
            <a:xfrm>
              <a:off x="4626" y="3284"/>
              <a:ext cx="284" cy="262"/>
            </a:xfrm>
            <a:prstGeom prst="rect">
              <a:avLst/>
            </a:prstGeom>
            <a:noFill/>
            <a:ln w="19050">
              <a:solidFill>
                <a:srgbClr val="0066FF"/>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400">
                  <a:solidFill>
                    <a:schemeClr val="tx1"/>
                  </a:solidFill>
                  <a:latin typeface="Tahoma" panose="020B0604030504040204" pitchFamily="2" charset="0"/>
                </a:defRPr>
              </a:lvl1pPr>
              <a:lvl2pPr marL="742950" indent="-285750">
                <a:defRPr sz="2400">
                  <a:solidFill>
                    <a:schemeClr val="tx1"/>
                  </a:solidFill>
                  <a:latin typeface="Tahoma" panose="020B0604030504040204" pitchFamily="2" charset="0"/>
                </a:defRPr>
              </a:lvl2pPr>
              <a:lvl3pPr marL="1143000" indent="-228600">
                <a:defRPr sz="2400">
                  <a:solidFill>
                    <a:schemeClr val="tx1"/>
                  </a:solidFill>
                  <a:latin typeface="Tahoma" panose="020B0604030504040204" pitchFamily="2" charset="0"/>
                </a:defRPr>
              </a:lvl3pPr>
              <a:lvl4pPr marL="1600200" indent="-228600">
                <a:defRPr sz="2400">
                  <a:solidFill>
                    <a:schemeClr val="tx1"/>
                  </a:solidFill>
                  <a:latin typeface="Tahoma" panose="020B0604030504040204" pitchFamily="2" charset="0"/>
                </a:defRPr>
              </a:lvl4pPr>
              <a:lvl5pPr marL="2057400" indent="-228600">
                <a:defRPr sz="2400">
                  <a:solidFill>
                    <a:schemeClr val="tx1"/>
                  </a:solidFill>
                  <a:latin typeface="Tahoma" panose="020B0604030504040204" pitchFamily="2" charset="0"/>
                </a:defRPr>
              </a:lvl5pPr>
              <a:lvl6pPr marL="2514600" indent="-228600" eaLnBrk="0" fontAlgn="base" hangingPunct="0">
                <a:spcBef>
                  <a:spcPct val="0"/>
                </a:spcBef>
                <a:spcAft>
                  <a:spcPct val="0"/>
                </a:spcAft>
                <a:defRPr sz="2400">
                  <a:solidFill>
                    <a:schemeClr val="tx1"/>
                  </a:solidFill>
                  <a:latin typeface="Tahoma" panose="020B0604030504040204" pitchFamily="2" charset="0"/>
                </a:defRPr>
              </a:lvl6pPr>
              <a:lvl7pPr marL="2971800" indent="-228600" eaLnBrk="0" fontAlgn="base" hangingPunct="0">
                <a:spcBef>
                  <a:spcPct val="0"/>
                </a:spcBef>
                <a:spcAft>
                  <a:spcPct val="0"/>
                </a:spcAft>
                <a:defRPr sz="2400">
                  <a:solidFill>
                    <a:schemeClr val="tx1"/>
                  </a:solidFill>
                  <a:latin typeface="Tahoma" panose="020B0604030504040204" pitchFamily="2" charset="0"/>
                </a:defRPr>
              </a:lvl7pPr>
              <a:lvl8pPr marL="3429000" indent="-228600" eaLnBrk="0" fontAlgn="base" hangingPunct="0">
                <a:spcBef>
                  <a:spcPct val="0"/>
                </a:spcBef>
                <a:spcAft>
                  <a:spcPct val="0"/>
                </a:spcAft>
                <a:defRPr sz="2400">
                  <a:solidFill>
                    <a:schemeClr val="tx1"/>
                  </a:solidFill>
                  <a:latin typeface="Tahoma" panose="020B0604030504040204" pitchFamily="2" charset="0"/>
                </a:defRPr>
              </a:lvl8pPr>
              <a:lvl9pPr marL="3886200" indent="-228600" eaLnBrk="0" fontAlgn="base" hangingPunct="0">
                <a:spcBef>
                  <a:spcPct val="0"/>
                </a:spcBef>
                <a:spcAft>
                  <a:spcPct val="0"/>
                </a:spcAft>
                <a:defRPr sz="2400">
                  <a:solidFill>
                    <a:schemeClr val="tx1"/>
                  </a:solidFill>
                  <a:latin typeface="Tahoma" panose="020B0604030504040204" pitchFamily="2" charset="0"/>
                </a:defRPr>
              </a:lvl9pPr>
            </a:lstStyle>
            <a:p>
              <a:pPr algn="ctr" eaLnBrk="0" hangingPunct="0">
                <a:spcBef>
                  <a:spcPct val="50000"/>
                </a:spcBef>
                <a:defRPr/>
              </a:pPr>
              <a:r>
                <a:rPr lang="en-US" altLang="zh-CN" sz="2000" i="1">
                  <a:latin typeface="Helvetica" panose="020B0604020202020204" pitchFamily="34" charset="0"/>
                </a:rPr>
                <a:t>T</a:t>
              </a:r>
              <a:r>
                <a:rPr lang="en-US" altLang="zh-CN" sz="2000" baseline="-25000">
                  <a:latin typeface="Helvetica" panose="020B0604020202020204" pitchFamily="34" charset="0"/>
                </a:rPr>
                <a:t>5</a:t>
              </a:r>
              <a:endParaRPr lang="en-US" altLang="zh-CN" sz="2000" i="1">
                <a:latin typeface="Helvetica" panose="020B0604020202020204" pitchFamily="34" charset="0"/>
              </a:endParaRPr>
            </a:p>
          </p:txBody>
        </p:sp>
      </p:grpSp>
      <p:sp>
        <p:nvSpPr>
          <p:cNvPr id="18465" name="Text Box 35"/>
          <p:cNvSpPr txBox="1">
            <a:spLocks noChangeArrowheads="1"/>
          </p:cNvSpPr>
          <p:nvPr/>
        </p:nvSpPr>
        <p:spPr bwMode="auto">
          <a:xfrm>
            <a:off x="5413375" y="152400"/>
            <a:ext cx="4895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r" eaLnBrk="0" hangingPunct="0">
              <a:spcBef>
                <a:spcPct val="50000"/>
              </a:spcBef>
            </a:pPr>
            <a:r>
              <a:rPr lang="en-US" altLang="zh-CN" sz="2000"/>
              <a:t>3.4 (</a:t>
            </a:r>
            <a:r>
              <a:rPr lang="zh-CN" altLang="en-US" sz="2000"/>
              <a:t>冲突</a:t>
            </a:r>
            <a:r>
              <a:rPr lang="en-US" altLang="zh-CN" sz="2000"/>
              <a:t>)</a:t>
            </a:r>
            <a:r>
              <a:rPr lang="zh-CN" altLang="en-US" sz="2000"/>
              <a:t>可串行化调度的检测</a:t>
            </a:r>
            <a:endParaRPr lang="en-US" altLang="zh-CN" sz="2000"/>
          </a:p>
        </p:txBody>
      </p:sp>
      <p:sp>
        <p:nvSpPr>
          <p:cNvPr id="806946" name="Line 34"/>
          <p:cNvSpPr>
            <a:spLocks noChangeShapeType="1"/>
          </p:cNvSpPr>
          <p:nvPr/>
        </p:nvSpPr>
        <p:spPr bwMode="auto">
          <a:xfrm>
            <a:off x="5375276" y="4459289"/>
            <a:ext cx="684213" cy="1150937"/>
          </a:xfrm>
          <a:prstGeom prst="line">
            <a:avLst/>
          </a:prstGeom>
          <a:noFill/>
          <a:ln w="9525">
            <a:solidFill>
              <a:srgbClr val="00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7" name="Line 35"/>
          <p:cNvSpPr>
            <a:spLocks noChangeShapeType="1"/>
          </p:cNvSpPr>
          <p:nvPr/>
        </p:nvSpPr>
        <p:spPr bwMode="auto">
          <a:xfrm>
            <a:off x="2927350" y="2693989"/>
            <a:ext cx="2628900" cy="2916237"/>
          </a:xfrm>
          <a:prstGeom prst="line">
            <a:avLst/>
          </a:prstGeom>
          <a:noFill/>
          <a:ln w="9525">
            <a:solidFill>
              <a:srgbClr val="428E5B"/>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8" name="Line 36"/>
          <p:cNvSpPr>
            <a:spLocks noChangeShapeType="1"/>
          </p:cNvSpPr>
          <p:nvPr/>
        </p:nvSpPr>
        <p:spPr bwMode="auto">
          <a:xfrm>
            <a:off x="4224338" y="4027489"/>
            <a:ext cx="1331912" cy="827087"/>
          </a:xfrm>
          <a:prstGeom prst="line">
            <a:avLst/>
          </a:prstGeom>
          <a:noFill/>
          <a:ln w="9525">
            <a:solidFill>
              <a:srgbClr val="0066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tIns="0" bIns="0"/>
          <a:lstStyle/>
          <a:p>
            <a:pPr eaLnBrk="0" hangingPunct="0">
              <a:defRPr/>
            </a:pPr>
            <a:endParaRPr lang="zh-CN" altLang="en-US"/>
          </a:p>
        </p:txBody>
      </p:sp>
      <p:sp>
        <p:nvSpPr>
          <p:cNvPr id="806949" name="AutoShape 37">
            <a:hlinkClick r:id="" action="ppaction://hlinkshowjump?jump=lastslideviewed" highlightClick="1"/>
          </p:cNvPr>
          <p:cNvSpPr>
            <a:spLocks noChangeArrowheads="1"/>
          </p:cNvSpPr>
          <p:nvPr/>
        </p:nvSpPr>
        <p:spPr bwMode="auto">
          <a:xfrm>
            <a:off x="9804401" y="981075"/>
            <a:ext cx="481013" cy="166688"/>
          </a:xfrm>
          <a:prstGeom prst="actionButtonBlank">
            <a:avLst/>
          </a:prstGeom>
          <a:solidFill>
            <a:srgbClr val="FF9900"/>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0" bIns="0" anchor="ctr"/>
          <a:lstStyle/>
          <a:p>
            <a:pPr algn="ctr" eaLnBrk="0" hangingPunct="0">
              <a:defRPr/>
            </a:pPr>
            <a:r>
              <a:rPr lang="zh-CN" altLang="en-US" sz="1000">
                <a:solidFill>
                  <a:schemeClr val="tx2"/>
                </a:solidFill>
              </a:rPr>
              <a:t>返回</a:t>
            </a:r>
            <a:endParaRPr lang="zh-CN" altLang="en-US" sz="1000">
              <a:solidFill>
                <a:schemeClr val="tx2"/>
              </a:solidFill>
            </a:endParaRPr>
          </a:p>
        </p:txBody>
      </p:sp>
      <p:sp>
        <p:nvSpPr>
          <p:cNvPr id="18470" name="AutoShape 38"/>
          <p:cNvSpPr>
            <a:spLocks noChangeArrowheads="1"/>
          </p:cNvSpPr>
          <p:nvPr/>
        </p:nvSpPr>
        <p:spPr bwMode="auto">
          <a:xfrm>
            <a:off x="1703388" y="979488"/>
            <a:ext cx="1568450" cy="539750"/>
          </a:xfrm>
          <a:prstGeom prst="cloudCallout">
            <a:avLst>
              <a:gd name="adj1" fmla="val -45750"/>
              <a:gd name="adj2" fmla="val 96472"/>
            </a:avLst>
          </a:prstGeom>
          <a:solidFill>
            <a:schemeClr val="bg1"/>
          </a:solidFill>
          <a:ln w="9525">
            <a:solidFill>
              <a:schemeClr val="tx1"/>
            </a:solidFill>
            <a:round/>
          </a:ln>
        </p:spPr>
        <p:txBody>
          <a:bodyPr lIns="0" tIns="0" rIns="0" bIns="0"/>
          <a:lstStyle/>
          <a:p>
            <a:pPr algn="ctr" eaLnBrk="0" hangingPunct="0"/>
            <a:r>
              <a:rPr lang="zh-CN" altLang="en-US"/>
              <a:t>该调度的优先图什么样？</a:t>
            </a:r>
            <a:endParaRPr lang="zh-CN" altLang="en-US"/>
          </a:p>
        </p:txBody>
      </p:sp>
      <p:sp>
        <p:nvSpPr>
          <p:cNvPr id="806951" name="AutoShape 39">
            <a:hlinkClick r:id="" action="ppaction://hlinkshowjump?jump=nextslide" highlightClick="1"/>
          </p:cNvPr>
          <p:cNvSpPr>
            <a:spLocks noChangeArrowheads="1"/>
          </p:cNvSpPr>
          <p:nvPr/>
        </p:nvSpPr>
        <p:spPr bwMode="auto">
          <a:xfrm>
            <a:off x="10134600" y="6219826"/>
            <a:ext cx="228600" cy="200025"/>
          </a:xfrm>
          <a:prstGeom prst="actionButtonForwardNex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eaLnBrk="0" hangingPunct="0">
              <a:defRPr/>
            </a:pPr>
            <a:endParaRPr lang="zh-CN" altLang="en-US"/>
          </a:p>
        </p:txBody>
      </p:sp>
      <p:sp>
        <p:nvSpPr>
          <p:cNvPr id="806952" name="Rectangle 40"/>
          <p:cNvSpPr>
            <a:spLocks noChangeArrowheads="1"/>
          </p:cNvSpPr>
          <p:nvPr/>
        </p:nvSpPr>
        <p:spPr bwMode="auto">
          <a:xfrm>
            <a:off x="8543926" y="5838826"/>
            <a:ext cx="18466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0066FF"/>
                </a:solidFill>
              </a:rPr>
              <a:t>孤立点（无连线）</a:t>
            </a:r>
            <a:endParaRPr lang="zh-CN" altLang="en-US">
              <a:solidFill>
                <a:srgbClr val="0066FF"/>
              </a:solidFill>
            </a:endParaRPr>
          </a:p>
        </p:txBody>
      </p:sp>
      <p:pic>
        <p:nvPicPr>
          <p:cNvPr id="18473"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0976" y="1547814"/>
            <a:ext cx="23336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4" name="文本框 42"/>
          <p:cNvSpPr txBox="1">
            <a:spLocks noChangeArrowheads="1"/>
          </p:cNvSpPr>
          <p:nvPr/>
        </p:nvSpPr>
        <p:spPr bwMode="auto">
          <a:xfrm>
            <a:off x="5761038" y="6526214"/>
            <a:ext cx="596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5</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3144"/>
                                        </p:tgtEl>
                                        <p:attrNameLst>
                                          <p:attrName>style.visibility</p:attrName>
                                        </p:attrNameLst>
                                      </p:cBhvr>
                                      <p:to>
                                        <p:strVal val="visible"/>
                                      </p:to>
                                    </p:set>
                                    <p:anim calcmode="lin" valueType="num">
                                      <p:cBhvr additive="base">
                                        <p:cTn id="7" dur="500" fill="hold"/>
                                        <p:tgtEl>
                                          <p:spTgt spid="303144"/>
                                        </p:tgtEl>
                                        <p:attrNameLst>
                                          <p:attrName>ppt_x</p:attrName>
                                        </p:attrNameLst>
                                      </p:cBhvr>
                                      <p:tavLst>
                                        <p:tav tm="0">
                                          <p:val>
                                            <p:strVal val="#ppt_x"/>
                                          </p:val>
                                        </p:tav>
                                        <p:tav tm="100000">
                                          <p:val>
                                            <p:strVal val="#ppt_x"/>
                                          </p:val>
                                        </p:tav>
                                      </p:tavLst>
                                    </p:anim>
                                    <p:anim calcmode="lin" valueType="num">
                                      <p:cBhvr additive="base">
                                        <p:cTn id="8" dur="500" fill="hold"/>
                                        <p:tgtEl>
                                          <p:spTgt spid="3031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3140"/>
                                        </p:tgtEl>
                                        <p:attrNameLst>
                                          <p:attrName>style.visibility</p:attrName>
                                        </p:attrNameLst>
                                      </p:cBhvr>
                                      <p:to>
                                        <p:strVal val="visible"/>
                                      </p:to>
                                    </p:set>
                                    <p:anim calcmode="lin" valueType="num">
                                      <p:cBhvr additive="base">
                                        <p:cTn id="13" dur="500" fill="hold"/>
                                        <p:tgtEl>
                                          <p:spTgt spid="303140"/>
                                        </p:tgtEl>
                                        <p:attrNameLst>
                                          <p:attrName>ppt_x</p:attrName>
                                        </p:attrNameLst>
                                      </p:cBhvr>
                                      <p:tavLst>
                                        <p:tav tm="0">
                                          <p:val>
                                            <p:strVal val="#ppt_x"/>
                                          </p:val>
                                        </p:tav>
                                        <p:tav tm="100000">
                                          <p:val>
                                            <p:strVal val="#ppt_x"/>
                                          </p:val>
                                        </p:tav>
                                      </p:tavLst>
                                    </p:anim>
                                    <p:anim calcmode="lin" valueType="num">
                                      <p:cBhvr additive="base">
                                        <p:cTn id="14" dur="500" fill="hold"/>
                                        <p:tgtEl>
                                          <p:spTgt spid="3031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3141"/>
                                        </p:tgtEl>
                                        <p:attrNameLst>
                                          <p:attrName>style.visibility</p:attrName>
                                        </p:attrNameLst>
                                      </p:cBhvr>
                                      <p:to>
                                        <p:strVal val="visible"/>
                                      </p:to>
                                    </p:set>
                                    <p:anim calcmode="lin" valueType="num">
                                      <p:cBhvr additive="base">
                                        <p:cTn id="19" dur="500" fill="hold"/>
                                        <p:tgtEl>
                                          <p:spTgt spid="303141"/>
                                        </p:tgtEl>
                                        <p:attrNameLst>
                                          <p:attrName>ppt_x</p:attrName>
                                        </p:attrNameLst>
                                      </p:cBhvr>
                                      <p:tavLst>
                                        <p:tav tm="0">
                                          <p:val>
                                            <p:strVal val="#ppt_x"/>
                                          </p:val>
                                        </p:tav>
                                        <p:tav tm="100000">
                                          <p:val>
                                            <p:strVal val="#ppt_x"/>
                                          </p:val>
                                        </p:tav>
                                      </p:tavLst>
                                    </p:anim>
                                    <p:anim calcmode="lin" valueType="num">
                                      <p:cBhvr additive="base">
                                        <p:cTn id="20" dur="500" fill="hold"/>
                                        <p:tgtEl>
                                          <p:spTgt spid="3031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06947"/>
                                        </p:tgtEl>
                                        <p:attrNameLst>
                                          <p:attrName>style.visibility</p:attrName>
                                        </p:attrNameLst>
                                      </p:cBhvr>
                                      <p:to>
                                        <p:strVal val="visible"/>
                                      </p:to>
                                    </p:set>
                                    <p:anim calcmode="lin" valueType="num">
                                      <p:cBhvr additive="base">
                                        <p:cTn id="23" dur="500" fill="hold"/>
                                        <p:tgtEl>
                                          <p:spTgt spid="806947"/>
                                        </p:tgtEl>
                                        <p:attrNameLst>
                                          <p:attrName>ppt_x</p:attrName>
                                        </p:attrNameLst>
                                      </p:cBhvr>
                                      <p:tavLst>
                                        <p:tav tm="0">
                                          <p:val>
                                            <p:strVal val="#ppt_x"/>
                                          </p:val>
                                        </p:tav>
                                        <p:tav tm="100000">
                                          <p:val>
                                            <p:strVal val="#ppt_x"/>
                                          </p:val>
                                        </p:tav>
                                      </p:tavLst>
                                    </p:anim>
                                    <p:anim calcmode="lin" valueType="num">
                                      <p:cBhvr additive="base">
                                        <p:cTn id="24" dur="500" fill="hold"/>
                                        <p:tgtEl>
                                          <p:spTgt spid="8069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3142"/>
                                        </p:tgtEl>
                                        <p:attrNameLst>
                                          <p:attrName>style.visibility</p:attrName>
                                        </p:attrNameLst>
                                      </p:cBhvr>
                                      <p:to>
                                        <p:strVal val="visible"/>
                                      </p:to>
                                    </p:set>
                                    <p:anim calcmode="lin" valueType="num">
                                      <p:cBhvr additive="base">
                                        <p:cTn id="29" dur="500" fill="hold"/>
                                        <p:tgtEl>
                                          <p:spTgt spid="303142"/>
                                        </p:tgtEl>
                                        <p:attrNameLst>
                                          <p:attrName>ppt_x</p:attrName>
                                        </p:attrNameLst>
                                      </p:cBhvr>
                                      <p:tavLst>
                                        <p:tav tm="0">
                                          <p:val>
                                            <p:strVal val="#ppt_x"/>
                                          </p:val>
                                        </p:tav>
                                        <p:tav tm="100000">
                                          <p:val>
                                            <p:strVal val="#ppt_x"/>
                                          </p:val>
                                        </p:tav>
                                      </p:tavLst>
                                    </p:anim>
                                    <p:anim calcmode="lin" valueType="num">
                                      <p:cBhvr additive="base">
                                        <p:cTn id="30" dur="500" fill="hold"/>
                                        <p:tgtEl>
                                          <p:spTgt spid="30314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06948"/>
                                        </p:tgtEl>
                                        <p:attrNameLst>
                                          <p:attrName>style.visibility</p:attrName>
                                        </p:attrNameLst>
                                      </p:cBhvr>
                                      <p:to>
                                        <p:strVal val="visible"/>
                                      </p:to>
                                    </p:set>
                                    <p:anim calcmode="lin" valueType="num">
                                      <p:cBhvr additive="base">
                                        <p:cTn id="33" dur="500" fill="hold"/>
                                        <p:tgtEl>
                                          <p:spTgt spid="806948"/>
                                        </p:tgtEl>
                                        <p:attrNameLst>
                                          <p:attrName>ppt_x</p:attrName>
                                        </p:attrNameLst>
                                      </p:cBhvr>
                                      <p:tavLst>
                                        <p:tav tm="0">
                                          <p:val>
                                            <p:strVal val="#ppt_x"/>
                                          </p:val>
                                        </p:tav>
                                        <p:tav tm="100000">
                                          <p:val>
                                            <p:strVal val="#ppt_x"/>
                                          </p:val>
                                        </p:tav>
                                      </p:tavLst>
                                    </p:anim>
                                    <p:anim calcmode="lin" valueType="num">
                                      <p:cBhvr additive="base">
                                        <p:cTn id="34" dur="500" fill="hold"/>
                                        <p:tgtEl>
                                          <p:spTgt spid="8069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3143"/>
                                        </p:tgtEl>
                                        <p:attrNameLst>
                                          <p:attrName>style.visibility</p:attrName>
                                        </p:attrNameLst>
                                      </p:cBhvr>
                                      <p:to>
                                        <p:strVal val="visible"/>
                                      </p:to>
                                    </p:set>
                                    <p:anim calcmode="lin" valueType="num">
                                      <p:cBhvr additive="base">
                                        <p:cTn id="39" dur="500" fill="hold"/>
                                        <p:tgtEl>
                                          <p:spTgt spid="303143"/>
                                        </p:tgtEl>
                                        <p:attrNameLst>
                                          <p:attrName>ppt_x</p:attrName>
                                        </p:attrNameLst>
                                      </p:cBhvr>
                                      <p:tavLst>
                                        <p:tav tm="0">
                                          <p:val>
                                            <p:strVal val="#ppt_x"/>
                                          </p:val>
                                        </p:tav>
                                        <p:tav tm="100000">
                                          <p:val>
                                            <p:strVal val="#ppt_x"/>
                                          </p:val>
                                        </p:tav>
                                      </p:tavLst>
                                    </p:anim>
                                    <p:anim calcmode="lin" valueType="num">
                                      <p:cBhvr additive="base">
                                        <p:cTn id="40" dur="500" fill="hold"/>
                                        <p:tgtEl>
                                          <p:spTgt spid="30314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6946"/>
                                        </p:tgtEl>
                                        <p:attrNameLst>
                                          <p:attrName>style.visibility</p:attrName>
                                        </p:attrNameLst>
                                      </p:cBhvr>
                                      <p:to>
                                        <p:strVal val="visible"/>
                                      </p:to>
                                    </p:set>
                                    <p:anim calcmode="lin" valueType="num">
                                      <p:cBhvr additive="base">
                                        <p:cTn id="43" dur="500" fill="hold"/>
                                        <p:tgtEl>
                                          <p:spTgt spid="806946"/>
                                        </p:tgtEl>
                                        <p:attrNameLst>
                                          <p:attrName>ppt_x</p:attrName>
                                        </p:attrNameLst>
                                      </p:cBhvr>
                                      <p:tavLst>
                                        <p:tav tm="0">
                                          <p:val>
                                            <p:strVal val="#ppt_x"/>
                                          </p:val>
                                        </p:tav>
                                        <p:tav tm="100000">
                                          <p:val>
                                            <p:strVal val="#ppt_x"/>
                                          </p:val>
                                        </p:tav>
                                      </p:tavLst>
                                    </p:anim>
                                    <p:anim calcmode="lin" valueType="num">
                                      <p:cBhvr additive="base">
                                        <p:cTn id="44" dur="500" fill="hold"/>
                                        <p:tgtEl>
                                          <p:spTgt spid="80694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06952"/>
                                        </p:tgtEl>
                                        <p:attrNameLst>
                                          <p:attrName>style.visibility</p:attrName>
                                        </p:attrNameLst>
                                      </p:cBhvr>
                                      <p:to>
                                        <p:strVal val="visible"/>
                                      </p:to>
                                    </p:set>
                                    <p:anim calcmode="lin" valueType="num">
                                      <p:cBhvr additive="base">
                                        <p:cTn id="49" dur="500" fill="hold"/>
                                        <p:tgtEl>
                                          <p:spTgt spid="806952"/>
                                        </p:tgtEl>
                                        <p:attrNameLst>
                                          <p:attrName>ppt_x</p:attrName>
                                        </p:attrNameLst>
                                      </p:cBhvr>
                                      <p:tavLst>
                                        <p:tav tm="0">
                                          <p:val>
                                            <p:strVal val="#ppt_x"/>
                                          </p:val>
                                        </p:tav>
                                        <p:tav tm="100000">
                                          <p:val>
                                            <p:strVal val="#ppt_x"/>
                                          </p:val>
                                        </p:tav>
                                      </p:tavLst>
                                    </p:anim>
                                    <p:anim calcmode="lin" valueType="num">
                                      <p:cBhvr additive="base">
                                        <p:cTn id="50" dur="500" fill="hold"/>
                                        <p:tgtEl>
                                          <p:spTgt spid="80695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06951"/>
                                        </p:tgtEl>
                                        <p:attrNameLst>
                                          <p:attrName>style.visibility</p:attrName>
                                        </p:attrNameLst>
                                      </p:cBhvr>
                                      <p:to>
                                        <p:strVal val="visible"/>
                                      </p:to>
                                    </p:set>
                                    <p:anim calcmode="lin" valueType="num">
                                      <p:cBhvr additive="base">
                                        <p:cTn id="55" dur="500" fill="hold"/>
                                        <p:tgtEl>
                                          <p:spTgt spid="806951"/>
                                        </p:tgtEl>
                                        <p:attrNameLst>
                                          <p:attrName>ppt_x</p:attrName>
                                        </p:attrNameLst>
                                      </p:cBhvr>
                                      <p:tavLst>
                                        <p:tav tm="0">
                                          <p:val>
                                            <p:strVal val="#ppt_x"/>
                                          </p:val>
                                        </p:tav>
                                        <p:tav tm="100000">
                                          <p:val>
                                            <p:strVal val="#ppt_x"/>
                                          </p:val>
                                        </p:tav>
                                      </p:tavLst>
                                    </p:anim>
                                    <p:anim calcmode="lin" valueType="num">
                                      <p:cBhvr additive="base">
                                        <p:cTn id="56" dur="500" fill="hold"/>
                                        <p:tgtEl>
                                          <p:spTgt spid="8069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51" grpId="0" animBg="1"/>
      <p:bldP spid="80695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幻灯片编号占位符 5"/>
          <p:cNvSpPr>
            <a:spLocks noGrp="1"/>
          </p:cNvSpPr>
          <p:nvPr>
            <p:ph type="sldNum" sz="quarter" idx="12"/>
          </p:nvPr>
        </p:nvSpPr>
        <p:spPr/>
        <p:txBody>
          <a:bodyPr/>
          <a:lstStyle/>
          <a:p>
            <a:pPr>
              <a:defRPr/>
            </a:pPr>
            <a:fld id="{04BB5C65-5ED8-43C4-81CD-6B7A5D44217A}" type="slidenum">
              <a:rPr lang="zh-CN" altLang="en-US"/>
            </a:fld>
            <a:endParaRPr lang="en-US" altLang="zh-CN"/>
          </a:p>
        </p:txBody>
      </p:sp>
      <p:sp>
        <p:nvSpPr>
          <p:cNvPr id="20482" name="Rectangle 2"/>
          <p:cNvSpPr>
            <a:spLocks noGrp="1" noChangeArrowheads="1"/>
          </p:cNvSpPr>
          <p:nvPr>
            <p:ph type="title"/>
          </p:nvPr>
        </p:nvSpPr>
        <p:spPr>
          <a:xfrm>
            <a:off x="2066925" y="47626"/>
            <a:ext cx="7772400" cy="561975"/>
          </a:xfrm>
        </p:spPr>
        <p:txBody>
          <a:bodyPr/>
          <a:lstStyle/>
          <a:p>
            <a:pPr algn="l"/>
            <a:r>
              <a:rPr lang="zh-CN" altLang="en-US" sz="2800" b="1">
                <a:latin typeface="黑体" panose="02010609060101010101" pitchFamily="49" charset="-122"/>
                <a:ea typeface="黑体" panose="02010609060101010101" pitchFamily="49" charset="-122"/>
              </a:rPr>
              <a:t>三 事务隔离性和原子性</a:t>
            </a:r>
            <a:endParaRPr lang="en-US" altLang="zh-CN" sz="2800" b="1">
              <a:latin typeface="黑体" panose="02010609060101010101" pitchFamily="49" charset="-122"/>
              <a:ea typeface="黑体" panose="02010609060101010101" pitchFamily="49" charset="-122"/>
            </a:endParaRPr>
          </a:p>
        </p:txBody>
      </p:sp>
      <p:sp>
        <p:nvSpPr>
          <p:cNvPr id="20483" name="Rectangle 3"/>
          <p:cNvSpPr>
            <a:spLocks noGrp="1" noChangeArrowheads="1"/>
          </p:cNvSpPr>
          <p:nvPr>
            <p:ph idx="1"/>
          </p:nvPr>
        </p:nvSpPr>
        <p:spPr>
          <a:xfrm>
            <a:off x="2181225" y="800100"/>
            <a:ext cx="7772400" cy="438150"/>
          </a:xfrm>
        </p:spPr>
        <p:txBody>
          <a:bodyPr/>
          <a:lstStyle/>
          <a:p>
            <a:pPr algn="ctr">
              <a:lnSpc>
                <a:spcPct val="80000"/>
              </a:lnSpc>
              <a:buFontTx/>
              <a:buNone/>
            </a:pPr>
            <a:r>
              <a:rPr lang="en-US" altLang="zh-CN" sz="2000" b="1">
                <a:solidFill>
                  <a:schemeClr val="tx2"/>
                </a:solidFill>
                <a:latin typeface="黑体" panose="02010609060101010101" pitchFamily="49" charset="-122"/>
                <a:ea typeface="黑体" panose="02010609060101010101" pitchFamily="49" charset="-122"/>
              </a:rPr>
              <a:t>1.</a:t>
            </a:r>
            <a:r>
              <a:rPr lang="zh-CN" altLang="en-US" sz="2000" b="1">
                <a:solidFill>
                  <a:schemeClr val="tx2"/>
                </a:solidFill>
                <a:latin typeface="黑体" panose="02010609060101010101" pitchFamily="49" charset="-122"/>
                <a:ea typeface="黑体" panose="02010609060101010101" pitchFamily="49" charset="-122"/>
              </a:rPr>
              <a:t>可恢复调度</a:t>
            </a:r>
            <a:r>
              <a:rPr lang="en-US" altLang="zh-CN" sz="2000" b="1">
                <a:solidFill>
                  <a:schemeClr val="tx2"/>
                </a:solidFill>
                <a:latin typeface="黑体" panose="02010609060101010101" pitchFamily="49" charset="-122"/>
                <a:ea typeface="黑体" panose="02010609060101010101" pitchFamily="49" charset="-122"/>
              </a:rPr>
              <a:t>&amp;</a:t>
            </a:r>
            <a:r>
              <a:rPr lang="zh-CN" altLang="en-US" sz="2000" b="1">
                <a:solidFill>
                  <a:schemeClr val="tx2"/>
                </a:solidFill>
                <a:latin typeface="黑体" panose="02010609060101010101" pitchFamily="49" charset="-122"/>
                <a:ea typeface="黑体" panose="02010609060101010101" pitchFamily="49" charset="-122"/>
              </a:rPr>
              <a:t>无级联调度</a:t>
            </a:r>
            <a:r>
              <a:rPr lang="en-US" altLang="zh-CN" sz="1400" b="1">
                <a:latin typeface="黑体" panose="02010609060101010101" pitchFamily="49" charset="-122"/>
                <a:ea typeface="黑体" panose="02010609060101010101" pitchFamily="49" charset="-122"/>
              </a:rPr>
              <a:t>p.366</a:t>
            </a:r>
            <a:endParaRPr lang="en-US" altLang="zh-CN" sz="1400" b="1">
              <a:latin typeface="黑体" panose="02010609060101010101" pitchFamily="49" charset="-122"/>
              <a:ea typeface="黑体" panose="02010609060101010101" pitchFamily="49" charset="-122"/>
            </a:endParaRPr>
          </a:p>
        </p:txBody>
      </p:sp>
      <p:pic>
        <p:nvPicPr>
          <p:cNvPr id="2048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1225" y="1377951"/>
            <a:ext cx="1714500" cy="199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026" y="1681163"/>
            <a:ext cx="2390775" cy="1714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6" name="AutoShape 4"/>
          <p:cNvSpPr>
            <a:spLocks noChangeArrowheads="1"/>
          </p:cNvSpPr>
          <p:nvPr/>
        </p:nvSpPr>
        <p:spPr bwMode="auto">
          <a:xfrm>
            <a:off x="8678864" y="384176"/>
            <a:ext cx="1844675" cy="809625"/>
          </a:xfrm>
          <a:prstGeom prst="cloudCallout">
            <a:avLst>
              <a:gd name="adj1" fmla="val 53097"/>
              <a:gd name="adj2" fmla="val 67060"/>
            </a:avLst>
          </a:prstGeom>
          <a:solidFill>
            <a:schemeClr val="accent1"/>
          </a:solidFill>
          <a:ln w="9525">
            <a:solidFill>
              <a:schemeClr val="tx1"/>
            </a:solidFill>
            <a:round/>
          </a:ln>
        </p:spPr>
        <p:txBody>
          <a:bodyPr lIns="0" tIns="0" rIns="0" bIns="0"/>
          <a:lstStyle/>
          <a:p>
            <a:pPr algn="ctr" eaLnBrk="0" hangingPunct="0"/>
            <a:r>
              <a:rPr lang="en-US" altLang="zh-CN">
                <a:latin typeface="宋体" panose="02010600030101010101" pitchFamily="2" charset="-122"/>
              </a:rPr>
              <a:t>1) </a:t>
            </a:r>
            <a:r>
              <a:rPr lang="zh-CN" altLang="en-US">
                <a:latin typeface="宋体" panose="02010600030101010101" pitchFamily="2" charset="-122"/>
              </a:rPr>
              <a:t>如何理解可恢复调度与无级联调度</a:t>
            </a:r>
            <a:r>
              <a:rPr lang="en-US" altLang="zh-CN">
                <a:latin typeface="宋体" panose="02010600030101010101" pitchFamily="2" charset="-122"/>
              </a:rPr>
              <a:t>? </a:t>
            </a:r>
            <a:endParaRPr lang="en-US" altLang="zh-CN">
              <a:latin typeface="宋体" panose="02010600030101010101" pitchFamily="2" charset="-122"/>
            </a:endParaRPr>
          </a:p>
        </p:txBody>
      </p:sp>
      <p:sp>
        <p:nvSpPr>
          <p:cNvPr id="20487" name="AutoShape 12"/>
          <p:cNvSpPr>
            <a:spLocks noChangeArrowheads="1"/>
          </p:cNvSpPr>
          <p:nvPr/>
        </p:nvSpPr>
        <p:spPr bwMode="auto">
          <a:xfrm>
            <a:off x="1635126" y="652463"/>
            <a:ext cx="2130425" cy="557212"/>
          </a:xfrm>
          <a:prstGeom prst="cloudCallout">
            <a:avLst>
              <a:gd name="adj1" fmla="val -51343"/>
              <a:gd name="adj2" fmla="val 84190"/>
            </a:avLst>
          </a:prstGeom>
          <a:solidFill>
            <a:srgbClr val="FF9900"/>
          </a:solidFill>
          <a:ln w="9525">
            <a:solidFill>
              <a:schemeClr val="tx1"/>
            </a:solidFill>
            <a:round/>
          </a:ln>
        </p:spPr>
        <p:txBody>
          <a:bodyPr lIns="0" tIns="0" rIns="0" bIns="0"/>
          <a:lstStyle/>
          <a:p>
            <a:pPr algn="ctr" eaLnBrk="0" hangingPunct="0"/>
            <a:r>
              <a:rPr lang="zh-CN" altLang="en-US"/>
              <a:t>讨论</a:t>
            </a:r>
            <a:r>
              <a:rPr lang="en-US" altLang="zh-CN"/>
              <a:t>3.</a:t>
            </a:r>
            <a:r>
              <a:rPr lang="zh-CN" altLang="en-US"/>
              <a:t>何谓事务的可恢复性，有何意义</a:t>
            </a:r>
            <a:r>
              <a:rPr lang="en-US" altLang="zh-CN"/>
              <a:t>?</a:t>
            </a:r>
            <a:endParaRPr lang="zh-CN" altLang="en-US"/>
          </a:p>
        </p:txBody>
      </p:sp>
      <p:sp>
        <p:nvSpPr>
          <p:cNvPr id="20488" name="文本框 52"/>
          <p:cNvSpPr txBox="1">
            <a:spLocks noChangeArrowheads="1"/>
          </p:cNvSpPr>
          <p:nvPr/>
        </p:nvSpPr>
        <p:spPr bwMode="auto">
          <a:xfrm>
            <a:off x="2573338" y="3633789"/>
            <a:ext cx="596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7</a:t>
            </a:r>
            <a:endParaRPr lang="zh-CN" altLang="en-US"/>
          </a:p>
        </p:txBody>
      </p:sp>
      <p:sp>
        <p:nvSpPr>
          <p:cNvPr id="20489" name="文本框 55"/>
          <p:cNvSpPr txBox="1">
            <a:spLocks noChangeArrowheads="1"/>
          </p:cNvSpPr>
          <p:nvPr/>
        </p:nvSpPr>
        <p:spPr bwMode="auto">
          <a:xfrm>
            <a:off x="6859588" y="3559176"/>
            <a:ext cx="596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t>案例</a:t>
            </a:r>
            <a:r>
              <a:rPr lang="en-US" altLang="zh-CN"/>
              <a:t>8</a:t>
            </a:r>
            <a:endParaRPr lang="zh-CN" altLang="en-US"/>
          </a:p>
        </p:txBody>
      </p:sp>
      <p:pic>
        <p:nvPicPr>
          <p:cNvPr id="204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1" y="4071938"/>
            <a:ext cx="8232775"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675" y="5284788"/>
            <a:ext cx="70564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2284413" y="5294313"/>
            <a:ext cx="690562" cy="214312"/>
          </a:xfrm>
          <a:prstGeom prst="rect">
            <a:avLst/>
          </a:prstGeom>
          <a:solidFill>
            <a:schemeClr val="bg1">
              <a:lumMod val="95000"/>
            </a:schemeClr>
          </a:solidFill>
          <a:ln w="9525" cap="flat" cmpd="sng" algn="ctr">
            <a:noFill/>
            <a:prstDash val="solid"/>
            <a:round/>
            <a:headEnd type="none" w="med" len="med"/>
            <a:tailEnd type="none" w="med" len="med"/>
          </a:ln>
          <a:effectLst/>
        </p:spPr>
        <p:txBody>
          <a:bodyPr lIns="0" tIns="0" rIns="0" bIns="0"/>
          <a:lstStyle/>
          <a:p>
            <a:pPr eaLnBrk="0" hangingPunct="0">
              <a:defRPr/>
            </a:pP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F5304-49D0-4A31-AAA4-08869B1DEAFE}" type="slidenum">
              <a:rPr lang="zh-CN" altLang="en-US" smtClean="0"/>
            </a:fld>
            <a:endParaRPr lang="zh-CN" altLang="en-US"/>
          </a:p>
        </p:txBody>
      </p:sp>
      <p:sp>
        <p:nvSpPr>
          <p:cNvPr id="16386" name="Rectangle 2"/>
          <p:cNvSpPr>
            <a:spLocks noGrp="1" noChangeArrowheads="1"/>
          </p:cNvSpPr>
          <p:nvPr>
            <p:ph type="title"/>
          </p:nvPr>
        </p:nvSpPr>
        <p:spPr>
          <a:xfrm>
            <a:off x="1790700" y="104775"/>
            <a:ext cx="3708400" cy="400050"/>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二 锁与封锁协议</a:t>
            </a:r>
            <a:endParaRPr lang="zh-CN" altLang="en-US" sz="3200" b="1">
              <a:latin typeface="黑体" panose="02010609060101010101" pitchFamily="49" charset="-122"/>
              <a:ea typeface="黑体" panose="02010609060101010101" pitchFamily="49" charset="-122"/>
            </a:endParaRPr>
          </a:p>
        </p:txBody>
      </p:sp>
      <p:sp>
        <p:nvSpPr>
          <p:cNvPr id="16387" name="Rectangle 63"/>
          <p:cNvSpPr>
            <a:spLocks noChangeArrowheads="1"/>
          </p:cNvSpPr>
          <p:nvPr/>
        </p:nvSpPr>
        <p:spPr bwMode="auto">
          <a:xfrm>
            <a:off x="1858963" y="727075"/>
            <a:ext cx="36115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2800">
                <a:latin typeface="黑体" panose="02010609060101010101" pitchFamily="49" charset="-122"/>
                <a:ea typeface="黑体" panose="02010609060101010101" pitchFamily="49" charset="-122"/>
              </a:rPr>
              <a:t>2.1</a:t>
            </a:r>
            <a:r>
              <a:rPr lang="zh-CN" altLang="en-US" sz="2800">
                <a:latin typeface="黑体" panose="02010609060101010101" pitchFamily="49" charset="-122"/>
                <a:ea typeface="黑体" panose="02010609060101010101" pitchFamily="49" charset="-122"/>
              </a:rPr>
              <a:t> 锁</a:t>
            </a:r>
            <a:endParaRPr lang="zh-CN" altLang="en-US" sz="2800">
              <a:latin typeface="黑体" panose="02010609060101010101" pitchFamily="49" charset="-122"/>
              <a:ea typeface="黑体" panose="02010609060101010101" pitchFamily="49" charset="-122"/>
            </a:endParaRPr>
          </a:p>
        </p:txBody>
      </p:sp>
      <p:sp>
        <p:nvSpPr>
          <p:cNvPr id="16388" name="AutoShape 4"/>
          <p:cNvSpPr>
            <a:spLocks noChangeArrowheads="1"/>
          </p:cNvSpPr>
          <p:nvPr/>
        </p:nvSpPr>
        <p:spPr bwMode="auto">
          <a:xfrm>
            <a:off x="8083551" y="3586164"/>
            <a:ext cx="2447925" cy="1017587"/>
          </a:xfrm>
          <a:prstGeom prst="cloudCallout">
            <a:avLst>
              <a:gd name="adj1" fmla="val 53019"/>
              <a:gd name="adj2" fmla="val 72157"/>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何谓锁相容矩阵</a:t>
            </a:r>
            <a:r>
              <a:rPr lang="en-US" altLang="zh-CN" sz="1600">
                <a:latin typeface="Tahoma" panose="020B0604030504040204" pitchFamily="2" charset="0"/>
              </a:rPr>
              <a:t>,</a:t>
            </a:r>
            <a:r>
              <a:rPr lang="en-US" altLang="zh-CN" sz="1600"/>
              <a:t>S</a:t>
            </a:r>
            <a:r>
              <a:rPr lang="zh-CN" altLang="en-US" sz="1600"/>
              <a:t>锁带来多大并发能力</a:t>
            </a:r>
            <a:r>
              <a:rPr lang="en-US" altLang="zh-CN" sz="1600"/>
              <a:t>? </a:t>
            </a:r>
            <a:endParaRPr lang="en-US" altLang="zh-CN" sz="1600"/>
          </a:p>
        </p:txBody>
      </p:sp>
      <p:pic>
        <p:nvPicPr>
          <p:cNvPr id="16389" name="Picture 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1" y="1900238"/>
            <a:ext cx="86661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AutoShape 4"/>
          <p:cNvSpPr>
            <a:spLocks noChangeArrowheads="1"/>
          </p:cNvSpPr>
          <p:nvPr/>
        </p:nvSpPr>
        <p:spPr bwMode="auto">
          <a:xfrm>
            <a:off x="7634289" y="1046164"/>
            <a:ext cx="2790825" cy="801687"/>
          </a:xfrm>
          <a:prstGeom prst="cloudCallout">
            <a:avLst>
              <a:gd name="adj1" fmla="val 53199"/>
              <a:gd name="adj2" fmla="val 72940"/>
            </a:avLst>
          </a:prstGeom>
          <a:solidFill>
            <a:schemeClr val="accent1"/>
          </a:solidFill>
          <a:ln w="9525">
            <a:solidFill>
              <a:schemeClr val="tx1"/>
            </a:solidFill>
            <a:round/>
          </a:ln>
        </p:spPr>
        <p:txBody>
          <a:bodyPr lIns="0" tIns="0" rIns="0" bIns="0"/>
          <a:lstStyle/>
          <a:p>
            <a:pPr algn="ctr" eaLnBrk="0" hangingPunct="0"/>
            <a:r>
              <a:rPr lang="zh-CN" altLang="en-US" sz="1600"/>
              <a:t>为何引入锁</a:t>
            </a:r>
            <a:r>
              <a:rPr lang="en-US" altLang="zh-CN" sz="1600"/>
              <a:t>,</a:t>
            </a:r>
            <a:r>
              <a:rPr lang="zh-CN" altLang="en-US" sz="1600">
                <a:latin typeface="Tahoma" panose="020B0604030504040204" pitchFamily="2" charset="0"/>
              </a:rPr>
              <a:t>不同类型锁的作用</a:t>
            </a:r>
            <a:r>
              <a:rPr lang="en-US" altLang="zh-CN" sz="1600"/>
              <a:t>? </a:t>
            </a:r>
            <a:endParaRPr lang="en-US" altLang="zh-CN" sz="1600"/>
          </a:p>
        </p:txBody>
      </p:sp>
      <p:sp>
        <p:nvSpPr>
          <p:cNvPr id="798789" name="Rectangle 69"/>
          <p:cNvSpPr>
            <a:spLocks noChangeArrowheads="1"/>
          </p:cNvSpPr>
          <p:nvPr/>
        </p:nvSpPr>
        <p:spPr bwMode="auto">
          <a:xfrm>
            <a:off x="1735138" y="3662364"/>
            <a:ext cx="6273800" cy="1131887"/>
          </a:xfrm>
          <a:prstGeom prst="rect">
            <a:avLst/>
          </a:prstGeom>
          <a:noFill/>
          <a:ln w="9525">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zh-CN" altLang="en-US" sz="1600">
                <a:solidFill>
                  <a:srgbClr val="0066FF"/>
                </a:solidFill>
                <a:latin typeface="Tahoma" panose="020B0604030504040204" pitchFamily="2" charset="0"/>
              </a:rPr>
              <a:t>引入锁机制：</a:t>
            </a:r>
            <a:endParaRPr lang="en-US" altLang="zh-CN" sz="1600">
              <a:solidFill>
                <a:srgbClr val="0066FF"/>
              </a:solidFill>
              <a:latin typeface="Tahoma" panose="020B0604030504040204" pitchFamily="2" charset="0"/>
            </a:endParaRPr>
          </a:p>
          <a:p>
            <a:pPr eaLnBrk="0" hangingPunct="0">
              <a:spcBef>
                <a:spcPct val="20000"/>
              </a:spcBef>
            </a:pPr>
            <a:r>
              <a:rPr lang="zh-CN" altLang="en-US" sz="1600">
                <a:solidFill>
                  <a:srgbClr val="0066FF"/>
                </a:solidFill>
                <a:latin typeface="Tahoma" panose="020B0604030504040204" pitchFamily="2" charset="0"/>
              </a:rPr>
              <a:t>是为了保证数据的一致性</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事务的隔离性</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和提高系统的并发处理能力</a:t>
            </a:r>
            <a:r>
              <a:rPr lang="en-US" altLang="zh-CN" sz="1600">
                <a:solidFill>
                  <a:srgbClr val="0066FF"/>
                </a:solidFill>
                <a:latin typeface="Tahoma" panose="020B0604030504040204" pitchFamily="2" charset="0"/>
              </a:rPr>
              <a:t>!</a:t>
            </a:r>
            <a:endParaRPr lang="en-US" altLang="zh-CN" sz="1600">
              <a:solidFill>
                <a:srgbClr val="0066FF"/>
              </a:solidFill>
              <a:latin typeface="Tahoma" panose="020B0604030504040204" pitchFamily="2" charset="0"/>
            </a:endParaRPr>
          </a:p>
          <a:p>
            <a:pPr eaLnBrk="0" hangingPunct="0">
              <a:spcBef>
                <a:spcPct val="20000"/>
              </a:spcBef>
            </a:pPr>
            <a:r>
              <a:rPr lang="zh-CN" altLang="en-US" sz="1600">
                <a:solidFill>
                  <a:srgbClr val="0066FF"/>
                </a:solidFill>
                <a:latin typeface="Tahoma" panose="020B0604030504040204" pitchFamily="2" charset="0"/>
              </a:rPr>
              <a:t>或者说，为保了证应用的有效性</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两人不会订到同一位置火车票，查看</a:t>
            </a:r>
            <a:endParaRPr lang="zh-CN" altLang="en-US" sz="1600">
              <a:solidFill>
                <a:srgbClr val="0066FF"/>
              </a:solidFill>
              <a:latin typeface="Tahoma" panose="020B0604030504040204" pitchFamily="2" charset="0"/>
            </a:endParaRPr>
          </a:p>
          <a:p>
            <a:pPr eaLnBrk="0" hangingPunct="0">
              <a:spcBef>
                <a:spcPct val="20000"/>
              </a:spcBef>
            </a:pPr>
            <a:r>
              <a:rPr lang="zh-CN" altLang="en-US" sz="1600">
                <a:solidFill>
                  <a:srgbClr val="0066FF"/>
                </a:solidFill>
                <a:latin typeface="Tahoma" panose="020B0604030504040204" pitchFamily="2" charset="0"/>
              </a:rPr>
              <a:t>到一个不存在的成绩</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如教务处刚误输一个学生的成绩后马上又删除</a:t>
            </a:r>
            <a:r>
              <a:rPr lang="en-US" altLang="zh-CN" sz="1600">
                <a:solidFill>
                  <a:srgbClr val="0066FF"/>
                </a:solidFill>
                <a:latin typeface="Tahoma" panose="020B0604030504040204" pitchFamily="2" charset="0"/>
              </a:rPr>
              <a:t>)</a:t>
            </a:r>
            <a:endParaRPr lang="en-US" altLang="zh-CN" sz="1600">
              <a:solidFill>
                <a:srgbClr val="0066FF"/>
              </a:solidFill>
              <a:latin typeface="Tahoma" panose="020B0604030504040204" pitchFamily="2" charset="0"/>
            </a:endParaRPr>
          </a:p>
        </p:txBody>
      </p:sp>
      <p:grpSp>
        <p:nvGrpSpPr>
          <p:cNvPr id="798795" name="Group 75"/>
          <p:cNvGrpSpPr/>
          <p:nvPr/>
        </p:nvGrpSpPr>
        <p:grpSpPr bwMode="auto">
          <a:xfrm>
            <a:off x="2343151" y="2200275"/>
            <a:ext cx="4772025" cy="1162050"/>
            <a:chOff x="516" y="1176"/>
            <a:chExt cx="3006" cy="732"/>
          </a:xfrm>
        </p:grpSpPr>
        <p:sp>
          <p:nvSpPr>
            <p:cNvPr id="16393" name="Line 71"/>
            <p:cNvSpPr>
              <a:spLocks noChangeShapeType="1"/>
            </p:cNvSpPr>
            <p:nvPr/>
          </p:nvSpPr>
          <p:spPr bwMode="auto">
            <a:xfrm flipV="1">
              <a:off x="516" y="1548"/>
              <a:ext cx="840"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4" name="Line 72"/>
            <p:cNvSpPr>
              <a:spLocks noChangeShapeType="1"/>
            </p:cNvSpPr>
            <p:nvPr/>
          </p:nvSpPr>
          <p:spPr bwMode="auto">
            <a:xfrm flipV="1">
              <a:off x="660" y="1908"/>
              <a:ext cx="840"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6395" name="Line 73"/>
            <p:cNvSpPr>
              <a:spLocks noChangeShapeType="1"/>
            </p:cNvSpPr>
            <p:nvPr/>
          </p:nvSpPr>
          <p:spPr bwMode="auto">
            <a:xfrm>
              <a:off x="2376" y="1362"/>
              <a:ext cx="50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96" name="Line 74"/>
            <p:cNvSpPr>
              <a:spLocks noChangeShapeType="1"/>
            </p:cNvSpPr>
            <p:nvPr/>
          </p:nvSpPr>
          <p:spPr bwMode="auto">
            <a:xfrm>
              <a:off x="3018" y="1176"/>
              <a:ext cx="504"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98796" name="Rectangle 76"/>
          <p:cNvSpPr>
            <a:spLocks noChangeArrowheads="1"/>
          </p:cNvSpPr>
          <p:nvPr/>
        </p:nvSpPr>
        <p:spPr bwMode="auto">
          <a:xfrm>
            <a:off x="5907089" y="2513013"/>
            <a:ext cx="47005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1600">
                <a:solidFill>
                  <a:srgbClr val="0066FF"/>
                </a:solidFill>
                <a:latin typeface="Tahoma" panose="020B0604030504040204" pitchFamily="2" charset="0"/>
              </a:rPr>
              <a:t>可大可小</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大到整个数据库，小到一个记录或属性值</a:t>
            </a:r>
            <a:r>
              <a:rPr lang="en-US" altLang="zh-CN" sz="1600">
                <a:solidFill>
                  <a:srgbClr val="0066FF"/>
                </a:solidFill>
                <a:latin typeface="Tahoma" panose="020B0604030504040204" pitchFamily="2" charset="0"/>
              </a:rPr>
              <a:t>)</a:t>
            </a:r>
            <a:endParaRPr lang="en-US" altLang="zh-CN" sz="1600">
              <a:solidFill>
                <a:srgbClr val="0066FF"/>
              </a:solidFill>
              <a:latin typeface="Tahoma" panose="020B0604030504040204" pitchFamily="2" charset="0"/>
            </a:endParaRPr>
          </a:p>
        </p:txBody>
      </p:sp>
      <p:grpSp>
        <p:nvGrpSpPr>
          <p:cNvPr id="798800" name="Group 80"/>
          <p:cNvGrpSpPr/>
          <p:nvPr/>
        </p:nvGrpSpPr>
        <p:grpSpPr bwMode="auto">
          <a:xfrm>
            <a:off x="3228976" y="2200276"/>
            <a:ext cx="2333625" cy="582613"/>
            <a:chOff x="1074" y="1176"/>
            <a:chExt cx="1470" cy="367"/>
          </a:xfrm>
        </p:grpSpPr>
        <p:sp>
          <p:nvSpPr>
            <p:cNvPr id="16399" name="Line 70"/>
            <p:cNvSpPr>
              <a:spLocks noChangeShapeType="1"/>
            </p:cNvSpPr>
            <p:nvPr/>
          </p:nvSpPr>
          <p:spPr bwMode="auto">
            <a:xfrm flipV="1">
              <a:off x="1074" y="1176"/>
              <a:ext cx="636" cy="6"/>
            </a:xfrm>
            <a:prstGeom prst="line">
              <a:avLst/>
            </a:prstGeom>
            <a:noFill/>
            <a:ln w="28575">
              <a:solidFill>
                <a:srgbClr val="428E5B"/>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400" name="Group 79"/>
            <p:cNvGrpSpPr/>
            <p:nvPr/>
          </p:nvGrpSpPr>
          <p:grpSpPr bwMode="auto">
            <a:xfrm>
              <a:off x="1569" y="1369"/>
              <a:ext cx="975" cy="174"/>
              <a:chOff x="1569" y="1369"/>
              <a:chExt cx="975" cy="174"/>
            </a:xfrm>
          </p:grpSpPr>
          <p:sp>
            <p:nvSpPr>
              <p:cNvPr id="16401" name="Rectangle 77"/>
              <p:cNvSpPr>
                <a:spLocks noChangeArrowheads="1"/>
              </p:cNvSpPr>
              <p:nvPr/>
            </p:nvSpPr>
            <p:spPr bwMode="auto">
              <a:xfrm>
                <a:off x="1569" y="1369"/>
                <a:ext cx="8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a:solidFill>
                      <a:srgbClr val="428E5B"/>
                    </a:solidFill>
                    <a:latin typeface="Tahoma" panose="020B0604030504040204" pitchFamily="2" charset="0"/>
                  </a:rPr>
                  <a:t>指多大对象？</a:t>
                </a:r>
                <a:endParaRPr lang="zh-CN" altLang="en-US">
                  <a:solidFill>
                    <a:srgbClr val="428E5B"/>
                  </a:solidFill>
                  <a:latin typeface="Tahoma" panose="020B0604030504040204" pitchFamily="2" charset="0"/>
                </a:endParaRPr>
              </a:p>
            </p:txBody>
          </p:sp>
          <p:sp>
            <p:nvSpPr>
              <p:cNvPr id="16402" name="Line 78"/>
              <p:cNvSpPr>
                <a:spLocks noChangeShapeType="1"/>
              </p:cNvSpPr>
              <p:nvPr/>
            </p:nvSpPr>
            <p:spPr bwMode="auto">
              <a:xfrm flipH="1">
                <a:off x="2384" y="1383"/>
                <a:ext cx="160" cy="54"/>
              </a:xfrm>
              <a:prstGeom prst="line">
                <a:avLst/>
              </a:prstGeom>
              <a:noFill/>
              <a:ln w="28575">
                <a:solidFill>
                  <a:srgbClr val="428E5B"/>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98801" name="Rectangle 81"/>
          <p:cNvSpPr>
            <a:spLocks noChangeArrowheads="1"/>
          </p:cNvSpPr>
          <p:nvPr/>
        </p:nvSpPr>
        <p:spPr bwMode="auto">
          <a:xfrm>
            <a:off x="1744663" y="5224464"/>
            <a:ext cx="5651500" cy="835025"/>
          </a:xfrm>
          <a:prstGeom prst="rect">
            <a:avLst/>
          </a:prstGeom>
          <a:noFill/>
          <a:ln w="9525">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p>
            <a:pPr eaLnBrk="0" hangingPunct="0">
              <a:spcBef>
                <a:spcPct val="20000"/>
              </a:spcBef>
            </a:pPr>
            <a:r>
              <a:rPr lang="en-US" altLang="zh-CN" sz="1600">
                <a:solidFill>
                  <a:srgbClr val="0066FF"/>
                </a:solidFill>
                <a:latin typeface="Tahoma" panose="020B0604030504040204" pitchFamily="2" charset="0"/>
              </a:rPr>
              <a:t>S</a:t>
            </a:r>
            <a:r>
              <a:rPr lang="zh-CN" altLang="en-US" sz="1600">
                <a:solidFill>
                  <a:srgbClr val="0066FF"/>
                </a:solidFill>
                <a:latin typeface="Tahoma" panose="020B0604030504040204" pitchFamily="2" charset="0"/>
              </a:rPr>
              <a:t>锁明显增强了并发能力：</a:t>
            </a:r>
            <a:endParaRPr lang="zh-CN" altLang="en-US" sz="1600">
              <a:solidFill>
                <a:srgbClr val="0066FF"/>
              </a:solidFill>
              <a:latin typeface="Tahoma" panose="020B0604030504040204" pitchFamily="2" charset="0"/>
            </a:endParaRPr>
          </a:p>
          <a:p>
            <a:pPr eaLnBrk="0" hangingPunct="0">
              <a:spcBef>
                <a:spcPct val="20000"/>
              </a:spcBef>
            </a:pPr>
            <a:r>
              <a:rPr lang="zh-CN" altLang="en-US" sz="1600">
                <a:solidFill>
                  <a:srgbClr val="0066FF"/>
                </a:solidFill>
                <a:latin typeface="Tahoma" panose="020B0604030504040204" pitchFamily="2" charset="0"/>
              </a:rPr>
              <a:t>因为可能</a:t>
            </a:r>
            <a:r>
              <a:rPr lang="en-US" altLang="zh-CN" sz="1600">
                <a:solidFill>
                  <a:srgbClr val="0066FF"/>
                </a:solidFill>
                <a:latin typeface="Tahoma" panose="020B0604030504040204" pitchFamily="2" charset="0"/>
              </a:rPr>
              <a:t>95%</a:t>
            </a:r>
            <a:r>
              <a:rPr lang="zh-CN" altLang="en-US" sz="1600">
                <a:solidFill>
                  <a:srgbClr val="0066FF"/>
                </a:solidFill>
                <a:latin typeface="Tahoma" panose="020B0604030504040204" pitchFamily="2" charset="0"/>
              </a:rPr>
              <a:t>以上的应用是读数据，更新应用的频率非常小。</a:t>
            </a:r>
            <a:endParaRPr lang="zh-CN" altLang="en-US" sz="1600">
              <a:solidFill>
                <a:srgbClr val="0066FF"/>
              </a:solidFill>
              <a:latin typeface="Tahoma" panose="020B0604030504040204" pitchFamily="2" charset="0"/>
            </a:endParaRPr>
          </a:p>
          <a:p>
            <a:pPr eaLnBrk="0" hangingPunct="0">
              <a:spcBef>
                <a:spcPct val="20000"/>
              </a:spcBef>
            </a:pPr>
            <a:r>
              <a:rPr lang="zh-CN" altLang="en-US" sz="1600">
                <a:solidFill>
                  <a:srgbClr val="0066FF"/>
                </a:solidFill>
                <a:latin typeface="Tahoma" panose="020B0604030504040204" pitchFamily="2" charset="0"/>
              </a:rPr>
              <a:t>没有</a:t>
            </a:r>
            <a:r>
              <a:rPr lang="en-US" altLang="zh-CN" sz="1600">
                <a:solidFill>
                  <a:srgbClr val="0066FF"/>
                </a:solidFill>
                <a:latin typeface="Tahoma" panose="020B0604030504040204" pitchFamily="2" charset="0"/>
              </a:rPr>
              <a:t>S</a:t>
            </a:r>
            <a:r>
              <a:rPr lang="zh-CN" altLang="en-US" sz="1600">
                <a:solidFill>
                  <a:srgbClr val="0066FF"/>
                </a:solidFill>
                <a:latin typeface="Tahoma" panose="020B0604030504040204" pitchFamily="2" charset="0"/>
              </a:rPr>
              <a:t>锁，系统的发处理能力会大大降低，仅比串行调度略好。</a:t>
            </a:r>
            <a:endParaRPr lang="zh-CN" altLang="en-US" sz="1600">
              <a:solidFill>
                <a:srgbClr val="0066FF"/>
              </a:solidFill>
              <a:latin typeface="Tahoma" panose="020B0604030504040204" pitchFamily="2" charset="0"/>
            </a:endParaRPr>
          </a:p>
        </p:txBody>
      </p:sp>
      <p:pic>
        <p:nvPicPr>
          <p:cNvPr id="1640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0" y="4979988"/>
            <a:ext cx="2757488"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84"/>
          <p:cNvSpPr>
            <a:spLocks noChangeArrowheads="1"/>
          </p:cNvSpPr>
          <p:nvPr/>
        </p:nvSpPr>
        <p:spPr bwMode="auto">
          <a:xfrm>
            <a:off x="3803651" y="3363914"/>
            <a:ext cx="38279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a:t>(</a:t>
            </a:r>
            <a:r>
              <a:rPr lang="zh-CN" altLang="en-US"/>
              <a:t>分析吃自助餐场景：勺子＋四处看看</a:t>
            </a:r>
            <a:r>
              <a:rPr lang="en-US" altLang="zh-CN"/>
              <a:t>)</a:t>
            </a:r>
            <a:endParaRPr lang="en-US" altLang="zh-CN"/>
          </a:p>
        </p:txBody>
      </p:sp>
      <p:sp>
        <p:nvSpPr>
          <p:cNvPr id="798805" name="Rectangle 85"/>
          <p:cNvSpPr>
            <a:spLocks noChangeArrowheads="1"/>
          </p:cNvSpPr>
          <p:nvPr/>
        </p:nvSpPr>
        <p:spPr bwMode="auto">
          <a:xfrm>
            <a:off x="4225925" y="6126163"/>
            <a:ext cx="2540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a:t>(</a:t>
            </a:r>
            <a:r>
              <a:rPr lang="zh-CN" altLang="en-US"/>
              <a:t>自助餐看多，而动手少</a:t>
            </a:r>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95"/>
                                        </p:tgtEl>
                                        <p:attrNameLst>
                                          <p:attrName>style.visibility</p:attrName>
                                        </p:attrNameLst>
                                      </p:cBhvr>
                                      <p:to>
                                        <p:strVal val="visible"/>
                                      </p:to>
                                    </p:set>
                                    <p:anim calcmode="lin" valueType="num">
                                      <p:cBhvr additive="base">
                                        <p:cTn id="7" dur="500" fill="hold"/>
                                        <p:tgtEl>
                                          <p:spTgt spid="798795"/>
                                        </p:tgtEl>
                                        <p:attrNameLst>
                                          <p:attrName>ppt_x</p:attrName>
                                        </p:attrNameLst>
                                      </p:cBhvr>
                                      <p:tavLst>
                                        <p:tav tm="0">
                                          <p:val>
                                            <p:strVal val="#ppt_x"/>
                                          </p:val>
                                        </p:tav>
                                        <p:tav tm="100000">
                                          <p:val>
                                            <p:strVal val="#ppt_x"/>
                                          </p:val>
                                        </p:tav>
                                      </p:tavLst>
                                    </p:anim>
                                    <p:anim calcmode="lin" valueType="num">
                                      <p:cBhvr additive="base">
                                        <p:cTn id="8" dur="500" fill="hold"/>
                                        <p:tgtEl>
                                          <p:spTgt spid="798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800"/>
                                        </p:tgtEl>
                                        <p:attrNameLst>
                                          <p:attrName>style.visibility</p:attrName>
                                        </p:attrNameLst>
                                      </p:cBhvr>
                                      <p:to>
                                        <p:strVal val="visible"/>
                                      </p:to>
                                    </p:set>
                                    <p:anim calcmode="lin" valueType="num">
                                      <p:cBhvr additive="base">
                                        <p:cTn id="13" dur="500" fill="hold"/>
                                        <p:tgtEl>
                                          <p:spTgt spid="798800"/>
                                        </p:tgtEl>
                                        <p:attrNameLst>
                                          <p:attrName>ppt_x</p:attrName>
                                        </p:attrNameLst>
                                      </p:cBhvr>
                                      <p:tavLst>
                                        <p:tav tm="0">
                                          <p:val>
                                            <p:strVal val="#ppt_x"/>
                                          </p:val>
                                        </p:tav>
                                        <p:tav tm="100000">
                                          <p:val>
                                            <p:strVal val="#ppt_x"/>
                                          </p:val>
                                        </p:tav>
                                      </p:tavLst>
                                    </p:anim>
                                    <p:anim calcmode="lin" valueType="num">
                                      <p:cBhvr additive="base">
                                        <p:cTn id="14" dur="500" fill="hold"/>
                                        <p:tgtEl>
                                          <p:spTgt spid="7988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8796"/>
                                        </p:tgtEl>
                                        <p:attrNameLst>
                                          <p:attrName>style.visibility</p:attrName>
                                        </p:attrNameLst>
                                      </p:cBhvr>
                                      <p:to>
                                        <p:strVal val="visible"/>
                                      </p:to>
                                    </p:set>
                                    <p:anim calcmode="lin" valueType="num">
                                      <p:cBhvr additive="base">
                                        <p:cTn id="19" dur="500" fill="hold"/>
                                        <p:tgtEl>
                                          <p:spTgt spid="798796"/>
                                        </p:tgtEl>
                                        <p:attrNameLst>
                                          <p:attrName>ppt_x</p:attrName>
                                        </p:attrNameLst>
                                      </p:cBhvr>
                                      <p:tavLst>
                                        <p:tav tm="0">
                                          <p:val>
                                            <p:strVal val="#ppt_x"/>
                                          </p:val>
                                        </p:tav>
                                        <p:tav tm="100000">
                                          <p:val>
                                            <p:strVal val="#ppt_x"/>
                                          </p:val>
                                        </p:tav>
                                      </p:tavLst>
                                    </p:anim>
                                    <p:anim calcmode="lin" valueType="num">
                                      <p:cBhvr additive="base">
                                        <p:cTn id="20" dur="500" fill="hold"/>
                                        <p:tgtEl>
                                          <p:spTgt spid="7987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98789"/>
                                        </p:tgtEl>
                                        <p:attrNameLst>
                                          <p:attrName>style.visibility</p:attrName>
                                        </p:attrNameLst>
                                      </p:cBhvr>
                                      <p:to>
                                        <p:strVal val="visible"/>
                                      </p:to>
                                    </p:set>
                                    <p:anim calcmode="lin" valueType="num">
                                      <p:cBhvr additive="base">
                                        <p:cTn id="25" dur="500" fill="hold"/>
                                        <p:tgtEl>
                                          <p:spTgt spid="798789"/>
                                        </p:tgtEl>
                                        <p:attrNameLst>
                                          <p:attrName>ppt_x</p:attrName>
                                        </p:attrNameLst>
                                      </p:cBhvr>
                                      <p:tavLst>
                                        <p:tav tm="0">
                                          <p:val>
                                            <p:strVal val="#ppt_x"/>
                                          </p:val>
                                        </p:tav>
                                        <p:tav tm="100000">
                                          <p:val>
                                            <p:strVal val="#ppt_x"/>
                                          </p:val>
                                        </p:tav>
                                      </p:tavLst>
                                    </p:anim>
                                    <p:anim calcmode="lin" valueType="num">
                                      <p:cBhvr additive="base">
                                        <p:cTn id="26" dur="500" fill="hold"/>
                                        <p:tgtEl>
                                          <p:spTgt spid="7987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98801"/>
                                        </p:tgtEl>
                                        <p:attrNameLst>
                                          <p:attrName>style.visibility</p:attrName>
                                        </p:attrNameLst>
                                      </p:cBhvr>
                                      <p:to>
                                        <p:strVal val="visible"/>
                                      </p:to>
                                    </p:set>
                                    <p:anim calcmode="lin" valueType="num">
                                      <p:cBhvr additive="base">
                                        <p:cTn id="31" dur="500" fill="hold"/>
                                        <p:tgtEl>
                                          <p:spTgt spid="798801"/>
                                        </p:tgtEl>
                                        <p:attrNameLst>
                                          <p:attrName>ppt_x</p:attrName>
                                        </p:attrNameLst>
                                      </p:cBhvr>
                                      <p:tavLst>
                                        <p:tav tm="0">
                                          <p:val>
                                            <p:strVal val="#ppt_x"/>
                                          </p:val>
                                        </p:tav>
                                        <p:tav tm="100000">
                                          <p:val>
                                            <p:strVal val="#ppt_x"/>
                                          </p:val>
                                        </p:tav>
                                      </p:tavLst>
                                    </p:anim>
                                    <p:anim calcmode="lin" valueType="num">
                                      <p:cBhvr additive="base">
                                        <p:cTn id="32" dur="500" fill="hold"/>
                                        <p:tgtEl>
                                          <p:spTgt spid="79880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98805"/>
                                        </p:tgtEl>
                                        <p:attrNameLst>
                                          <p:attrName>style.visibility</p:attrName>
                                        </p:attrNameLst>
                                      </p:cBhvr>
                                      <p:to>
                                        <p:strVal val="visible"/>
                                      </p:to>
                                    </p:set>
                                    <p:anim calcmode="lin" valueType="num">
                                      <p:cBhvr additive="base">
                                        <p:cTn id="35" dur="500" fill="hold"/>
                                        <p:tgtEl>
                                          <p:spTgt spid="798805"/>
                                        </p:tgtEl>
                                        <p:attrNameLst>
                                          <p:attrName>ppt_x</p:attrName>
                                        </p:attrNameLst>
                                      </p:cBhvr>
                                      <p:tavLst>
                                        <p:tav tm="0">
                                          <p:val>
                                            <p:strVal val="#ppt_x"/>
                                          </p:val>
                                        </p:tav>
                                        <p:tav tm="100000">
                                          <p:val>
                                            <p:strVal val="#ppt_x"/>
                                          </p:val>
                                        </p:tav>
                                      </p:tavLst>
                                    </p:anim>
                                    <p:anim calcmode="lin" valueType="num">
                                      <p:cBhvr additive="base">
                                        <p:cTn id="36" dur="500" fill="hold"/>
                                        <p:tgtEl>
                                          <p:spTgt spid="7988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9" grpId="0" animBg="1"/>
      <p:bldP spid="798796" grpId="0"/>
      <p:bldP spid="798801" grpId="0" bldLvl="0" animBg="1"/>
      <p:bldP spid="79880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F1F43F-F520-460A-9D84-07AB311D600A}" type="slidenum">
              <a:rPr lang="zh-CN" altLang="en-US" smtClean="0"/>
            </a:fld>
            <a:endParaRPr lang="zh-CN" altLang="en-US"/>
          </a:p>
        </p:txBody>
      </p:sp>
      <p:grpSp>
        <p:nvGrpSpPr>
          <p:cNvPr id="21506" name="Group 60"/>
          <p:cNvGrpSpPr/>
          <p:nvPr/>
        </p:nvGrpSpPr>
        <p:grpSpPr bwMode="auto">
          <a:xfrm>
            <a:off x="1733550" y="4840289"/>
            <a:ext cx="8637588" cy="1133475"/>
            <a:chOff x="132" y="3291"/>
            <a:chExt cx="5441" cy="714"/>
          </a:xfrm>
        </p:grpSpPr>
        <p:pic>
          <p:nvPicPr>
            <p:cNvPr id="21507"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 y="3291"/>
              <a:ext cx="5435"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59"/>
            <p:cNvSpPr>
              <a:spLocks noChangeArrowheads="1"/>
            </p:cNvSpPr>
            <p:nvPr/>
          </p:nvSpPr>
          <p:spPr bwMode="auto">
            <a:xfrm>
              <a:off x="132" y="3309"/>
              <a:ext cx="3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en-US" altLang="zh-CN">
                  <a:solidFill>
                    <a:srgbClr val="0066FF"/>
                  </a:solidFill>
                </a:rPr>
                <a:t>p.376</a:t>
              </a:r>
              <a:endParaRPr lang="en-US" altLang="zh-CN">
                <a:solidFill>
                  <a:srgbClr val="0066FF"/>
                </a:solidFill>
              </a:endParaRPr>
            </a:p>
          </p:txBody>
        </p:sp>
      </p:grpSp>
      <p:sp>
        <p:nvSpPr>
          <p:cNvPr id="21509" name="Rectangle 2"/>
          <p:cNvSpPr>
            <a:spLocks noGrp="1" noChangeArrowheads="1"/>
          </p:cNvSpPr>
          <p:nvPr>
            <p:ph type="title"/>
          </p:nvPr>
        </p:nvSpPr>
        <p:spPr>
          <a:xfrm>
            <a:off x="1920876" y="133351"/>
            <a:ext cx="4265613" cy="447675"/>
          </a:xfrm>
        </p:spPr>
        <p:txBody>
          <a:bodyPr>
            <a:normAutofit fontScale="90000"/>
          </a:bodyPr>
          <a:lstStyle/>
          <a:p>
            <a:pPr algn="l"/>
            <a:r>
              <a:rPr lang="zh-CN" altLang="en-US" sz="3200" b="1">
                <a:latin typeface="黑体" panose="02010609060101010101" pitchFamily="49" charset="-122"/>
                <a:ea typeface="黑体" panose="02010609060101010101" pitchFamily="49" charset="-122"/>
              </a:rPr>
              <a:t>三 两阶段封锁协议</a:t>
            </a:r>
            <a:endParaRPr lang="zh-CN" altLang="en-US" sz="3200" b="1">
              <a:latin typeface="黑体" panose="02010609060101010101" pitchFamily="49" charset="-122"/>
              <a:ea typeface="黑体" panose="02010609060101010101" pitchFamily="49" charset="-122"/>
            </a:endParaRPr>
          </a:p>
        </p:txBody>
      </p:sp>
      <p:sp>
        <p:nvSpPr>
          <p:cNvPr id="21510" name="AutoShape 4"/>
          <p:cNvSpPr>
            <a:spLocks noChangeArrowheads="1"/>
          </p:cNvSpPr>
          <p:nvPr/>
        </p:nvSpPr>
        <p:spPr bwMode="auto">
          <a:xfrm>
            <a:off x="7940675" y="501650"/>
            <a:ext cx="2617788" cy="723900"/>
          </a:xfrm>
          <a:prstGeom prst="cloudCallout">
            <a:avLst>
              <a:gd name="adj1" fmla="val 51139"/>
              <a:gd name="adj2" fmla="val 57500"/>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两阶段封锁协议的主要特点？</a:t>
            </a:r>
            <a:endParaRPr lang="zh-CN" altLang="en-US" sz="1600">
              <a:latin typeface="Tahoma" panose="020B0604030504040204" pitchFamily="2" charset="0"/>
            </a:endParaRPr>
          </a:p>
        </p:txBody>
      </p:sp>
      <p:sp>
        <p:nvSpPr>
          <p:cNvPr id="21511" name="Rectangle 9"/>
          <p:cNvSpPr>
            <a:spLocks noChangeArrowheads="1"/>
          </p:cNvSpPr>
          <p:nvPr/>
        </p:nvSpPr>
        <p:spPr bwMode="auto">
          <a:xfrm>
            <a:off x="2041525" y="765175"/>
            <a:ext cx="421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zh-CN" sz="2800">
                <a:latin typeface="Tahoma" panose="020B0604030504040204" pitchFamily="2" charset="0"/>
                <a:ea typeface="黑体" panose="02010609060101010101" pitchFamily="49" charset="-122"/>
              </a:rPr>
              <a:t>3.1  </a:t>
            </a:r>
            <a:r>
              <a:rPr lang="zh-CN" altLang="en-US" sz="2800">
                <a:latin typeface="Tahoma" panose="020B0604030504040204" pitchFamily="2" charset="0"/>
                <a:ea typeface="黑体" panose="02010609060101010101" pitchFamily="49" charset="-122"/>
              </a:rPr>
              <a:t>两阶段封锁协议</a:t>
            </a:r>
            <a:endParaRPr lang="zh-CN" altLang="en-US" sz="2800">
              <a:latin typeface="Tahoma" panose="020B0604030504040204" pitchFamily="2" charset="0"/>
              <a:ea typeface="黑体" panose="02010609060101010101" pitchFamily="49" charset="-122"/>
            </a:endParaRPr>
          </a:p>
        </p:txBody>
      </p:sp>
      <p:pic>
        <p:nvPicPr>
          <p:cNvPr id="215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664" y="2544763"/>
            <a:ext cx="1533525" cy="2201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139" y="2559051"/>
            <a:ext cx="1552575" cy="18526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1514" name="Group 19"/>
          <p:cNvGrpSpPr/>
          <p:nvPr/>
        </p:nvGrpSpPr>
        <p:grpSpPr bwMode="auto">
          <a:xfrm>
            <a:off x="1900238" y="1349376"/>
            <a:ext cx="1947862" cy="3400425"/>
            <a:chOff x="369" y="1188"/>
            <a:chExt cx="1137" cy="2214"/>
          </a:xfrm>
        </p:grpSpPr>
        <p:pic>
          <p:nvPicPr>
            <p:cNvPr id="215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 y="1188"/>
              <a:ext cx="1134" cy="20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 y="3258"/>
              <a:ext cx="113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7" name="Line 18"/>
            <p:cNvSpPr>
              <a:spLocks noChangeShapeType="1"/>
            </p:cNvSpPr>
            <p:nvPr/>
          </p:nvSpPr>
          <p:spPr bwMode="auto">
            <a:xfrm flipV="1">
              <a:off x="372" y="3252"/>
              <a:ext cx="1134" cy="6"/>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1518" name="Rectangle 20"/>
          <p:cNvSpPr>
            <a:spLocks noChangeArrowheads="1"/>
          </p:cNvSpPr>
          <p:nvPr/>
        </p:nvSpPr>
        <p:spPr bwMode="auto">
          <a:xfrm>
            <a:off x="7853363" y="2511425"/>
            <a:ext cx="2781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en-US">
                <a:solidFill>
                  <a:srgbClr val="0066FF"/>
                </a:solidFill>
                <a:latin typeface="Tahoma" panose="020B0604030504040204" pitchFamily="2" charset="0"/>
              </a:rPr>
              <a:t>事务</a:t>
            </a:r>
            <a:r>
              <a:rPr lang="en-US" altLang="zh-CN">
                <a:solidFill>
                  <a:srgbClr val="0066FF"/>
                </a:solidFill>
                <a:latin typeface="Tahoma" panose="020B0604030504040204" pitchFamily="2" charset="0"/>
              </a:rPr>
              <a:t>T1-T4</a:t>
            </a:r>
            <a:r>
              <a:rPr lang="zh-CN" altLang="en-US">
                <a:solidFill>
                  <a:srgbClr val="0066FF"/>
                </a:solidFill>
                <a:latin typeface="Tahoma" panose="020B0604030504040204" pitchFamily="2" charset="0"/>
              </a:rPr>
              <a:t>都是两阶段封锁协议吗，封锁点在何处？</a:t>
            </a:r>
            <a:endParaRPr lang="zh-CN" altLang="en-US">
              <a:solidFill>
                <a:srgbClr val="0066FF"/>
              </a:solidFill>
              <a:latin typeface="Tahoma" panose="020B0604030504040204" pitchFamily="2" charset="0"/>
            </a:endParaRPr>
          </a:p>
        </p:txBody>
      </p:sp>
      <p:grpSp>
        <p:nvGrpSpPr>
          <p:cNvPr id="21519" name="Group 30"/>
          <p:cNvGrpSpPr/>
          <p:nvPr/>
        </p:nvGrpSpPr>
        <p:grpSpPr bwMode="auto">
          <a:xfrm>
            <a:off x="3905251" y="1319214"/>
            <a:ext cx="6391275" cy="1021985"/>
            <a:chOff x="402" y="1000"/>
            <a:chExt cx="4776" cy="558"/>
          </a:xfrm>
        </p:grpSpPr>
        <p:pic>
          <p:nvPicPr>
            <p:cNvPr id="2152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 y="1162"/>
              <a:ext cx="4749"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9" y="1000"/>
              <a:ext cx="13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 y="1013"/>
              <a:ext cx="115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0" y="1000"/>
              <a:ext cx="220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4" name="Rectangle 28"/>
            <p:cNvSpPr>
              <a:spLocks noChangeArrowheads="1"/>
            </p:cNvSpPr>
            <p:nvPr/>
          </p:nvSpPr>
          <p:spPr bwMode="auto">
            <a:xfrm>
              <a:off x="402" y="1208"/>
              <a:ext cx="4767" cy="151"/>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eaLnBrk="0" hangingPunct="0">
                <a:spcBef>
                  <a:spcPct val="20000"/>
                </a:spcBef>
              </a:pPr>
              <a:endParaRPr lang="zh-CN" altLang="en-US"/>
            </a:p>
          </p:txBody>
        </p:sp>
      </p:grpSp>
      <p:grpSp>
        <p:nvGrpSpPr>
          <p:cNvPr id="812071" name="Group 39"/>
          <p:cNvGrpSpPr/>
          <p:nvPr/>
        </p:nvGrpSpPr>
        <p:grpSpPr bwMode="auto">
          <a:xfrm>
            <a:off x="6753226" y="1658939"/>
            <a:ext cx="2657475" cy="701675"/>
            <a:chOff x="3294" y="1194"/>
            <a:chExt cx="1674" cy="442"/>
          </a:xfrm>
        </p:grpSpPr>
        <p:sp>
          <p:nvSpPr>
            <p:cNvPr id="21526" name="Line 31"/>
            <p:cNvSpPr>
              <a:spLocks noChangeShapeType="1"/>
            </p:cNvSpPr>
            <p:nvPr/>
          </p:nvSpPr>
          <p:spPr bwMode="auto">
            <a:xfrm>
              <a:off x="3294" y="1194"/>
              <a:ext cx="69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7" name="Line 32"/>
            <p:cNvSpPr>
              <a:spLocks noChangeShapeType="1"/>
            </p:cNvSpPr>
            <p:nvPr/>
          </p:nvSpPr>
          <p:spPr bwMode="auto">
            <a:xfrm>
              <a:off x="3510" y="1398"/>
              <a:ext cx="138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28" name="Line 33"/>
            <p:cNvSpPr>
              <a:spLocks noChangeShapeType="1"/>
            </p:cNvSpPr>
            <p:nvPr/>
          </p:nvSpPr>
          <p:spPr bwMode="auto">
            <a:xfrm>
              <a:off x="3588" y="1636"/>
              <a:ext cx="138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 name="AutoShape 4"/>
          <p:cNvSpPr>
            <a:spLocks noChangeArrowheads="1"/>
          </p:cNvSpPr>
          <p:nvPr/>
        </p:nvSpPr>
        <p:spPr bwMode="auto">
          <a:xfrm>
            <a:off x="7923214" y="3910013"/>
            <a:ext cx="2624137" cy="696912"/>
          </a:xfrm>
          <a:prstGeom prst="cloudCallout">
            <a:avLst>
              <a:gd name="adj1" fmla="val 51139"/>
              <a:gd name="adj2" fmla="val 61648"/>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两阶段封锁协议的主要用途？</a:t>
            </a:r>
            <a:endParaRPr lang="zh-CN" altLang="en-US" sz="1600">
              <a:latin typeface="Tahoma" panose="020B0604030504040204" pitchFamily="2" charset="0"/>
            </a:endParaRPr>
          </a:p>
        </p:txBody>
      </p:sp>
      <p:sp>
        <p:nvSpPr>
          <p:cNvPr id="812073" name="Rectangle 41"/>
          <p:cNvSpPr>
            <a:spLocks noChangeArrowheads="1"/>
          </p:cNvSpPr>
          <p:nvPr/>
        </p:nvSpPr>
        <p:spPr bwMode="auto">
          <a:xfrm>
            <a:off x="7572376" y="3173413"/>
            <a:ext cx="30908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eaLnBrk="0" hangingPunct="0">
              <a:spcBef>
                <a:spcPct val="20000"/>
              </a:spcBef>
            </a:pPr>
            <a:r>
              <a:rPr lang="en-US" altLang="zh-CN"/>
              <a:t>T1</a:t>
            </a:r>
            <a:r>
              <a:rPr lang="zh-CN" altLang="en-US"/>
              <a:t>和</a:t>
            </a:r>
            <a:r>
              <a:rPr lang="en-US" altLang="zh-CN"/>
              <a:t>T2</a:t>
            </a:r>
            <a:r>
              <a:rPr lang="zh-CN" altLang="en-US"/>
              <a:t>不是两阶段封锁协议，</a:t>
            </a:r>
            <a:endParaRPr lang="zh-CN" altLang="en-US"/>
          </a:p>
          <a:p>
            <a:pPr algn="r" eaLnBrk="0" hangingPunct="0">
              <a:spcBef>
                <a:spcPct val="20000"/>
              </a:spcBef>
            </a:pPr>
            <a:r>
              <a:rPr lang="en-US" altLang="zh-CN"/>
              <a:t>T3</a:t>
            </a:r>
            <a:r>
              <a:rPr lang="zh-CN" altLang="en-US"/>
              <a:t>和</a:t>
            </a:r>
            <a:r>
              <a:rPr lang="en-US" altLang="zh-CN"/>
              <a:t>T4</a:t>
            </a:r>
            <a:r>
              <a:rPr lang="zh-CN" altLang="en-US"/>
              <a:t>都是两阶段封锁协议！</a:t>
            </a:r>
            <a:endParaRPr lang="en-US" altLang="zh-CN"/>
          </a:p>
        </p:txBody>
      </p:sp>
      <p:grpSp>
        <p:nvGrpSpPr>
          <p:cNvPr id="812081" name="Group 49"/>
          <p:cNvGrpSpPr/>
          <p:nvPr/>
        </p:nvGrpSpPr>
        <p:grpSpPr bwMode="auto">
          <a:xfrm>
            <a:off x="2590800" y="5105401"/>
            <a:ext cx="7715250" cy="600075"/>
            <a:chOff x="672" y="3458"/>
            <a:chExt cx="4860" cy="378"/>
          </a:xfrm>
        </p:grpSpPr>
        <p:sp>
          <p:nvSpPr>
            <p:cNvPr id="21532" name="Line 43"/>
            <p:cNvSpPr>
              <a:spLocks noChangeShapeType="1"/>
            </p:cNvSpPr>
            <p:nvPr/>
          </p:nvSpPr>
          <p:spPr bwMode="auto">
            <a:xfrm>
              <a:off x="672" y="3458"/>
              <a:ext cx="2298" cy="6"/>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33" name="Line 44"/>
            <p:cNvSpPr>
              <a:spLocks noChangeShapeType="1"/>
            </p:cNvSpPr>
            <p:nvPr/>
          </p:nvSpPr>
          <p:spPr bwMode="auto">
            <a:xfrm>
              <a:off x="3918" y="3830"/>
              <a:ext cx="924"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34" name="Line 47"/>
            <p:cNvSpPr>
              <a:spLocks noChangeShapeType="1"/>
            </p:cNvSpPr>
            <p:nvPr/>
          </p:nvSpPr>
          <p:spPr bwMode="auto">
            <a:xfrm>
              <a:off x="4470" y="3638"/>
              <a:ext cx="106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35" name="Line 48"/>
            <p:cNvSpPr>
              <a:spLocks noChangeShapeType="1"/>
            </p:cNvSpPr>
            <p:nvPr/>
          </p:nvSpPr>
          <p:spPr bwMode="auto">
            <a:xfrm>
              <a:off x="1680" y="3836"/>
              <a:ext cx="168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12086" name="Group 54"/>
          <p:cNvGrpSpPr/>
          <p:nvPr/>
        </p:nvGrpSpPr>
        <p:grpSpPr bwMode="auto">
          <a:xfrm>
            <a:off x="3878263" y="3081338"/>
            <a:ext cx="2495550" cy="614362"/>
            <a:chOff x="1546" y="2130"/>
            <a:chExt cx="1572" cy="387"/>
          </a:xfrm>
        </p:grpSpPr>
        <p:sp>
          <p:nvSpPr>
            <p:cNvPr id="21537" name="Line 50"/>
            <p:cNvSpPr>
              <a:spLocks noChangeShapeType="1"/>
            </p:cNvSpPr>
            <p:nvPr/>
          </p:nvSpPr>
          <p:spPr bwMode="auto">
            <a:xfrm>
              <a:off x="1592" y="2316"/>
              <a:ext cx="300"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8" name="Line 51"/>
            <p:cNvSpPr>
              <a:spLocks noChangeShapeType="1"/>
            </p:cNvSpPr>
            <p:nvPr/>
          </p:nvSpPr>
          <p:spPr bwMode="auto">
            <a:xfrm flipV="1">
              <a:off x="2785" y="2130"/>
              <a:ext cx="276" cy="0"/>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9" name="Rectangle 52"/>
            <p:cNvSpPr>
              <a:spLocks noChangeArrowheads="1"/>
            </p:cNvSpPr>
            <p:nvPr/>
          </p:nvSpPr>
          <p:spPr bwMode="auto">
            <a:xfrm>
              <a:off x="1546" y="2362"/>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2" charset="0"/>
                </a:rPr>
                <a:t>封锁点</a:t>
              </a:r>
              <a:endParaRPr lang="zh-CN" altLang="en-US" sz="1600">
                <a:latin typeface="Tahoma" panose="020B0604030504040204" pitchFamily="2" charset="0"/>
              </a:endParaRPr>
            </a:p>
          </p:txBody>
        </p:sp>
        <p:sp>
          <p:nvSpPr>
            <p:cNvPr id="21540" name="Rectangle 53"/>
            <p:cNvSpPr>
              <a:spLocks noChangeArrowheads="1"/>
            </p:cNvSpPr>
            <p:nvPr/>
          </p:nvSpPr>
          <p:spPr bwMode="auto">
            <a:xfrm>
              <a:off x="2730" y="2194"/>
              <a:ext cx="3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20000"/>
                </a:spcBef>
              </a:pPr>
              <a:r>
                <a:rPr lang="zh-CN" altLang="en-US" sz="1600">
                  <a:latin typeface="Tahoma" panose="020B0604030504040204" pitchFamily="2" charset="0"/>
                </a:rPr>
                <a:t>封锁点</a:t>
              </a:r>
              <a:endParaRPr lang="zh-CN" altLang="en-US" sz="1600">
                <a:latin typeface="Tahoma" panose="020B0604030504040204" pitchFamily="2" charset="0"/>
              </a:endParaRPr>
            </a:p>
          </p:txBody>
        </p:sp>
      </p:grpSp>
      <p:sp>
        <p:nvSpPr>
          <p:cNvPr id="21541" name="Line 46"/>
          <p:cNvSpPr>
            <a:spLocks noChangeShapeType="1"/>
          </p:cNvSpPr>
          <p:nvPr/>
        </p:nvSpPr>
        <p:spPr bwMode="auto">
          <a:xfrm>
            <a:off x="4152901" y="5400675"/>
            <a:ext cx="147637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42" name="Line 45"/>
          <p:cNvSpPr>
            <a:spLocks noChangeShapeType="1"/>
          </p:cNvSpPr>
          <p:nvPr/>
        </p:nvSpPr>
        <p:spPr bwMode="auto">
          <a:xfrm>
            <a:off x="8620126" y="5086350"/>
            <a:ext cx="1704975"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a:spLocks noChangeArrowheads="1"/>
          </p:cNvSpPr>
          <p:nvPr/>
        </p:nvSpPr>
        <p:spPr bwMode="auto">
          <a:xfrm>
            <a:off x="2935288" y="5789614"/>
            <a:ext cx="526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a:solidFill>
                  <a:srgbClr val="0000FF"/>
                </a:solidFill>
                <a:latin typeface="Tahoma" panose="020B0604030504040204" pitchFamily="2" charset="0"/>
                <a:ea typeface="黑体" panose="02010609060101010101" pitchFamily="49" charset="-122"/>
              </a:rPr>
              <a:t>两阶段所要求释放锁的操作必须在事务的末尾吗？</a:t>
            </a:r>
            <a:endParaRPr lang="en-US" altLang="zh-CN">
              <a:solidFill>
                <a:srgbClr val="0000FF"/>
              </a:solidFill>
              <a:latin typeface="Tahoma" panose="020B0604030504040204" pitchFamily="2" charset="0"/>
              <a:ea typeface="黑体" panose="02010609060101010101" pitchFamily="49" charset="-122"/>
            </a:endParaRPr>
          </a:p>
        </p:txBody>
      </p:sp>
      <p:sp>
        <p:nvSpPr>
          <p:cNvPr id="4" name="矩形 3"/>
          <p:cNvSpPr>
            <a:spLocks noChangeArrowheads="1"/>
          </p:cNvSpPr>
          <p:nvPr/>
        </p:nvSpPr>
        <p:spPr bwMode="auto">
          <a:xfrm>
            <a:off x="2938464" y="6146800"/>
            <a:ext cx="6313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pPr>
            <a:r>
              <a:rPr lang="zh-CN" altLang="en-US">
                <a:solidFill>
                  <a:srgbClr val="FF0000"/>
                </a:solidFill>
                <a:latin typeface="Tahoma" panose="020B0604030504040204" pitchFamily="2" charset="0"/>
                <a:ea typeface="黑体" panose="02010609060101010101" pitchFamily="49" charset="-122"/>
              </a:rPr>
              <a:t>不是必须的！如</a:t>
            </a:r>
            <a:r>
              <a:rPr lang="en-US" altLang="zh-CN">
                <a:solidFill>
                  <a:srgbClr val="FF0000"/>
                </a:solidFill>
                <a:latin typeface="Tahoma" panose="020B0604030504040204" pitchFamily="2" charset="0"/>
                <a:ea typeface="黑体" panose="02010609060101010101" pitchFamily="49" charset="-122"/>
              </a:rPr>
              <a:t>T3</a:t>
            </a:r>
            <a:r>
              <a:rPr lang="zh-CN" altLang="en-US">
                <a:solidFill>
                  <a:srgbClr val="FF0000"/>
                </a:solidFill>
                <a:latin typeface="Tahoma" panose="020B0604030504040204" pitchFamily="2" charset="0"/>
                <a:ea typeface="黑体" panose="02010609060101010101" pitchFamily="49" charset="-122"/>
              </a:rPr>
              <a:t>中的</a:t>
            </a:r>
            <a:r>
              <a:rPr lang="en-US" altLang="zh-CN">
                <a:solidFill>
                  <a:srgbClr val="FF0000"/>
                </a:solidFill>
                <a:latin typeface="Tahoma" panose="020B0604030504040204" pitchFamily="2" charset="0"/>
                <a:ea typeface="黑体" panose="02010609060101010101" pitchFamily="49" charset="-122"/>
              </a:rPr>
              <a:t>unlock(B)</a:t>
            </a:r>
            <a:r>
              <a:rPr lang="zh-CN" altLang="en-US">
                <a:solidFill>
                  <a:srgbClr val="FF0000"/>
                </a:solidFill>
                <a:latin typeface="Tahoma" panose="020B0604030504040204" pitchFamily="2" charset="0"/>
                <a:ea typeface="黑体" panose="02010609060101010101" pitchFamily="49" charset="-122"/>
              </a:rPr>
              <a:t>可以紧跟在</a:t>
            </a:r>
            <a:r>
              <a:rPr lang="en-US" altLang="zh-CN">
                <a:solidFill>
                  <a:srgbClr val="FF0000"/>
                </a:solidFill>
                <a:latin typeface="Tahoma" panose="020B0604030504040204" pitchFamily="2" charset="0"/>
                <a:ea typeface="黑体" panose="02010609060101010101" pitchFamily="49" charset="-122"/>
              </a:rPr>
              <a:t>Lock-X(A)</a:t>
            </a:r>
            <a:r>
              <a:rPr lang="zh-CN" altLang="en-US">
                <a:solidFill>
                  <a:srgbClr val="FF0000"/>
                </a:solidFill>
                <a:latin typeface="Tahoma" panose="020B0604030504040204" pitchFamily="2" charset="0"/>
                <a:ea typeface="黑体" panose="02010609060101010101" pitchFamily="49" charset="-122"/>
              </a:rPr>
              <a:t>之后。</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2071"/>
                                        </p:tgtEl>
                                        <p:attrNameLst>
                                          <p:attrName>style.visibility</p:attrName>
                                        </p:attrNameLst>
                                      </p:cBhvr>
                                      <p:to>
                                        <p:strVal val="visible"/>
                                      </p:to>
                                    </p:set>
                                    <p:anim calcmode="lin" valueType="num">
                                      <p:cBhvr additive="base">
                                        <p:cTn id="7" dur="500" fill="hold"/>
                                        <p:tgtEl>
                                          <p:spTgt spid="812071"/>
                                        </p:tgtEl>
                                        <p:attrNameLst>
                                          <p:attrName>ppt_x</p:attrName>
                                        </p:attrNameLst>
                                      </p:cBhvr>
                                      <p:tavLst>
                                        <p:tav tm="0">
                                          <p:val>
                                            <p:strVal val="#ppt_x"/>
                                          </p:val>
                                        </p:tav>
                                        <p:tav tm="100000">
                                          <p:val>
                                            <p:strVal val="#ppt_x"/>
                                          </p:val>
                                        </p:tav>
                                      </p:tavLst>
                                    </p:anim>
                                    <p:anim calcmode="lin" valueType="num">
                                      <p:cBhvr additive="base">
                                        <p:cTn id="8" dur="500" fill="hold"/>
                                        <p:tgtEl>
                                          <p:spTgt spid="8120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2073"/>
                                        </p:tgtEl>
                                        <p:attrNameLst>
                                          <p:attrName>style.visibility</p:attrName>
                                        </p:attrNameLst>
                                      </p:cBhvr>
                                      <p:to>
                                        <p:strVal val="visible"/>
                                      </p:to>
                                    </p:set>
                                    <p:anim calcmode="lin" valueType="num">
                                      <p:cBhvr additive="base">
                                        <p:cTn id="13" dur="500" fill="hold"/>
                                        <p:tgtEl>
                                          <p:spTgt spid="812073"/>
                                        </p:tgtEl>
                                        <p:attrNameLst>
                                          <p:attrName>ppt_x</p:attrName>
                                        </p:attrNameLst>
                                      </p:cBhvr>
                                      <p:tavLst>
                                        <p:tav tm="0">
                                          <p:val>
                                            <p:strVal val="#ppt_x"/>
                                          </p:val>
                                        </p:tav>
                                        <p:tav tm="100000">
                                          <p:val>
                                            <p:strVal val="#ppt_x"/>
                                          </p:val>
                                        </p:tav>
                                      </p:tavLst>
                                    </p:anim>
                                    <p:anim calcmode="lin" valueType="num">
                                      <p:cBhvr additive="base">
                                        <p:cTn id="14" dur="500" fill="hold"/>
                                        <p:tgtEl>
                                          <p:spTgt spid="81207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12086"/>
                                        </p:tgtEl>
                                        <p:attrNameLst>
                                          <p:attrName>style.visibility</p:attrName>
                                        </p:attrNameLst>
                                      </p:cBhvr>
                                      <p:to>
                                        <p:strVal val="visible"/>
                                      </p:to>
                                    </p:set>
                                    <p:anim calcmode="lin" valueType="num">
                                      <p:cBhvr additive="base">
                                        <p:cTn id="17" dur="500" fill="hold"/>
                                        <p:tgtEl>
                                          <p:spTgt spid="812086"/>
                                        </p:tgtEl>
                                        <p:attrNameLst>
                                          <p:attrName>ppt_x</p:attrName>
                                        </p:attrNameLst>
                                      </p:cBhvr>
                                      <p:tavLst>
                                        <p:tav tm="0">
                                          <p:val>
                                            <p:strVal val="#ppt_x"/>
                                          </p:val>
                                        </p:tav>
                                        <p:tav tm="100000">
                                          <p:val>
                                            <p:strVal val="#ppt_x"/>
                                          </p:val>
                                        </p:tav>
                                      </p:tavLst>
                                    </p:anim>
                                    <p:anim calcmode="lin" valueType="num">
                                      <p:cBhvr additive="base">
                                        <p:cTn id="18" dur="500" fill="hold"/>
                                        <p:tgtEl>
                                          <p:spTgt spid="81208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12081"/>
                                        </p:tgtEl>
                                        <p:attrNameLst>
                                          <p:attrName>style.visibility</p:attrName>
                                        </p:attrNameLst>
                                      </p:cBhvr>
                                      <p:to>
                                        <p:strVal val="visible"/>
                                      </p:to>
                                    </p:set>
                                    <p:anim calcmode="lin" valueType="num">
                                      <p:cBhvr additive="base">
                                        <p:cTn id="28" dur="500" fill="hold"/>
                                        <p:tgtEl>
                                          <p:spTgt spid="812081"/>
                                        </p:tgtEl>
                                        <p:attrNameLst>
                                          <p:attrName>ppt_x</p:attrName>
                                        </p:attrNameLst>
                                      </p:cBhvr>
                                      <p:tavLst>
                                        <p:tav tm="0">
                                          <p:val>
                                            <p:strVal val="#ppt_x"/>
                                          </p:val>
                                        </p:tav>
                                        <p:tav tm="100000">
                                          <p:val>
                                            <p:strVal val="#ppt_x"/>
                                          </p:val>
                                        </p:tav>
                                      </p:tavLst>
                                    </p:anim>
                                    <p:anim calcmode="lin" valueType="num">
                                      <p:cBhvr additive="base">
                                        <p:cTn id="29" dur="500" fill="hold"/>
                                        <p:tgtEl>
                                          <p:spTgt spid="81208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12073" grpId="0"/>
      <p:bldP spid="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DB93EB-8299-421A-B3CC-DC57D0371D90}" type="slidenum">
              <a:rPr lang="zh-CN" altLang="en-US" smtClean="0"/>
            </a:fld>
            <a:endParaRPr lang="zh-CN" altLang="en-US"/>
          </a:p>
        </p:txBody>
      </p:sp>
      <p:sp>
        <p:nvSpPr>
          <p:cNvPr id="19460" name="Rectangle 3"/>
          <p:cNvSpPr>
            <a:spLocks noGrp="1" noChangeArrowheads="1"/>
          </p:cNvSpPr>
          <p:nvPr>
            <p:ph type="body" idx="4294967295"/>
          </p:nvPr>
        </p:nvSpPr>
        <p:spPr>
          <a:xfrm>
            <a:off x="1798638" y="747713"/>
            <a:ext cx="7848600" cy="5751512"/>
          </a:xfrm>
        </p:spPr>
        <p:txBody>
          <a:bodyPr/>
          <a:lstStyle/>
          <a:p>
            <a:pPr>
              <a:lnSpc>
                <a:spcPts val="2375"/>
              </a:lnSpc>
            </a:pPr>
            <a:r>
              <a:rPr lang="zh-CN" altLang="en-US" sz="2400">
                <a:latin typeface="Times New Roman" panose="02020603050405020304" pitchFamily="18" charset="0"/>
              </a:rPr>
              <a:t>优点</a:t>
            </a:r>
            <a:endParaRPr lang="zh-CN" altLang="en-US" sz="2400">
              <a:latin typeface="Times New Roman" panose="02020603050405020304" pitchFamily="18" charset="0"/>
            </a:endParaRPr>
          </a:p>
          <a:p>
            <a:pPr lvl="1">
              <a:lnSpc>
                <a:spcPts val="2375"/>
              </a:lnSpc>
            </a:pPr>
            <a:r>
              <a:rPr lang="zh-CN" altLang="en-US" sz="2000">
                <a:latin typeface="Times New Roman" panose="02020603050405020304" pitchFamily="18" charset="0"/>
              </a:rPr>
              <a:t>树形协议保证了冲突可串行化；</a:t>
            </a:r>
            <a:endParaRPr lang="en-US" altLang="zh-CN" sz="2000">
              <a:latin typeface="Times New Roman" panose="02020603050405020304" pitchFamily="18" charset="0"/>
            </a:endParaRPr>
          </a:p>
          <a:p>
            <a:pPr lvl="1">
              <a:lnSpc>
                <a:spcPts val="2375"/>
              </a:lnSpc>
            </a:pPr>
            <a:r>
              <a:rPr lang="zh-CN" altLang="en-US" sz="2000">
                <a:latin typeface="Times New Roman" panose="02020603050405020304" pitchFamily="18" charset="0"/>
              </a:rPr>
              <a:t>同时不会产生死锁，不需要回滚；</a:t>
            </a:r>
            <a:endParaRPr lang="zh-CN" altLang="en-US" sz="2000">
              <a:latin typeface="Times New Roman" panose="02020603050405020304" pitchFamily="18" charset="0"/>
            </a:endParaRPr>
          </a:p>
          <a:p>
            <a:pPr lvl="1">
              <a:lnSpc>
                <a:spcPts val="2375"/>
              </a:lnSpc>
            </a:pPr>
            <a:r>
              <a:rPr lang="zh-CN" altLang="en-US" sz="2000">
                <a:solidFill>
                  <a:srgbClr val="800000"/>
                </a:solidFill>
                <a:latin typeface="Times New Roman" panose="02020603050405020304" pitchFamily="18" charset="0"/>
              </a:rPr>
              <a:t>树形协议可较早地释放锁，以减少事务间的等待时间，从而可增强调度的并发性。</a:t>
            </a:r>
            <a:endParaRPr lang="en-US" altLang="zh-CN" sz="2000">
              <a:solidFill>
                <a:srgbClr val="800000"/>
              </a:solidFill>
              <a:latin typeface="Times New Roman" panose="02020603050405020304" pitchFamily="18" charset="0"/>
            </a:endParaRPr>
          </a:p>
          <a:p>
            <a:pPr>
              <a:lnSpc>
                <a:spcPts val="2375"/>
              </a:lnSpc>
            </a:pPr>
            <a:r>
              <a:rPr lang="zh-CN" altLang="en-US" sz="2400">
                <a:latin typeface="Times New Roman" panose="02020603050405020304" pitchFamily="18" charset="0"/>
              </a:rPr>
              <a:t>缺点</a:t>
            </a:r>
            <a:endParaRPr lang="en-US" altLang="zh-CN" sz="2400">
              <a:latin typeface="Times New Roman" panose="02020603050405020304" pitchFamily="18" charset="0"/>
            </a:endParaRPr>
          </a:p>
          <a:p>
            <a:pPr lvl="1">
              <a:lnSpc>
                <a:spcPts val="2375"/>
              </a:lnSpc>
            </a:pPr>
            <a:r>
              <a:rPr lang="zh-CN" altLang="en-US" sz="2000">
                <a:latin typeface="Times New Roman" panose="02020603050405020304" pitchFamily="18" charset="0"/>
              </a:rPr>
              <a:t>树形协议不能保证事务的可恢复性；</a:t>
            </a:r>
            <a:endParaRPr lang="en-US" altLang="zh-CN" sz="2000">
              <a:latin typeface="Times New Roman" panose="02020603050405020304" pitchFamily="18" charset="0"/>
            </a:endParaRPr>
          </a:p>
          <a:p>
            <a:pPr lvl="1">
              <a:lnSpc>
                <a:spcPts val="2375"/>
              </a:lnSpc>
            </a:pPr>
            <a:r>
              <a:rPr lang="zh-CN" altLang="en-US" sz="2000">
                <a:latin typeface="Times New Roman" panose="02020603050405020304" pitchFamily="18" charset="0"/>
              </a:rPr>
              <a:t>事务不能保证不发生级联回滚；</a:t>
            </a:r>
            <a:endParaRPr lang="en-US" altLang="zh-CN" sz="2000">
              <a:latin typeface="Times New Roman" panose="02020603050405020304" pitchFamily="18" charset="0"/>
            </a:endParaRPr>
          </a:p>
          <a:p>
            <a:pPr lvl="1">
              <a:lnSpc>
                <a:spcPts val="2375"/>
              </a:lnSpc>
            </a:pPr>
            <a:r>
              <a:rPr lang="zh-CN" altLang="en-US" sz="2000">
                <a:solidFill>
                  <a:srgbClr val="800000"/>
                </a:solidFill>
                <a:latin typeface="Times New Roman" panose="02020603050405020304" pitchFamily="18" charset="0"/>
              </a:rPr>
              <a:t>事务有可能会给那些根本不访问的数据项加锁</a:t>
            </a:r>
            <a:r>
              <a:rPr lang="zh-CN" altLang="zh-CN" sz="2000">
                <a:solidFill>
                  <a:srgbClr val="800000"/>
                </a:solidFill>
                <a:latin typeface="Times New Roman" panose="02020603050405020304" pitchFamily="18" charset="0"/>
              </a:rPr>
              <a:t>，</a:t>
            </a:r>
            <a:r>
              <a:rPr lang="zh-CN" altLang="en-US" sz="2000">
                <a:solidFill>
                  <a:srgbClr val="800000"/>
                </a:solidFill>
                <a:latin typeface="Times New Roman" panose="02020603050405020304" pitchFamily="18" charset="0"/>
              </a:rPr>
              <a:t>从而增加了锁的开销和额外的等待时间</a:t>
            </a:r>
            <a:r>
              <a:rPr lang="zh-CN" altLang="zh-CN" sz="2000">
                <a:solidFill>
                  <a:srgbClr val="800000"/>
                </a:solidFill>
                <a:latin typeface="Times New Roman" panose="02020603050405020304" pitchFamily="18" charset="0"/>
              </a:rPr>
              <a:t>，</a:t>
            </a:r>
            <a:endParaRPr lang="en-US" altLang="zh-CN" sz="2000">
              <a:solidFill>
                <a:srgbClr val="800000"/>
              </a:solidFill>
              <a:latin typeface="Times New Roman" panose="02020603050405020304" pitchFamily="18" charset="0"/>
            </a:endParaRPr>
          </a:p>
          <a:p>
            <a:pPr lvl="1">
              <a:lnSpc>
                <a:spcPts val="2375"/>
              </a:lnSpc>
              <a:buNone/>
            </a:pPr>
            <a:r>
              <a:rPr lang="en-US" altLang="zh-CN" sz="2000">
                <a:solidFill>
                  <a:srgbClr val="800000"/>
                </a:solidFill>
                <a:latin typeface="Times New Roman" panose="02020603050405020304" pitchFamily="18" charset="0"/>
              </a:rPr>
              <a:t>    </a:t>
            </a:r>
            <a:r>
              <a:rPr lang="zh-CN" altLang="en-US" sz="2000">
                <a:solidFill>
                  <a:srgbClr val="800000"/>
                </a:solidFill>
                <a:latin typeface="Times New Roman" panose="02020603050405020304" pitchFamily="18" charset="0"/>
              </a:rPr>
              <a:t>引起并发性降低。</a:t>
            </a:r>
            <a:endParaRPr lang="en-US" altLang="zh-CN">
              <a:solidFill>
                <a:srgbClr val="800000"/>
              </a:solidFill>
              <a:latin typeface="Times New Roman" panose="02020603050405020304" pitchFamily="18" charset="0"/>
            </a:endParaRPr>
          </a:p>
          <a:p>
            <a:pPr marL="806450" lvl="2" indent="0">
              <a:lnSpc>
                <a:spcPts val="2375"/>
              </a:lnSpc>
              <a:buNone/>
            </a:pPr>
            <a:r>
              <a:rPr lang="zh-CN" altLang="en-US">
                <a:solidFill>
                  <a:srgbClr val="0000FF"/>
                </a:solidFill>
                <a:latin typeface="Times New Roman" panose="02020603050405020304" pitchFamily="18" charset="0"/>
              </a:rPr>
              <a:t>比如：一事务要处理</a:t>
            </a:r>
            <a:r>
              <a:rPr lang="en-US" altLang="zh-CN">
                <a:solidFill>
                  <a:srgbClr val="0000FF"/>
                </a:solidFill>
                <a:latin typeface="Times New Roman" panose="02020603050405020304" pitchFamily="18" charset="0"/>
              </a:rPr>
              <a:t>A</a:t>
            </a:r>
            <a:r>
              <a:rPr lang="zh-CN" altLang="en-US">
                <a:solidFill>
                  <a:srgbClr val="0000FF"/>
                </a:solidFill>
                <a:latin typeface="Times New Roman" panose="02020603050405020304" pitchFamily="18" charset="0"/>
              </a:rPr>
              <a:t>和</a:t>
            </a:r>
            <a:r>
              <a:rPr lang="en-US" altLang="zh-CN">
                <a:solidFill>
                  <a:srgbClr val="0000FF"/>
                </a:solidFill>
                <a:latin typeface="Times New Roman" panose="02020603050405020304" pitchFamily="18" charset="0"/>
              </a:rPr>
              <a:t>J</a:t>
            </a:r>
            <a:r>
              <a:rPr lang="zh-CN" altLang="en-US">
                <a:solidFill>
                  <a:srgbClr val="0000FF"/>
                </a:solidFill>
                <a:latin typeface="Times New Roman" panose="02020603050405020304" pitchFamily="18" charset="0"/>
              </a:rPr>
              <a:t>数据项，如何加锁？</a:t>
            </a:r>
            <a:endParaRPr lang="en-US" altLang="zh-CN">
              <a:solidFill>
                <a:srgbClr val="0000FF"/>
              </a:solidFill>
              <a:latin typeface="Times New Roman" panose="02020603050405020304" pitchFamily="18" charset="0"/>
            </a:endParaRPr>
          </a:p>
          <a:p>
            <a:pPr marL="806450" lvl="2" indent="0">
              <a:lnSpc>
                <a:spcPts val="2375"/>
              </a:lnSpc>
              <a:buNone/>
            </a:pPr>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不仅要求给数据项</a:t>
            </a:r>
            <a:r>
              <a:rPr lang="en-US" altLang="zh-CN">
                <a:solidFill>
                  <a:srgbClr val="0000FF"/>
                </a:solidFill>
                <a:latin typeface="Times New Roman" panose="02020603050405020304" pitchFamily="18" charset="0"/>
              </a:rPr>
              <a:t>A</a:t>
            </a:r>
            <a:r>
              <a:rPr lang="zh-CN" altLang="en-US">
                <a:solidFill>
                  <a:srgbClr val="0000FF"/>
                </a:solidFill>
                <a:latin typeface="Times New Roman" panose="02020603050405020304" pitchFamily="18" charset="0"/>
              </a:rPr>
              <a:t>和</a:t>
            </a:r>
            <a:r>
              <a:rPr lang="en-US" altLang="zh-CN">
                <a:solidFill>
                  <a:srgbClr val="0000FF"/>
                </a:solidFill>
                <a:latin typeface="Times New Roman" panose="02020603050405020304" pitchFamily="18" charset="0"/>
              </a:rPr>
              <a:t>J</a:t>
            </a:r>
            <a:r>
              <a:rPr lang="zh-CN" altLang="en-US">
                <a:solidFill>
                  <a:srgbClr val="0000FF"/>
                </a:solidFill>
                <a:latin typeface="Times New Roman" panose="02020603050405020304" pitchFamily="18" charset="0"/>
              </a:rPr>
              <a:t>加锁，</a:t>
            </a:r>
            <a:endParaRPr lang="en-US" altLang="zh-CN">
              <a:solidFill>
                <a:srgbClr val="0000FF"/>
              </a:solidFill>
              <a:latin typeface="Times New Roman" panose="02020603050405020304" pitchFamily="18" charset="0"/>
            </a:endParaRPr>
          </a:p>
          <a:p>
            <a:pPr marL="806450" lvl="2" indent="0">
              <a:lnSpc>
                <a:spcPts val="2375"/>
              </a:lnSpc>
              <a:buNone/>
            </a:pPr>
            <a:r>
              <a:rPr lang="en-US" altLang="zh-CN">
                <a:solidFill>
                  <a:srgbClr val="0000FF"/>
                </a:solidFill>
                <a:latin typeface="Times New Roman" panose="02020603050405020304" pitchFamily="18" charset="0"/>
              </a:rPr>
              <a:t>           </a:t>
            </a:r>
            <a:r>
              <a:rPr lang="zh-CN" altLang="en-US">
                <a:solidFill>
                  <a:srgbClr val="0000FF"/>
                </a:solidFill>
                <a:latin typeface="Times New Roman" panose="02020603050405020304" pitchFamily="18" charset="0"/>
              </a:rPr>
              <a:t>还必须给数据项</a:t>
            </a:r>
            <a:r>
              <a:rPr lang="en-US" altLang="zh-CN">
                <a:solidFill>
                  <a:srgbClr val="0000FF"/>
                </a:solidFill>
                <a:latin typeface="Times New Roman" panose="02020603050405020304" pitchFamily="18" charset="0"/>
              </a:rPr>
              <a:t>B</a:t>
            </a:r>
            <a:r>
              <a:rPr lang="zh-CN" altLang="en-US">
                <a:solidFill>
                  <a:srgbClr val="0000FF"/>
                </a:solidFill>
                <a:latin typeface="Times New Roman" panose="02020603050405020304" pitchFamily="18" charset="0"/>
              </a:rPr>
              <a:t>、</a:t>
            </a:r>
            <a:r>
              <a:rPr lang="en-US" altLang="zh-CN">
                <a:solidFill>
                  <a:srgbClr val="0000FF"/>
                </a:solidFill>
                <a:latin typeface="Times New Roman" panose="02020603050405020304" pitchFamily="18" charset="0"/>
              </a:rPr>
              <a:t>D</a:t>
            </a:r>
            <a:r>
              <a:rPr lang="zh-CN" altLang="en-US">
                <a:solidFill>
                  <a:srgbClr val="0000FF"/>
                </a:solidFill>
                <a:latin typeface="Times New Roman" panose="02020603050405020304" pitchFamily="18" charset="0"/>
              </a:rPr>
              <a:t>和</a:t>
            </a:r>
            <a:r>
              <a:rPr lang="en-US" altLang="zh-CN">
                <a:solidFill>
                  <a:srgbClr val="0000FF"/>
                </a:solidFill>
                <a:latin typeface="Times New Roman" panose="02020603050405020304" pitchFamily="18" charset="0"/>
              </a:rPr>
              <a:t>H</a:t>
            </a:r>
            <a:r>
              <a:rPr lang="zh-CN" altLang="en-US">
                <a:solidFill>
                  <a:srgbClr val="0000FF"/>
                </a:solidFill>
                <a:latin typeface="Times New Roman" panose="02020603050405020304" pitchFamily="18" charset="0"/>
              </a:rPr>
              <a:t>加锁！</a:t>
            </a:r>
            <a:endParaRPr lang="en-US" altLang="zh-CN">
              <a:solidFill>
                <a:srgbClr val="0000FF"/>
              </a:solidFill>
              <a:latin typeface="Times New Roman" panose="02020603050405020304" pitchFamily="18" charset="0"/>
            </a:endParaRPr>
          </a:p>
        </p:txBody>
      </p:sp>
      <p:sp>
        <p:nvSpPr>
          <p:cNvPr id="18435" name="Rectangle 2"/>
          <p:cNvSpPr>
            <a:spLocks noChangeArrowheads="1"/>
          </p:cNvSpPr>
          <p:nvPr/>
        </p:nvSpPr>
        <p:spPr bwMode="auto">
          <a:xfrm>
            <a:off x="7589838" y="128588"/>
            <a:ext cx="26971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spcBef>
                <a:spcPct val="20000"/>
              </a:spcBef>
            </a:pPr>
            <a:r>
              <a:rPr lang="zh-CN" altLang="en-US" sz="2000">
                <a:solidFill>
                  <a:srgbClr val="008000"/>
                </a:solidFill>
                <a:latin typeface="黑体" panose="02010609060101010101" pitchFamily="49" charset="-122"/>
                <a:ea typeface="黑体" panose="02010609060101010101" pitchFamily="49" charset="-122"/>
              </a:rPr>
              <a:t>一</a:t>
            </a:r>
            <a:r>
              <a:rPr lang="en-US" altLang="zh-CN" sz="2000">
                <a:solidFill>
                  <a:srgbClr val="008000"/>
                </a:solidFill>
                <a:latin typeface="黑体" panose="02010609060101010101" pitchFamily="49" charset="-122"/>
                <a:ea typeface="黑体" panose="02010609060101010101" pitchFamily="49" charset="-122"/>
              </a:rPr>
              <a:t> </a:t>
            </a:r>
            <a:r>
              <a:rPr lang="zh-CN" altLang="en-US" sz="2000">
                <a:solidFill>
                  <a:srgbClr val="008000"/>
                </a:solidFill>
                <a:latin typeface="黑体" panose="02010609060101010101" pitchFamily="49" charset="-122"/>
                <a:ea typeface="黑体" panose="02010609060101010101" pitchFamily="49" charset="-122"/>
              </a:rPr>
              <a:t>基于图的协议</a:t>
            </a:r>
            <a:endParaRPr lang="zh-CN" altLang="en-US" sz="2000">
              <a:solidFill>
                <a:srgbClr val="008000"/>
              </a:solidFill>
              <a:latin typeface="黑体" panose="02010609060101010101" pitchFamily="49" charset="-122"/>
              <a:ea typeface="黑体" panose="02010609060101010101" pitchFamily="49" charset="-122"/>
            </a:endParaRPr>
          </a:p>
        </p:txBody>
      </p:sp>
      <p:sp>
        <p:nvSpPr>
          <p:cNvPr id="18436" name="Rectangle 2"/>
          <p:cNvSpPr txBox="1">
            <a:spLocks noChangeArrowheads="1"/>
          </p:cNvSpPr>
          <p:nvPr/>
        </p:nvSpPr>
        <p:spPr bwMode="auto">
          <a:xfrm>
            <a:off x="1778000" y="127001"/>
            <a:ext cx="57229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2800">
                <a:latin typeface="黑体" panose="02010609060101010101" pitchFamily="49" charset="-122"/>
                <a:ea typeface="黑体" panose="02010609060101010101" pitchFamily="49" charset="-122"/>
              </a:rPr>
              <a:t>1.5 </a:t>
            </a:r>
            <a:r>
              <a:rPr lang="zh-CN" altLang="en-US" sz="2800">
                <a:latin typeface="黑体" panose="02010609060101010101" pitchFamily="49" charset="-122"/>
                <a:ea typeface="黑体" panose="02010609060101010101" pitchFamily="49" charset="-122"/>
              </a:rPr>
              <a:t>树形协议小结</a:t>
            </a:r>
            <a:endParaRPr lang="zh-CN" altLang="en-US" sz="1600">
              <a:latin typeface="黑体" panose="02010609060101010101" pitchFamily="49" charset="-122"/>
              <a:ea typeface="黑体" panose="02010609060101010101" pitchFamily="49" charset="-122"/>
            </a:endParaRPr>
          </a:p>
        </p:txBody>
      </p:sp>
      <p:pic>
        <p:nvPicPr>
          <p:cNvPr id="12"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3601" y="3790950"/>
            <a:ext cx="330676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7" dur="500"/>
                                        <p:tgtEl>
                                          <p:spTgt spid="1946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60">
                                            <p:txEl>
                                              <p:pRg st="7" end="7"/>
                                            </p:txEl>
                                          </p:spTgt>
                                        </p:tgtEl>
                                        <p:attrNameLst>
                                          <p:attrName>style.visibility</p:attrName>
                                        </p:attrNameLst>
                                      </p:cBhvr>
                                      <p:to>
                                        <p:strVal val="visible"/>
                                      </p:to>
                                    </p:set>
                                    <p:animEffect transition="in" filter="blinds(horizontal)">
                                      <p:cBhvr>
                                        <p:cTn id="12" dur="500"/>
                                        <p:tgtEl>
                                          <p:spTgt spid="19460">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9460">
                                            <p:txEl>
                                              <p:pRg st="8" end="8"/>
                                            </p:txEl>
                                          </p:spTgt>
                                        </p:tgtEl>
                                        <p:attrNameLst>
                                          <p:attrName>style.visibility</p:attrName>
                                        </p:attrNameLst>
                                      </p:cBhvr>
                                      <p:to>
                                        <p:strVal val="visible"/>
                                      </p:to>
                                    </p:set>
                                    <p:animEffect transition="in" filter="blinds(horizontal)">
                                      <p:cBhvr>
                                        <p:cTn id="15" dur="500"/>
                                        <p:tgtEl>
                                          <p:spTgt spid="19460">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460">
                                            <p:txEl>
                                              <p:pRg st="9" end="9"/>
                                            </p:txEl>
                                          </p:spTgt>
                                        </p:tgtEl>
                                        <p:attrNameLst>
                                          <p:attrName>style.visibility</p:attrName>
                                        </p:attrNameLst>
                                      </p:cBhvr>
                                      <p:to>
                                        <p:strVal val="visible"/>
                                      </p:to>
                                    </p:set>
                                    <p:animEffect transition="in" filter="blinds(horizontal)">
                                      <p:cBhvr>
                                        <p:cTn id="20" dur="500"/>
                                        <p:tgtEl>
                                          <p:spTgt spid="19460">
                                            <p:txEl>
                                              <p:pRg st="9" end="9"/>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460">
                                            <p:txEl>
                                              <p:pRg st="10" end="10"/>
                                            </p:txEl>
                                          </p:spTgt>
                                        </p:tgtEl>
                                        <p:attrNameLst>
                                          <p:attrName>style.visibility</p:attrName>
                                        </p:attrNameLst>
                                      </p:cBhvr>
                                      <p:to>
                                        <p:strVal val="visible"/>
                                      </p:to>
                                    </p:set>
                                    <p:animEffect transition="in" filter="blinds(horizontal)">
                                      <p:cBhvr>
                                        <p:cTn id="28" dur="500"/>
                                        <p:tgtEl>
                                          <p:spTgt spid="19460">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9460">
                                            <p:txEl>
                                              <p:pRg st="11" end="11"/>
                                            </p:txEl>
                                          </p:spTgt>
                                        </p:tgtEl>
                                        <p:attrNameLst>
                                          <p:attrName>style.visibility</p:attrName>
                                        </p:attrNameLst>
                                      </p:cBhvr>
                                      <p:to>
                                        <p:strVal val="visible"/>
                                      </p:to>
                                    </p:set>
                                    <p:animEffect transition="in" filter="blinds(horizontal)">
                                      <p:cBhvr>
                                        <p:cTn id="31" dur="500"/>
                                        <p:tgtEl>
                                          <p:spTgt spid="1946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A6B774-F7CD-4BA7-83DE-AD1764505190}" type="slidenum">
              <a:rPr lang="zh-CN" altLang="en-US" smtClean="0"/>
            </a:fld>
            <a:endParaRPr lang="zh-CN" altLang="en-US"/>
          </a:p>
        </p:txBody>
      </p:sp>
      <p:sp>
        <p:nvSpPr>
          <p:cNvPr id="20482" name="Rectangle 2"/>
          <p:cNvSpPr>
            <a:spLocks noGrp="1" noChangeArrowheads="1"/>
          </p:cNvSpPr>
          <p:nvPr>
            <p:ph type="title"/>
          </p:nvPr>
        </p:nvSpPr>
        <p:spPr>
          <a:xfrm>
            <a:off x="1843088" y="65088"/>
            <a:ext cx="3744912" cy="590550"/>
          </a:xfrm>
        </p:spPr>
        <p:txBody>
          <a:bodyPr/>
          <a:lstStyle/>
          <a:p>
            <a:pPr algn="l"/>
            <a:r>
              <a:rPr lang="zh-CN" altLang="en-US" sz="3200" b="1">
                <a:latin typeface="黑体" panose="02010609060101010101" pitchFamily="49" charset="-122"/>
                <a:ea typeface="黑体" panose="02010609060101010101" pitchFamily="49" charset="-122"/>
              </a:rPr>
              <a:t>二 死锁处理（</a:t>
            </a:r>
            <a:r>
              <a:rPr lang="en-US" altLang="zh-CN" sz="3200" b="1">
                <a:latin typeface="黑体" panose="02010609060101010101" pitchFamily="49" charset="-122"/>
                <a:ea typeface="黑体" panose="02010609060101010101" pitchFamily="49" charset="-122"/>
              </a:rPr>
              <a:t>25</a:t>
            </a:r>
            <a:r>
              <a:rPr lang="zh-CN" altLang="en-US" sz="3200" b="1">
                <a:latin typeface="黑体" panose="02010609060101010101" pitchFamily="49" charset="-122"/>
                <a:ea typeface="黑体" panose="02010609060101010101" pitchFamily="49" charset="-122"/>
              </a:rPr>
              <a:t>）</a:t>
            </a:r>
            <a:endParaRPr lang="en-US" altLang="zh-CN" sz="3200" b="1">
              <a:latin typeface="黑体" panose="02010609060101010101" pitchFamily="49" charset="-122"/>
              <a:ea typeface="黑体" panose="02010609060101010101" pitchFamily="49" charset="-122"/>
            </a:endParaRPr>
          </a:p>
        </p:txBody>
      </p:sp>
      <p:sp>
        <p:nvSpPr>
          <p:cNvPr id="813070" name="Rectangle 14"/>
          <p:cNvSpPr>
            <a:spLocks noChangeArrowheads="1"/>
          </p:cNvSpPr>
          <p:nvPr/>
        </p:nvSpPr>
        <p:spPr bwMode="auto">
          <a:xfrm>
            <a:off x="4516439" y="1660526"/>
            <a:ext cx="4848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solidFill>
                  <a:srgbClr val="428E5B"/>
                </a:solidFill>
                <a:latin typeface="Tahoma" panose="020B0604030504040204" pitchFamily="2" charset="0"/>
              </a:rPr>
              <a:t>死锁特点：多个事务相互等待某一方释放资源！</a:t>
            </a:r>
            <a:endParaRPr lang="zh-CN" altLang="en-US">
              <a:solidFill>
                <a:srgbClr val="428E5B"/>
              </a:solidFill>
              <a:latin typeface="Tahoma" panose="020B0604030504040204" pitchFamily="2" charset="0"/>
            </a:endParaRPr>
          </a:p>
        </p:txBody>
      </p:sp>
      <p:sp>
        <p:nvSpPr>
          <p:cNvPr id="20484" name="Rectangle 19"/>
          <p:cNvSpPr>
            <a:spLocks noChangeArrowheads="1"/>
          </p:cNvSpPr>
          <p:nvPr/>
        </p:nvSpPr>
        <p:spPr bwMode="auto">
          <a:xfrm>
            <a:off x="1939926" y="752475"/>
            <a:ext cx="32496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20000"/>
              </a:spcBef>
            </a:pPr>
            <a:r>
              <a:rPr lang="zh-CN" altLang="zh-CN" sz="2800">
                <a:latin typeface="黑体" panose="02010609060101010101" pitchFamily="49" charset="-122"/>
                <a:ea typeface="黑体" panose="02010609060101010101" pitchFamily="49" charset="-122"/>
              </a:rPr>
              <a:t>2</a:t>
            </a:r>
            <a:r>
              <a:rPr lang="en-US" altLang="zh-CN" sz="2800">
                <a:latin typeface="黑体" panose="02010609060101010101" pitchFamily="49" charset="-122"/>
                <a:ea typeface="黑体" panose="02010609060101010101" pitchFamily="49" charset="-122"/>
              </a:rPr>
              <a:t>.1 </a:t>
            </a:r>
            <a:r>
              <a:rPr lang="zh-CN" altLang="en-US" sz="2800">
                <a:latin typeface="黑体" panose="02010609060101010101" pitchFamily="49" charset="-122"/>
                <a:ea typeface="黑体" panose="02010609060101010101" pitchFamily="49" charset="-122"/>
              </a:rPr>
              <a:t>死锁检测方法</a:t>
            </a:r>
            <a:endParaRPr lang="zh-CN" altLang="en-US" sz="2800">
              <a:latin typeface="黑体" panose="02010609060101010101" pitchFamily="49" charset="-122"/>
              <a:ea typeface="黑体" panose="02010609060101010101" pitchFamily="49" charset="-122"/>
            </a:endParaRPr>
          </a:p>
        </p:txBody>
      </p:sp>
      <p:sp>
        <p:nvSpPr>
          <p:cNvPr id="20485" name="AutoShape 4"/>
          <p:cNvSpPr>
            <a:spLocks noChangeArrowheads="1"/>
          </p:cNvSpPr>
          <p:nvPr/>
        </p:nvSpPr>
        <p:spPr bwMode="auto">
          <a:xfrm>
            <a:off x="8216901" y="881063"/>
            <a:ext cx="2301875" cy="703262"/>
          </a:xfrm>
          <a:prstGeom prst="cloudCallout">
            <a:avLst>
              <a:gd name="adj1" fmla="val 51657"/>
              <a:gd name="adj2" fmla="val 73056"/>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什么是等待图，主要用途？</a:t>
            </a:r>
            <a:endParaRPr lang="zh-CN" altLang="en-US" sz="1600">
              <a:latin typeface="Tahoma" panose="020B0604030504040204" pitchFamily="2" charset="0"/>
            </a:endParaRPr>
          </a:p>
        </p:txBody>
      </p:sp>
      <p:pic>
        <p:nvPicPr>
          <p:cNvPr id="204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7364" y="1538288"/>
            <a:ext cx="2682875" cy="2589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0487" name="Group 23"/>
          <p:cNvGrpSpPr/>
          <p:nvPr/>
        </p:nvGrpSpPr>
        <p:grpSpPr bwMode="auto">
          <a:xfrm>
            <a:off x="2868613" y="2028825"/>
            <a:ext cx="3384550" cy="2071688"/>
            <a:chOff x="1098" y="1053"/>
            <a:chExt cx="2132" cy="1305"/>
          </a:xfrm>
        </p:grpSpPr>
        <p:sp>
          <p:nvSpPr>
            <p:cNvPr id="20488" name="Rectangle 24"/>
            <p:cNvSpPr>
              <a:spLocks noChangeArrowheads="1"/>
            </p:cNvSpPr>
            <p:nvPr/>
          </p:nvSpPr>
          <p:spPr bwMode="auto">
            <a:xfrm>
              <a:off x="1964" y="1053"/>
              <a:ext cx="12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2" charset="0"/>
                </a:rPr>
                <a:t>grant-X</a:t>
              </a:r>
              <a:r>
                <a:rPr lang="en-US" altLang="zh-CN" i="1">
                  <a:solidFill>
                    <a:srgbClr val="0066FF"/>
                  </a:solidFill>
                  <a:latin typeface="Tahoma" panose="020B0604030504040204" pitchFamily="2" charset="0"/>
                </a:rPr>
                <a:t>(B,T3)</a:t>
              </a:r>
              <a:r>
                <a:rPr lang="en-US" altLang="zh-CN">
                  <a:solidFill>
                    <a:srgbClr val="0066FF"/>
                  </a:solidFill>
                  <a:latin typeface="Tahoma" panose="020B0604030504040204" pitchFamily="2" charset="0"/>
                </a:rPr>
                <a:t>-</a:t>
              </a:r>
              <a:r>
                <a:rPr lang="zh-CN" altLang="en-US">
                  <a:solidFill>
                    <a:srgbClr val="0066FF"/>
                  </a:solidFill>
                  <a:latin typeface="Tahoma" panose="020B0604030504040204" pitchFamily="2" charset="0"/>
                </a:rPr>
                <a:t>成功</a:t>
              </a:r>
              <a:endParaRPr lang="zh-CN" altLang="en-US">
                <a:solidFill>
                  <a:srgbClr val="0066FF"/>
                </a:solidFill>
                <a:latin typeface="Tahoma" panose="020B0604030504040204" pitchFamily="2" charset="0"/>
              </a:endParaRPr>
            </a:p>
          </p:txBody>
        </p:sp>
        <p:sp>
          <p:nvSpPr>
            <p:cNvPr id="20489" name="Rectangle 25"/>
            <p:cNvSpPr>
              <a:spLocks noChangeArrowheads="1"/>
            </p:cNvSpPr>
            <p:nvPr/>
          </p:nvSpPr>
          <p:spPr bwMode="auto">
            <a:xfrm>
              <a:off x="1952" y="1677"/>
              <a:ext cx="12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2" charset="0"/>
                </a:rPr>
                <a:t>grant-S</a:t>
              </a:r>
              <a:r>
                <a:rPr lang="en-US" altLang="zh-CN" i="1">
                  <a:solidFill>
                    <a:srgbClr val="0066FF"/>
                  </a:solidFill>
                  <a:latin typeface="Tahoma" panose="020B0604030504040204" pitchFamily="2" charset="0"/>
                </a:rPr>
                <a:t>(A,T4) </a:t>
              </a:r>
              <a:r>
                <a:rPr lang="en-US" altLang="zh-CN">
                  <a:solidFill>
                    <a:srgbClr val="0066FF"/>
                  </a:solidFill>
                  <a:latin typeface="Tahoma" panose="020B0604030504040204" pitchFamily="2" charset="0"/>
                </a:rPr>
                <a:t>-</a:t>
              </a:r>
              <a:r>
                <a:rPr lang="zh-CN" altLang="en-US">
                  <a:solidFill>
                    <a:srgbClr val="0066FF"/>
                  </a:solidFill>
                  <a:latin typeface="Tahoma" panose="020B0604030504040204" pitchFamily="2" charset="0"/>
                </a:rPr>
                <a:t>成功</a:t>
              </a:r>
              <a:endParaRPr lang="zh-CN" altLang="en-US">
                <a:solidFill>
                  <a:srgbClr val="0066FF"/>
                </a:solidFill>
                <a:latin typeface="Tahoma" panose="020B0604030504040204" pitchFamily="2" charset="0"/>
              </a:endParaRPr>
            </a:p>
          </p:txBody>
        </p:sp>
        <p:sp>
          <p:nvSpPr>
            <p:cNvPr id="20490" name="Rectangle 26"/>
            <p:cNvSpPr>
              <a:spLocks noChangeArrowheads="1"/>
            </p:cNvSpPr>
            <p:nvPr/>
          </p:nvSpPr>
          <p:spPr bwMode="auto">
            <a:xfrm>
              <a:off x="1943" y="2001"/>
              <a:ext cx="128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2" charset="0"/>
                </a:rPr>
                <a:t>grant-S</a:t>
              </a:r>
              <a:r>
                <a:rPr lang="en-US" altLang="zh-CN" i="1">
                  <a:solidFill>
                    <a:srgbClr val="0066FF"/>
                  </a:solidFill>
                  <a:latin typeface="Tahoma" panose="020B0604030504040204" pitchFamily="2" charset="0"/>
                </a:rPr>
                <a:t>(B,T4) </a:t>
              </a:r>
              <a:r>
                <a:rPr lang="en-US" altLang="zh-CN">
                  <a:solidFill>
                    <a:srgbClr val="0066FF"/>
                  </a:solidFill>
                  <a:latin typeface="Tahoma" panose="020B0604030504040204" pitchFamily="2" charset="0"/>
                </a:rPr>
                <a:t>–</a:t>
              </a:r>
              <a:r>
                <a:rPr lang="zh-CN" altLang="en-US">
                  <a:solidFill>
                    <a:srgbClr val="0066FF"/>
                  </a:solidFill>
                  <a:latin typeface="Tahoma" panose="020B0604030504040204" pitchFamily="2" charset="0"/>
                </a:rPr>
                <a:t>等待</a:t>
              </a:r>
              <a:endParaRPr lang="zh-CN" altLang="en-US">
                <a:solidFill>
                  <a:srgbClr val="0066FF"/>
                </a:solidFill>
                <a:latin typeface="Tahoma" panose="020B0604030504040204" pitchFamily="2" charset="0"/>
              </a:endParaRPr>
            </a:p>
          </p:txBody>
        </p:sp>
        <p:sp>
          <p:nvSpPr>
            <p:cNvPr id="20491" name="Rectangle 27"/>
            <p:cNvSpPr>
              <a:spLocks noChangeArrowheads="1"/>
            </p:cNvSpPr>
            <p:nvPr/>
          </p:nvSpPr>
          <p:spPr bwMode="auto">
            <a:xfrm>
              <a:off x="1954" y="2184"/>
              <a:ext cx="12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66FF"/>
                  </a:solidFill>
                  <a:latin typeface="Tahoma" panose="020B0604030504040204" pitchFamily="2" charset="0"/>
                </a:rPr>
                <a:t>grant-X</a:t>
              </a:r>
              <a:r>
                <a:rPr lang="en-US" altLang="zh-CN" i="1">
                  <a:solidFill>
                    <a:srgbClr val="0066FF"/>
                  </a:solidFill>
                  <a:latin typeface="Tahoma" panose="020B0604030504040204" pitchFamily="2" charset="0"/>
                </a:rPr>
                <a:t>(A,T3) </a:t>
              </a:r>
              <a:r>
                <a:rPr lang="en-US" altLang="zh-CN">
                  <a:solidFill>
                    <a:srgbClr val="0066FF"/>
                  </a:solidFill>
                  <a:latin typeface="Tahoma" panose="020B0604030504040204" pitchFamily="2" charset="0"/>
                </a:rPr>
                <a:t>-</a:t>
              </a:r>
              <a:r>
                <a:rPr lang="zh-CN" altLang="en-US">
                  <a:solidFill>
                    <a:srgbClr val="0066FF"/>
                  </a:solidFill>
                  <a:latin typeface="Tahoma" panose="020B0604030504040204" pitchFamily="2" charset="0"/>
                </a:rPr>
                <a:t>等待</a:t>
              </a:r>
              <a:endParaRPr lang="zh-CN" altLang="en-US">
                <a:solidFill>
                  <a:srgbClr val="0066FF"/>
                </a:solidFill>
                <a:latin typeface="Tahoma" panose="020B0604030504040204" pitchFamily="2" charset="0"/>
              </a:endParaRPr>
            </a:p>
          </p:txBody>
        </p:sp>
        <p:sp>
          <p:nvSpPr>
            <p:cNvPr id="20492" name="Line 28"/>
            <p:cNvSpPr>
              <a:spLocks noChangeShapeType="1"/>
            </p:cNvSpPr>
            <p:nvPr/>
          </p:nvSpPr>
          <p:spPr bwMode="auto">
            <a:xfrm>
              <a:off x="1098" y="1125"/>
              <a:ext cx="204" cy="0"/>
            </a:xfrm>
            <a:prstGeom prst="line">
              <a:avLst/>
            </a:prstGeom>
            <a:noFill/>
            <a:ln w="9525">
              <a:solidFill>
                <a:srgbClr val="0066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3" name="Line 29"/>
            <p:cNvSpPr>
              <a:spLocks noChangeShapeType="1"/>
            </p:cNvSpPr>
            <p:nvPr/>
          </p:nvSpPr>
          <p:spPr bwMode="auto">
            <a:xfrm>
              <a:off x="1824" y="1749"/>
              <a:ext cx="204" cy="0"/>
            </a:xfrm>
            <a:prstGeom prst="line">
              <a:avLst/>
            </a:prstGeom>
            <a:noFill/>
            <a:ln w="9525">
              <a:solidFill>
                <a:srgbClr val="0066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4" name="Line 30"/>
            <p:cNvSpPr>
              <a:spLocks noChangeShapeType="1"/>
            </p:cNvSpPr>
            <p:nvPr/>
          </p:nvSpPr>
          <p:spPr bwMode="auto">
            <a:xfrm>
              <a:off x="1824" y="2076"/>
              <a:ext cx="204" cy="0"/>
            </a:xfrm>
            <a:prstGeom prst="line">
              <a:avLst/>
            </a:prstGeom>
            <a:noFill/>
            <a:ln w="9525">
              <a:solidFill>
                <a:srgbClr val="0066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5" name="Line 31"/>
            <p:cNvSpPr>
              <a:spLocks noChangeShapeType="1"/>
            </p:cNvSpPr>
            <p:nvPr/>
          </p:nvSpPr>
          <p:spPr bwMode="auto">
            <a:xfrm>
              <a:off x="1824" y="2241"/>
              <a:ext cx="204" cy="0"/>
            </a:xfrm>
            <a:prstGeom prst="line">
              <a:avLst/>
            </a:prstGeom>
            <a:noFill/>
            <a:ln w="9525">
              <a:solidFill>
                <a:srgbClr val="0066FF"/>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0496"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529139"/>
            <a:ext cx="8701088" cy="904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7"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5643564"/>
            <a:ext cx="8696325" cy="574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8"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576" y="2233614"/>
            <a:ext cx="23526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Oval 37"/>
          <p:cNvSpPr>
            <a:spLocks noChangeArrowheads="1"/>
          </p:cNvSpPr>
          <p:nvPr/>
        </p:nvSpPr>
        <p:spPr bwMode="auto">
          <a:xfrm>
            <a:off x="8823325" y="2638932"/>
            <a:ext cx="1466850" cy="389513"/>
          </a:xfrm>
          <a:prstGeom prst="ellipse">
            <a:avLst/>
          </a:prstGeom>
          <a:noFill/>
          <a:ln w="9525">
            <a:solidFill>
              <a:schemeClr val="tx2"/>
            </a:solidFill>
            <a:prstDash val="dash"/>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grpSp>
        <p:nvGrpSpPr>
          <p:cNvPr id="813101" name="Group 45"/>
          <p:cNvGrpSpPr/>
          <p:nvPr/>
        </p:nvGrpSpPr>
        <p:grpSpPr bwMode="auto">
          <a:xfrm>
            <a:off x="2924176" y="4791076"/>
            <a:ext cx="4257675" cy="9525"/>
            <a:chOff x="882" y="3018"/>
            <a:chExt cx="2682" cy="6"/>
          </a:xfrm>
        </p:grpSpPr>
        <p:sp>
          <p:nvSpPr>
            <p:cNvPr id="20501" name="Line 39"/>
            <p:cNvSpPr>
              <a:spLocks noChangeShapeType="1"/>
            </p:cNvSpPr>
            <p:nvPr/>
          </p:nvSpPr>
          <p:spPr bwMode="auto">
            <a:xfrm flipV="1">
              <a:off x="882" y="3018"/>
              <a:ext cx="720"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502" name="Line 40"/>
            <p:cNvSpPr>
              <a:spLocks noChangeShapeType="1"/>
            </p:cNvSpPr>
            <p:nvPr/>
          </p:nvSpPr>
          <p:spPr bwMode="auto">
            <a:xfrm flipV="1">
              <a:off x="2940" y="3024"/>
              <a:ext cx="624"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13100" name="Group 44"/>
          <p:cNvGrpSpPr/>
          <p:nvPr/>
        </p:nvGrpSpPr>
        <p:grpSpPr bwMode="auto">
          <a:xfrm>
            <a:off x="3714751" y="5114926"/>
            <a:ext cx="5057775" cy="371475"/>
            <a:chOff x="1380" y="3222"/>
            <a:chExt cx="3186" cy="234"/>
          </a:xfrm>
        </p:grpSpPr>
        <p:sp>
          <p:nvSpPr>
            <p:cNvPr id="20504" name="Line 41"/>
            <p:cNvSpPr>
              <a:spLocks noChangeShapeType="1"/>
            </p:cNvSpPr>
            <p:nvPr/>
          </p:nvSpPr>
          <p:spPr bwMode="auto">
            <a:xfrm>
              <a:off x="1380" y="3222"/>
              <a:ext cx="141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505" name="Line 42"/>
            <p:cNvSpPr>
              <a:spLocks noChangeShapeType="1"/>
            </p:cNvSpPr>
            <p:nvPr/>
          </p:nvSpPr>
          <p:spPr bwMode="auto">
            <a:xfrm flipV="1">
              <a:off x="1878" y="3450"/>
              <a:ext cx="426"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506" name="Line 43"/>
            <p:cNvSpPr>
              <a:spLocks noChangeShapeType="1"/>
            </p:cNvSpPr>
            <p:nvPr/>
          </p:nvSpPr>
          <p:spPr bwMode="auto">
            <a:xfrm flipV="1">
              <a:off x="3174" y="3456"/>
              <a:ext cx="139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13111" name="Group 55"/>
          <p:cNvGrpSpPr/>
          <p:nvPr/>
        </p:nvGrpSpPr>
        <p:grpSpPr bwMode="auto">
          <a:xfrm>
            <a:off x="2200276" y="5934075"/>
            <a:ext cx="3705225" cy="323850"/>
            <a:chOff x="426" y="3738"/>
            <a:chExt cx="2334" cy="204"/>
          </a:xfrm>
        </p:grpSpPr>
        <p:sp>
          <p:nvSpPr>
            <p:cNvPr id="20508" name="Line 16"/>
            <p:cNvSpPr>
              <a:spLocks noChangeShapeType="1"/>
            </p:cNvSpPr>
            <p:nvPr/>
          </p:nvSpPr>
          <p:spPr bwMode="auto">
            <a:xfrm>
              <a:off x="426" y="3942"/>
              <a:ext cx="181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509" name="Line 46"/>
            <p:cNvSpPr>
              <a:spLocks noChangeShapeType="1"/>
            </p:cNvSpPr>
            <p:nvPr/>
          </p:nvSpPr>
          <p:spPr bwMode="auto">
            <a:xfrm flipV="1">
              <a:off x="426" y="3738"/>
              <a:ext cx="2334"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813112" name="Rectangle 56"/>
          <p:cNvSpPr>
            <a:spLocks noChangeArrowheads="1"/>
          </p:cNvSpPr>
          <p:nvPr/>
        </p:nvSpPr>
        <p:spPr bwMode="auto">
          <a:xfrm>
            <a:off x="1728789" y="4202114"/>
            <a:ext cx="4154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t>发生死锁时，其等待图中一定带</a:t>
            </a:r>
            <a:r>
              <a:rPr lang="zh-CN" altLang="en-US">
                <a:solidFill>
                  <a:srgbClr val="FF0000"/>
                </a:solidFill>
              </a:rPr>
              <a:t>有向环</a:t>
            </a:r>
            <a:r>
              <a:rPr lang="zh-CN" altLang="en-US"/>
              <a:t>！</a:t>
            </a:r>
            <a:endParaRPr lang="zh-CN" altLang="en-US"/>
          </a:p>
        </p:txBody>
      </p:sp>
      <p:pic>
        <p:nvPicPr>
          <p:cNvPr id="20511"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1701" y="2214564"/>
            <a:ext cx="20812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3070"/>
                                        </p:tgtEl>
                                        <p:attrNameLst>
                                          <p:attrName>style.visibility</p:attrName>
                                        </p:attrNameLst>
                                      </p:cBhvr>
                                      <p:to>
                                        <p:strVal val="visible"/>
                                      </p:to>
                                    </p:set>
                                    <p:anim calcmode="lin" valueType="num">
                                      <p:cBhvr additive="base">
                                        <p:cTn id="7" dur="500" fill="hold"/>
                                        <p:tgtEl>
                                          <p:spTgt spid="813070"/>
                                        </p:tgtEl>
                                        <p:attrNameLst>
                                          <p:attrName>ppt_x</p:attrName>
                                        </p:attrNameLst>
                                      </p:cBhvr>
                                      <p:tavLst>
                                        <p:tav tm="0">
                                          <p:val>
                                            <p:strVal val="#ppt_x"/>
                                          </p:val>
                                        </p:tav>
                                        <p:tav tm="100000">
                                          <p:val>
                                            <p:strVal val="#ppt_x"/>
                                          </p:val>
                                        </p:tav>
                                      </p:tavLst>
                                    </p:anim>
                                    <p:anim calcmode="lin" valueType="num">
                                      <p:cBhvr additive="base">
                                        <p:cTn id="8" dur="500" fill="hold"/>
                                        <p:tgtEl>
                                          <p:spTgt spid="8130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3101"/>
                                        </p:tgtEl>
                                        <p:attrNameLst>
                                          <p:attrName>style.visibility</p:attrName>
                                        </p:attrNameLst>
                                      </p:cBhvr>
                                      <p:to>
                                        <p:strVal val="visible"/>
                                      </p:to>
                                    </p:set>
                                    <p:anim calcmode="lin" valueType="num">
                                      <p:cBhvr additive="base">
                                        <p:cTn id="13" dur="500" fill="hold"/>
                                        <p:tgtEl>
                                          <p:spTgt spid="813101"/>
                                        </p:tgtEl>
                                        <p:attrNameLst>
                                          <p:attrName>ppt_x</p:attrName>
                                        </p:attrNameLst>
                                      </p:cBhvr>
                                      <p:tavLst>
                                        <p:tav tm="0">
                                          <p:val>
                                            <p:strVal val="#ppt_x"/>
                                          </p:val>
                                        </p:tav>
                                        <p:tav tm="100000">
                                          <p:val>
                                            <p:strVal val="#ppt_x"/>
                                          </p:val>
                                        </p:tav>
                                      </p:tavLst>
                                    </p:anim>
                                    <p:anim calcmode="lin" valueType="num">
                                      <p:cBhvr additive="base">
                                        <p:cTn id="14" dur="500" fill="hold"/>
                                        <p:tgtEl>
                                          <p:spTgt spid="81310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13100"/>
                                        </p:tgtEl>
                                        <p:attrNameLst>
                                          <p:attrName>style.visibility</p:attrName>
                                        </p:attrNameLst>
                                      </p:cBhvr>
                                      <p:to>
                                        <p:strVal val="visible"/>
                                      </p:to>
                                    </p:set>
                                    <p:anim calcmode="lin" valueType="num">
                                      <p:cBhvr additive="base">
                                        <p:cTn id="17" dur="500" fill="hold"/>
                                        <p:tgtEl>
                                          <p:spTgt spid="813100"/>
                                        </p:tgtEl>
                                        <p:attrNameLst>
                                          <p:attrName>ppt_x</p:attrName>
                                        </p:attrNameLst>
                                      </p:cBhvr>
                                      <p:tavLst>
                                        <p:tav tm="0">
                                          <p:val>
                                            <p:strVal val="#ppt_x"/>
                                          </p:val>
                                        </p:tav>
                                        <p:tav tm="100000">
                                          <p:val>
                                            <p:strVal val="#ppt_x"/>
                                          </p:val>
                                        </p:tav>
                                      </p:tavLst>
                                    </p:anim>
                                    <p:anim calcmode="lin" valueType="num">
                                      <p:cBhvr additive="base">
                                        <p:cTn id="18" dur="500" fill="hold"/>
                                        <p:tgtEl>
                                          <p:spTgt spid="81310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13111"/>
                                        </p:tgtEl>
                                        <p:attrNameLst>
                                          <p:attrName>style.visibility</p:attrName>
                                        </p:attrNameLst>
                                      </p:cBhvr>
                                      <p:to>
                                        <p:strVal val="visible"/>
                                      </p:to>
                                    </p:set>
                                    <p:anim calcmode="lin" valueType="num">
                                      <p:cBhvr additive="base">
                                        <p:cTn id="23" dur="500" fill="hold"/>
                                        <p:tgtEl>
                                          <p:spTgt spid="813111"/>
                                        </p:tgtEl>
                                        <p:attrNameLst>
                                          <p:attrName>ppt_x</p:attrName>
                                        </p:attrNameLst>
                                      </p:cBhvr>
                                      <p:tavLst>
                                        <p:tav tm="0">
                                          <p:val>
                                            <p:strVal val="#ppt_x"/>
                                          </p:val>
                                        </p:tav>
                                        <p:tav tm="100000">
                                          <p:val>
                                            <p:strVal val="#ppt_x"/>
                                          </p:val>
                                        </p:tav>
                                      </p:tavLst>
                                    </p:anim>
                                    <p:anim calcmode="lin" valueType="num">
                                      <p:cBhvr additive="base">
                                        <p:cTn id="24" dur="500" fill="hold"/>
                                        <p:tgtEl>
                                          <p:spTgt spid="8131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3112"/>
                                        </p:tgtEl>
                                        <p:attrNameLst>
                                          <p:attrName>style.visibility</p:attrName>
                                        </p:attrNameLst>
                                      </p:cBhvr>
                                      <p:to>
                                        <p:strVal val="visible"/>
                                      </p:to>
                                    </p:set>
                                    <p:anim calcmode="lin" valueType="num">
                                      <p:cBhvr additive="base">
                                        <p:cTn id="27" dur="500" fill="hold"/>
                                        <p:tgtEl>
                                          <p:spTgt spid="813112"/>
                                        </p:tgtEl>
                                        <p:attrNameLst>
                                          <p:attrName>ppt_x</p:attrName>
                                        </p:attrNameLst>
                                      </p:cBhvr>
                                      <p:tavLst>
                                        <p:tav tm="0">
                                          <p:val>
                                            <p:strVal val="#ppt_x"/>
                                          </p:val>
                                        </p:tav>
                                        <p:tav tm="100000">
                                          <p:val>
                                            <p:strVal val="#ppt_x"/>
                                          </p:val>
                                        </p:tav>
                                      </p:tavLst>
                                    </p:anim>
                                    <p:anim calcmode="lin" valueType="num">
                                      <p:cBhvr additive="base">
                                        <p:cTn id="28" dur="500" fill="hold"/>
                                        <p:tgtEl>
                                          <p:spTgt spid="813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70" grpId="0"/>
      <p:bldP spid="8131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174F4-B9AC-4DBD-B721-394A02781FC5}" type="slidenum">
              <a:rPr lang="zh-CN" altLang="en-US" smtClean="0"/>
            </a:fld>
            <a:endParaRPr lang="zh-CN" altLang="en-US"/>
          </a:p>
        </p:txBody>
      </p:sp>
      <p:sp>
        <p:nvSpPr>
          <p:cNvPr id="21506" name="Rectangle 2"/>
          <p:cNvSpPr>
            <a:spLocks noGrp="1" noChangeArrowheads="1"/>
          </p:cNvSpPr>
          <p:nvPr>
            <p:ph type="title"/>
          </p:nvPr>
        </p:nvSpPr>
        <p:spPr>
          <a:xfrm>
            <a:off x="1778001" y="169863"/>
            <a:ext cx="4557713" cy="438150"/>
          </a:xfrm>
        </p:spPr>
        <p:txBody>
          <a:bodyPr>
            <a:normAutofit fontScale="90000"/>
          </a:bodyPr>
          <a:lstStyle/>
          <a:p>
            <a:pPr algn="l"/>
            <a:r>
              <a:rPr lang="en-US" altLang="zh-CN" sz="2800" b="1">
                <a:latin typeface="黑体" panose="02010609060101010101" pitchFamily="49" charset="-122"/>
                <a:ea typeface="黑体" panose="02010609060101010101" pitchFamily="49" charset="-122"/>
              </a:rPr>
              <a:t>2.2 </a:t>
            </a:r>
            <a:r>
              <a:rPr lang="zh-CN" altLang="en-US" sz="2800" b="1">
                <a:latin typeface="黑体" panose="02010609060101010101" pitchFamily="49" charset="-122"/>
                <a:ea typeface="黑体" panose="02010609060101010101" pitchFamily="49" charset="-122"/>
              </a:rPr>
              <a:t>死锁的解除方法</a:t>
            </a:r>
            <a:r>
              <a:rPr lang="en-US" altLang="zh-CN" sz="1800" b="1">
                <a:latin typeface="黑体" panose="02010609060101010101" pitchFamily="49" charset="-122"/>
                <a:ea typeface="黑体" panose="02010609060101010101" pitchFamily="49" charset="-122"/>
              </a:rPr>
              <a:t>p.381</a:t>
            </a:r>
            <a:endParaRPr lang="en-US" altLang="zh-CN" sz="1800" b="1">
              <a:latin typeface="黑体" panose="02010609060101010101" pitchFamily="49" charset="-122"/>
              <a:ea typeface="黑体" panose="02010609060101010101" pitchFamily="49" charset="-122"/>
            </a:endParaRPr>
          </a:p>
        </p:txBody>
      </p:sp>
      <p:grpSp>
        <p:nvGrpSpPr>
          <p:cNvPr id="21507" name="Group 9"/>
          <p:cNvGrpSpPr/>
          <p:nvPr/>
        </p:nvGrpSpPr>
        <p:grpSpPr bwMode="auto">
          <a:xfrm>
            <a:off x="1743075" y="1074739"/>
            <a:ext cx="8642350" cy="5191125"/>
            <a:chOff x="138" y="771"/>
            <a:chExt cx="5444" cy="3270"/>
          </a:xfrm>
        </p:grpSpPr>
        <p:pic>
          <p:nvPicPr>
            <p:cNvPr id="21508"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 y="771"/>
              <a:ext cx="5444" cy="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 y="774"/>
              <a:ext cx="156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0" name="Rectangle 12"/>
          <p:cNvSpPr>
            <a:spLocks noChangeArrowheads="1"/>
          </p:cNvSpPr>
          <p:nvPr/>
        </p:nvSpPr>
        <p:spPr bwMode="auto">
          <a:xfrm>
            <a:off x="7785101" y="95251"/>
            <a:ext cx="24733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死锁处理</a:t>
            </a:r>
            <a:endParaRPr lang="en-US" altLang="zh-CN" sz="2000">
              <a:solidFill>
                <a:srgbClr val="008000"/>
              </a:solidFill>
              <a:latin typeface="黑体" panose="02010609060101010101" pitchFamily="49" charset="-122"/>
              <a:ea typeface="黑体" panose="02010609060101010101" pitchFamily="49" charset="-122"/>
            </a:endParaRPr>
          </a:p>
        </p:txBody>
      </p:sp>
      <p:sp>
        <p:nvSpPr>
          <p:cNvPr id="21511" name="AutoShape 4"/>
          <p:cNvSpPr>
            <a:spLocks noChangeArrowheads="1"/>
          </p:cNvSpPr>
          <p:nvPr/>
        </p:nvSpPr>
        <p:spPr bwMode="auto">
          <a:xfrm>
            <a:off x="8485188" y="792163"/>
            <a:ext cx="2070100" cy="647700"/>
          </a:xfrm>
          <a:prstGeom prst="cloudCallout">
            <a:avLst>
              <a:gd name="adj1" fmla="val 47468"/>
              <a:gd name="adj2" fmla="val 73056"/>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出现死锁时如何解除？</a:t>
            </a:r>
            <a:endParaRPr lang="zh-CN" altLang="en-US" sz="1600">
              <a:latin typeface="Tahoma" panose="020B0604030504040204" pitchFamily="2" charset="0"/>
            </a:endParaRPr>
          </a:p>
        </p:txBody>
      </p:sp>
      <p:grpSp>
        <p:nvGrpSpPr>
          <p:cNvPr id="822298" name="Group 26"/>
          <p:cNvGrpSpPr/>
          <p:nvPr/>
        </p:nvGrpSpPr>
        <p:grpSpPr bwMode="auto">
          <a:xfrm>
            <a:off x="1774825" y="1055689"/>
            <a:ext cx="7031038" cy="871537"/>
            <a:chOff x="158" y="759"/>
            <a:chExt cx="4429" cy="549"/>
          </a:xfrm>
        </p:grpSpPr>
        <p:sp>
          <p:nvSpPr>
            <p:cNvPr id="21513" name="Rectangle 14"/>
            <p:cNvSpPr>
              <a:spLocks noChangeArrowheads="1"/>
            </p:cNvSpPr>
            <p:nvPr/>
          </p:nvSpPr>
          <p:spPr bwMode="auto">
            <a:xfrm>
              <a:off x="158" y="759"/>
              <a:ext cx="20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2" charset="0"/>
                </a:rPr>
                <a:t>法</a:t>
              </a:r>
              <a:r>
                <a:rPr lang="en-US" altLang="zh-CN" sz="1600">
                  <a:latin typeface="Tahoma" panose="020B0604030504040204" pitchFamily="2" charset="0"/>
                </a:rPr>
                <a:t>1</a:t>
              </a:r>
              <a:endParaRPr lang="en-US" altLang="zh-CN" sz="1100">
                <a:latin typeface="Tahoma" panose="020B0604030504040204" pitchFamily="2" charset="0"/>
              </a:endParaRPr>
            </a:p>
          </p:txBody>
        </p:sp>
        <p:grpSp>
          <p:nvGrpSpPr>
            <p:cNvPr id="21514" name="Group 22"/>
            <p:cNvGrpSpPr/>
            <p:nvPr/>
          </p:nvGrpSpPr>
          <p:grpSpPr bwMode="auto">
            <a:xfrm>
              <a:off x="174" y="948"/>
              <a:ext cx="4413" cy="360"/>
              <a:chOff x="174" y="948"/>
              <a:chExt cx="4413" cy="360"/>
            </a:xfrm>
          </p:grpSpPr>
          <p:sp>
            <p:nvSpPr>
              <p:cNvPr id="21515" name="Line 18"/>
              <p:cNvSpPr>
                <a:spLocks noChangeShapeType="1"/>
              </p:cNvSpPr>
              <p:nvPr/>
            </p:nvSpPr>
            <p:spPr bwMode="auto">
              <a:xfrm>
                <a:off x="174" y="1308"/>
                <a:ext cx="828"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1516" name="Group 21"/>
              <p:cNvGrpSpPr/>
              <p:nvPr/>
            </p:nvGrpSpPr>
            <p:grpSpPr bwMode="auto">
              <a:xfrm>
                <a:off x="3192" y="948"/>
                <a:ext cx="1395" cy="168"/>
                <a:chOff x="3192" y="948"/>
                <a:chExt cx="1395" cy="168"/>
              </a:xfrm>
            </p:grpSpPr>
            <p:sp>
              <p:nvSpPr>
                <p:cNvPr id="21517" name="Line 17"/>
                <p:cNvSpPr>
                  <a:spLocks noChangeShapeType="1"/>
                </p:cNvSpPr>
                <p:nvPr/>
              </p:nvSpPr>
              <p:spPr bwMode="auto">
                <a:xfrm>
                  <a:off x="3192" y="1116"/>
                  <a:ext cx="732"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18" name="Rectangle 20"/>
                <p:cNvSpPr>
                  <a:spLocks noChangeArrowheads="1"/>
                </p:cNvSpPr>
                <p:nvPr/>
              </p:nvSpPr>
              <p:spPr bwMode="auto">
                <a:xfrm>
                  <a:off x="3953" y="948"/>
                  <a:ext cx="63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sz="1600">
                      <a:latin typeface="Tahoma" panose="020B0604030504040204" pitchFamily="2" charset="0"/>
                    </a:rPr>
                    <a:t>(</a:t>
                  </a:r>
                  <a:r>
                    <a:rPr lang="zh-CN" altLang="en-US" sz="1600">
                      <a:latin typeface="Tahoma" panose="020B0604030504040204" pitchFamily="2" charset="0"/>
                    </a:rPr>
                    <a:t>某一事务</a:t>
                  </a:r>
                  <a:r>
                    <a:rPr lang="en-US" altLang="zh-CN" sz="1600">
                      <a:latin typeface="Tahoma" panose="020B0604030504040204" pitchFamily="2" charset="0"/>
                    </a:rPr>
                    <a:t>)</a:t>
                  </a:r>
                  <a:endParaRPr lang="en-US" altLang="zh-CN" sz="1100">
                    <a:latin typeface="Tahoma" panose="020B0604030504040204" pitchFamily="2" charset="0"/>
                  </a:endParaRPr>
                </a:p>
              </p:txBody>
            </p:sp>
          </p:grpSp>
        </p:grpSp>
      </p:grpSp>
      <p:grpSp>
        <p:nvGrpSpPr>
          <p:cNvPr id="822297" name="Group 25"/>
          <p:cNvGrpSpPr/>
          <p:nvPr/>
        </p:nvGrpSpPr>
        <p:grpSpPr bwMode="auto">
          <a:xfrm>
            <a:off x="1816101" y="1622426"/>
            <a:ext cx="5699125" cy="1375948"/>
            <a:chOff x="184" y="1116"/>
            <a:chExt cx="3590" cy="857"/>
          </a:xfrm>
        </p:grpSpPr>
        <p:sp>
          <p:nvSpPr>
            <p:cNvPr id="21520" name="Line 19"/>
            <p:cNvSpPr>
              <a:spLocks noChangeShapeType="1"/>
            </p:cNvSpPr>
            <p:nvPr/>
          </p:nvSpPr>
          <p:spPr bwMode="auto">
            <a:xfrm flipV="1">
              <a:off x="900" y="1116"/>
              <a:ext cx="336"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21" name="AutoShape 23"/>
            <p:cNvSpPr/>
            <p:nvPr/>
          </p:nvSpPr>
          <p:spPr bwMode="auto">
            <a:xfrm>
              <a:off x="184" y="1772"/>
              <a:ext cx="134" cy="201"/>
            </a:xfrm>
            <a:prstGeom prst="leftBrace">
              <a:avLst>
                <a:gd name="adj1" fmla="val 37251"/>
                <a:gd name="adj2" fmla="val 50000"/>
              </a:avLst>
            </a:prstGeom>
            <a:noFill/>
            <a:ln w="19050">
              <a:solidFill>
                <a:srgbClr val="0066FF"/>
              </a:solidFill>
              <a:prstDash val="dash"/>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1522" name="Line 24"/>
            <p:cNvSpPr>
              <a:spLocks noChangeShapeType="1"/>
            </p:cNvSpPr>
            <p:nvPr/>
          </p:nvSpPr>
          <p:spPr bwMode="auto">
            <a:xfrm flipV="1">
              <a:off x="3060" y="1296"/>
              <a:ext cx="714"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22305" name="Group 33"/>
          <p:cNvGrpSpPr/>
          <p:nvPr/>
        </p:nvGrpSpPr>
        <p:grpSpPr bwMode="auto">
          <a:xfrm>
            <a:off x="1746251" y="3160714"/>
            <a:ext cx="8607425" cy="1100137"/>
            <a:chOff x="140" y="2085"/>
            <a:chExt cx="5422" cy="693"/>
          </a:xfrm>
        </p:grpSpPr>
        <p:sp>
          <p:nvSpPr>
            <p:cNvPr id="21524" name="Rectangle 15"/>
            <p:cNvSpPr>
              <a:spLocks noChangeArrowheads="1"/>
            </p:cNvSpPr>
            <p:nvPr/>
          </p:nvSpPr>
          <p:spPr bwMode="auto">
            <a:xfrm>
              <a:off x="140" y="2226"/>
              <a:ext cx="20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2" charset="0"/>
                </a:rPr>
                <a:t>法</a:t>
              </a:r>
              <a:r>
                <a:rPr lang="en-US" altLang="zh-CN" sz="1600">
                  <a:latin typeface="Tahoma" panose="020B0604030504040204" pitchFamily="2" charset="0"/>
                </a:rPr>
                <a:t>2</a:t>
              </a:r>
              <a:endParaRPr lang="en-US" altLang="zh-CN" sz="1100">
                <a:latin typeface="Tahoma" panose="020B0604030504040204" pitchFamily="2" charset="0"/>
              </a:endParaRPr>
            </a:p>
          </p:txBody>
        </p:sp>
        <p:sp>
          <p:nvSpPr>
            <p:cNvPr id="21525" name="Line 27"/>
            <p:cNvSpPr>
              <a:spLocks noChangeShapeType="1"/>
            </p:cNvSpPr>
            <p:nvPr/>
          </p:nvSpPr>
          <p:spPr bwMode="auto">
            <a:xfrm>
              <a:off x="990" y="2598"/>
              <a:ext cx="516"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6" name="Line 28"/>
            <p:cNvSpPr>
              <a:spLocks noChangeShapeType="1"/>
            </p:cNvSpPr>
            <p:nvPr/>
          </p:nvSpPr>
          <p:spPr bwMode="auto">
            <a:xfrm>
              <a:off x="1380" y="2778"/>
              <a:ext cx="516"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7" name="Rectangle 29"/>
            <p:cNvSpPr>
              <a:spLocks noChangeArrowheads="1"/>
            </p:cNvSpPr>
            <p:nvPr/>
          </p:nvSpPr>
          <p:spPr bwMode="auto">
            <a:xfrm>
              <a:off x="2744" y="2085"/>
              <a:ext cx="8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t>对法</a:t>
              </a:r>
              <a:r>
                <a:rPr lang="en-US" altLang="zh-CN"/>
                <a:t>1</a:t>
              </a:r>
              <a:r>
                <a:rPr lang="zh-CN" altLang="en-US"/>
                <a:t>的改进</a:t>
              </a:r>
              <a:endParaRPr lang="zh-CN" altLang="en-US"/>
            </a:p>
          </p:txBody>
        </p:sp>
        <p:sp>
          <p:nvSpPr>
            <p:cNvPr id="21528" name="Line 30"/>
            <p:cNvSpPr>
              <a:spLocks noChangeShapeType="1"/>
            </p:cNvSpPr>
            <p:nvPr/>
          </p:nvSpPr>
          <p:spPr bwMode="auto">
            <a:xfrm flipH="1">
              <a:off x="1962" y="2226"/>
              <a:ext cx="774" cy="414"/>
            </a:xfrm>
            <a:prstGeom prst="line">
              <a:avLst/>
            </a:prstGeom>
            <a:noFill/>
            <a:ln w="19050">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9" name="Line 31"/>
            <p:cNvSpPr>
              <a:spLocks noChangeShapeType="1"/>
            </p:cNvSpPr>
            <p:nvPr/>
          </p:nvSpPr>
          <p:spPr bwMode="auto">
            <a:xfrm>
              <a:off x="4344" y="2592"/>
              <a:ext cx="1218"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30" name="Line 32"/>
            <p:cNvSpPr>
              <a:spLocks noChangeShapeType="1"/>
            </p:cNvSpPr>
            <p:nvPr/>
          </p:nvSpPr>
          <p:spPr bwMode="auto">
            <a:xfrm flipV="1">
              <a:off x="156" y="2778"/>
              <a:ext cx="36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22311" name="Group 39"/>
          <p:cNvGrpSpPr/>
          <p:nvPr/>
        </p:nvGrpSpPr>
        <p:grpSpPr bwMode="auto">
          <a:xfrm>
            <a:off x="1755775" y="5170488"/>
            <a:ext cx="8616950" cy="1128712"/>
            <a:chOff x="146" y="3351"/>
            <a:chExt cx="5428" cy="711"/>
          </a:xfrm>
        </p:grpSpPr>
        <p:sp>
          <p:nvSpPr>
            <p:cNvPr id="21532" name="Rectangle 16"/>
            <p:cNvSpPr>
              <a:spLocks noChangeArrowheads="1"/>
            </p:cNvSpPr>
            <p:nvPr/>
          </p:nvSpPr>
          <p:spPr bwMode="auto">
            <a:xfrm>
              <a:off x="146" y="3510"/>
              <a:ext cx="20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2" charset="0"/>
                </a:rPr>
                <a:t>法</a:t>
              </a:r>
              <a:r>
                <a:rPr lang="en-US" altLang="zh-CN" sz="1600">
                  <a:latin typeface="Tahoma" panose="020B0604030504040204" pitchFamily="2" charset="0"/>
                </a:rPr>
                <a:t>3</a:t>
              </a:r>
              <a:endParaRPr lang="en-US" altLang="zh-CN" sz="1100">
                <a:latin typeface="Tahoma" panose="020B0604030504040204" pitchFamily="2" charset="0"/>
              </a:endParaRPr>
            </a:p>
          </p:txBody>
        </p:sp>
        <p:sp>
          <p:nvSpPr>
            <p:cNvPr id="21533" name="Line 34"/>
            <p:cNvSpPr>
              <a:spLocks noChangeShapeType="1"/>
            </p:cNvSpPr>
            <p:nvPr/>
          </p:nvSpPr>
          <p:spPr bwMode="auto">
            <a:xfrm>
              <a:off x="3492" y="3690"/>
              <a:ext cx="1812"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34" name="Rectangle 35"/>
            <p:cNvSpPr>
              <a:spLocks noChangeArrowheads="1"/>
            </p:cNvSpPr>
            <p:nvPr/>
          </p:nvSpPr>
          <p:spPr bwMode="auto">
            <a:xfrm>
              <a:off x="1298" y="3351"/>
              <a:ext cx="1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a:latin typeface="Tahoma" panose="020B0604030504040204" pitchFamily="2" charset="0"/>
                </a:rPr>
                <a:t>对法</a:t>
              </a:r>
              <a:r>
                <a:rPr lang="en-US" altLang="zh-CN">
                  <a:latin typeface="Tahoma" panose="020B0604030504040204" pitchFamily="2" charset="0"/>
                </a:rPr>
                <a:t>1-2</a:t>
              </a:r>
              <a:r>
                <a:rPr lang="zh-CN" altLang="en-US">
                  <a:latin typeface="Tahoma" panose="020B0604030504040204" pitchFamily="2" charset="0"/>
                </a:rPr>
                <a:t>可能引起不足的避免</a:t>
              </a:r>
              <a:endParaRPr lang="zh-CN" altLang="en-US">
                <a:latin typeface="Tahoma" panose="020B0604030504040204" pitchFamily="2" charset="0"/>
              </a:endParaRPr>
            </a:p>
          </p:txBody>
        </p:sp>
        <p:sp>
          <p:nvSpPr>
            <p:cNvPr id="21535" name="Line 36"/>
            <p:cNvSpPr>
              <a:spLocks noChangeShapeType="1"/>
            </p:cNvSpPr>
            <p:nvPr/>
          </p:nvSpPr>
          <p:spPr bwMode="auto">
            <a:xfrm flipH="1">
              <a:off x="834" y="3462"/>
              <a:ext cx="450" cy="96"/>
            </a:xfrm>
            <a:prstGeom prst="line">
              <a:avLst/>
            </a:prstGeom>
            <a:noFill/>
            <a:ln w="19050">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6" name="Line 37"/>
            <p:cNvSpPr>
              <a:spLocks noChangeShapeType="1"/>
            </p:cNvSpPr>
            <p:nvPr/>
          </p:nvSpPr>
          <p:spPr bwMode="auto">
            <a:xfrm>
              <a:off x="4566" y="3864"/>
              <a:ext cx="1008" cy="12"/>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37" name="Line 38"/>
            <p:cNvSpPr>
              <a:spLocks noChangeShapeType="1"/>
            </p:cNvSpPr>
            <p:nvPr/>
          </p:nvSpPr>
          <p:spPr bwMode="auto">
            <a:xfrm>
              <a:off x="168" y="4056"/>
              <a:ext cx="1050" cy="6"/>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pic>
        <p:nvPicPr>
          <p:cNvPr id="2153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164" y="1838326"/>
            <a:ext cx="197167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2298"/>
                                        </p:tgtEl>
                                        <p:attrNameLst>
                                          <p:attrName>style.visibility</p:attrName>
                                        </p:attrNameLst>
                                      </p:cBhvr>
                                      <p:to>
                                        <p:strVal val="visible"/>
                                      </p:to>
                                    </p:set>
                                    <p:anim calcmode="lin" valueType="num">
                                      <p:cBhvr additive="base">
                                        <p:cTn id="7" dur="500" fill="hold"/>
                                        <p:tgtEl>
                                          <p:spTgt spid="822298"/>
                                        </p:tgtEl>
                                        <p:attrNameLst>
                                          <p:attrName>ppt_x</p:attrName>
                                        </p:attrNameLst>
                                      </p:cBhvr>
                                      <p:tavLst>
                                        <p:tav tm="0">
                                          <p:val>
                                            <p:strVal val="#ppt_x"/>
                                          </p:val>
                                        </p:tav>
                                        <p:tav tm="100000">
                                          <p:val>
                                            <p:strVal val="#ppt_x"/>
                                          </p:val>
                                        </p:tav>
                                      </p:tavLst>
                                    </p:anim>
                                    <p:anim calcmode="lin" valueType="num">
                                      <p:cBhvr additive="base">
                                        <p:cTn id="8" dur="500" fill="hold"/>
                                        <p:tgtEl>
                                          <p:spTgt spid="8222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2297"/>
                                        </p:tgtEl>
                                        <p:attrNameLst>
                                          <p:attrName>style.visibility</p:attrName>
                                        </p:attrNameLst>
                                      </p:cBhvr>
                                      <p:to>
                                        <p:strVal val="visible"/>
                                      </p:to>
                                    </p:set>
                                    <p:anim calcmode="lin" valueType="num">
                                      <p:cBhvr additive="base">
                                        <p:cTn id="13" dur="500" fill="hold"/>
                                        <p:tgtEl>
                                          <p:spTgt spid="822297"/>
                                        </p:tgtEl>
                                        <p:attrNameLst>
                                          <p:attrName>ppt_x</p:attrName>
                                        </p:attrNameLst>
                                      </p:cBhvr>
                                      <p:tavLst>
                                        <p:tav tm="0">
                                          <p:val>
                                            <p:strVal val="#ppt_x"/>
                                          </p:val>
                                        </p:tav>
                                        <p:tav tm="100000">
                                          <p:val>
                                            <p:strVal val="#ppt_x"/>
                                          </p:val>
                                        </p:tav>
                                      </p:tavLst>
                                    </p:anim>
                                    <p:anim calcmode="lin" valueType="num">
                                      <p:cBhvr additive="base">
                                        <p:cTn id="14" dur="500" fill="hold"/>
                                        <p:tgtEl>
                                          <p:spTgt spid="8222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2305"/>
                                        </p:tgtEl>
                                        <p:attrNameLst>
                                          <p:attrName>style.visibility</p:attrName>
                                        </p:attrNameLst>
                                      </p:cBhvr>
                                      <p:to>
                                        <p:strVal val="visible"/>
                                      </p:to>
                                    </p:set>
                                    <p:anim calcmode="lin" valueType="num">
                                      <p:cBhvr additive="base">
                                        <p:cTn id="19" dur="500" fill="hold"/>
                                        <p:tgtEl>
                                          <p:spTgt spid="822305"/>
                                        </p:tgtEl>
                                        <p:attrNameLst>
                                          <p:attrName>ppt_x</p:attrName>
                                        </p:attrNameLst>
                                      </p:cBhvr>
                                      <p:tavLst>
                                        <p:tav tm="0">
                                          <p:val>
                                            <p:strVal val="#ppt_x"/>
                                          </p:val>
                                        </p:tav>
                                        <p:tav tm="100000">
                                          <p:val>
                                            <p:strVal val="#ppt_x"/>
                                          </p:val>
                                        </p:tav>
                                      </p:tavLst>
                                    </p:anim>
                                    <p:anim calcmode="lin" valueType="num">
                                      <p:cBhvr additive="base">
                                        <p:cTn id="20" dur="500" fill="hold"/>
                                        <p:tgtEl>
                                          <p:spTgt spid="8223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2311"/>
                                        </p:tgtEl>
                                        <p:attrNameLst>
                                          <p:attrName>style.visibility</p:attrName>
                                        </p:attrNameLst>
                                      </p:cBhvr>
                                      <p:to>
                                        <p:strVal val="visible"/>
                                      </p:to>
                                    </p:set>
                                    <p:anim calcmode="lin" valueType="num">
                                      <p:cBhvr additive="base">
                                        <p:cTn id="25" dur="500" fill="hold"/>
                                        <p:tgtEl>
                                          <p:spTgt spid="822311"/>
                                        </p:tgtEl>
                                        <p:attrNameLst>
                                          <p:attrName>ppt_x</p:attrName>
                                        </p:attrNameLst>
                                      </p:cBhvr>
                                      <p:tavLst>
                                        <p:tav tm="0">
                                          <p:val>
                                            <p:strVal val="#ppt_x"/>
                                          </p:val>
                                        </p:tav>
                                        <p:tav tm="100000">
                                          <p:val>
                                            <p:strVal val="#ppt_x"/>
                                          </p:val>
                                        </p:tav>
                                      </p:tavLst>
                                    </p:anim>
                                    <p:anim calcmode="lin" valueType="num">
                                      <p:cBhvr additive="base">
                                        <p:cTn id="26" dur="500" fill="hold"/>
                                        <p:tgtEl>
                                          <p:spTgt spid="822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E8F4A-8A07-4881-959A-5C0D2476C946}" type="slidenum">
              <a:rPr lang="zh-CN" altLang="en-US" smtClean="0"/>
            </a:fld>
            <a:endParaRPr lang="zh-CN" altLang="en-US"/>
          </a:p>
        </p:txBody>
      </p:sp>
      <p:sp>
        <p:nvSpPr>
          <p:cNvPr id="22530" name="Rectangle 2"/>
          <p:cNvSpPr>
            <a:spLocks noGrp="1" noChangeArrowheads="1"/>
          </p:cNvSpPr>
          <p:nvPr>
            <p:ph type="title"/>
          </p:nvPr>
        </p:nvSpPr>
        <p:spPr>
          <a:xfrm>
            <a:off x="1881189" y="115889"/>
            <a:ext cx="4244975" cy="466725"/>
          </a:xfrm>
        </p:spPr>
        <p:txBody>
          <a:bodyPr>
            <a:normAutofit fontScale="90000"/>
          </a:bodyPr>
          <a:lstStyle/>
          <a:p>
            <a:pPr algn="l"/>
            <a:r>
              <a:rPr lang="zh-CN" altLang="zh-CN" sz="2800" b="1">
                <a:latin typeface="黑体" panose="02010609060101010101" pitchFamily="49" charset="-122"/>
                <a:ea typeface="黑体" panose="02010609060101010101" pitchFamily="49" charset="-122"/>
              </a:rPr>
              <a:t>2</a:t>
            </a:r>
            <a:r>
              <a:rPr lang="en-US" altLang="zh-CN" sz="2800" b="1">
                <a:latin typeface="黑体" panose="02010609060101010101" pitchFamily="49" charset="-122"/>
                <a:ea typeface="黑体" panose="02010609060101010101" pitchFamily="49" charset="-122"/>
              </a:rPr>
              <a:t>.3 </a:t>
            </a:r>
            <a:r>
              <a:rPr lang="zh-CN" altLang="en-US" sz="2800" b="1">
                <a:latin typeface="黑体" panose="02010609060101010101" pitchFamily="49" charset="-122"/>
                <a:ea typeface="黑体" panose="02010609060101010101" pitchFamily="49" charset="-122"/>
              </a:rPr>
              <a:t>死锁的预防方法</a:t>
            </a:r>
            <a:r>
              <a:rPr lang="en-US" altLang="zh-CN" sz="1800" b="1">
                <a:latin typeface="黑体" panose="02010609060101010101" pitchFamily="49" charset="-122"/>
                <a:ea typeface="黑体" panose="02010609060101010101" pitchFamily="49" charset="-122"/>
              </a:rPr>
              <a:t>p.381</a:t>
            </a:r>
            <a:endParaRPr lang="zh-CN" altLang="en-US" sz="1800" b="1">
              <a:latin typeface="黑体" panose="02010609060101010101" pitchFamily="49" charset="-122"/>
              <a:ea typeface="黑体" panose="02010609060101010101" pitchFamily="49" charset="-122"/>
            </a:endParaRPr>
          </a:p>
        </p:txBody>
      </p:sp>
      <p:sp>
        <p:nvSpPr>
          <p:cNvPr id="22531" name="Rectangle 7"/>
          <p:cNvSpPr>
            <a:spLocks noChangeArrowheads="1"/>
          </p:cNvSpPr>
          <p:nvPr/>
        </p:nvSpPr>
        <p:spPr bwMode="auto">
          <a:xfrm>
            <a:off x="7664451" y="95251"/>
            <a:ext cx="25939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hangingPunct="0"/>
            <a:r>
              <a:rPr lang="zh-CN" altLang="en-US" sz="2000">
                <a:solidFill>
                  <a:srgbClr val="008000"/>
                </a:solidFill>
                <a:latin typeface="黑体" panose="02010609060101010101" pitchFamily="49" charset="-122"/>
                <a:ea typeface="黑体" panose="02010609060101010101" pitchFamily="49" charset="-122"/>
              </a:rPr>
              <a:t>二 死锁处理</a:t>
            </a:r>
            <a:endParaRPr lang="en-US" altLang="zh-CN" sz="2000">
              <a:solidFill>
                <a:srgbClr val="008000"/>
              </a:solidFill>
              <a:latin typeface="黑体" panose="02010609060101010101" pitchFamily="49" charset="-122"/>
              <a:ea typeface="黑体" panose="02010609060101010101" pitchFamily="49" charset="-122"/>
            </a:endParaRPr>
          </a:p>
        </p:txBody>
      </p:sp>
      <p:grpSp>
        <p:nvGrpSpPr>
          <p:cNvPr id="22532" name="Group 25"/>
          <p:cNvGrpSpPr/>
          <p:nvPr/>
        </p:nvGrpSpPr>
        <p:grpSpPr bwMode="auto">
          <a:xfrm>
            <a:off x="1762126" y="1485901"/>
            <a:ext cx="8715375" cy="1774825"/>
            <a:chOff x="150" y="960"/>
            <a:chExt cx="5490" cy="1118"/>
          </a:xfrm>
        </p:grpSpPr>
        <p:pic>
          <p:nvPicPr>
            <p:cNvPr id="2253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 y="960"/>
              <a:ext cx="5485"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 y="1386"/>
              <a:ext cx="5464"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22"/>
            <p:cNvSpPr>
              <a:spLocks noChangeArrowheads="1"/>
            </p:cNvSpPr>
            <p:nvPr/>
          </p:nvSpPr>
          <p:spPr bwMode="auto">
            <a:xfrm>
              <a:off x="150" y="1197"/>
              <a:ext cx="5484" cy="17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2536" name="Rectangle 23"/>
            <p:cNvSpPr>
              <a:spLocks noChangeArrowheads="1"/>
            </p:cNvSpPr>
            <p:nvPr/>
          </p:nvSpPr>
          <p:spPr bwMode="auto">
            <a:xfrm>
              <a:off x="150" y="1773"/>
              <a:ext cx="5484" cy="17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grpSp>
      <p:sp>
        <p:nvSpPr>
          <p:cNvPr id="22537" name="AutoShape 4"/>
          <p:cNvSpPr>
            <a:spLocks noChangeArrowheads="1"/>
          </p:cNvSpPr>
          <p:nvPr/>
        </p:nvSpPr>
        <p:spPr bwMode="auto">
          <a:xfrm>
            <a:off x="7589838" y="701676"/>
            <a:ext cx="2940050" cy="714375"/>
          </a:xfrm>
          <a:prstGeom prst="cloudCallout">
            <a:avLst>
              <a:gd name="adj1" fmla="val 51088"/>
              <a:gd name="adj2" fmla="val 51065"/>
            </a:avLst>
          </a:prstGeom>
          <a:solidFill>
            <a:schemeClr val="accent1"/>
          </a:solidFill>
          <a:ln w="9525">
            <a:solidFill>
              <a:schemeClr val="tx1"/>
            </a:solidFill>
            <a:round/>
          </a:ln>
        </p:spPr>
        <p:txBody>
          <a:bodyPr lIns="0" tIns="0" rIns="0" bIns="0"/>
          <a:lstStyle/>
          <a:p>
            <a:pPr algn="ctr" eaLnBrk="0" hangingPunct="0"/>
            <a:r>
              <a:rPr lang="zh-CN" altLang="en-US" sz="1600">
                <a:latin typeface="Tahoma" panose="020B0604030504040204" pitchFamily="2" charset="0"/>
              </a:rPr>
              <a:t>死锁只能是发现后才想法解除吗？</a:t>
            </a:r>
            <a:endParaRPr lang="zh-CN" altLang="en-US" sz="1600">
              <a:latin typeface="Tahoma" panose="020B0604030504040204" pitchFamily="2" charset="0"/>
            </a:endParaRPr>
          </a:p>
        </p:txBody>
      </p:sp>
      <p:grpSp>
        <p:nvGrpSpPr>
          <p:cNvPr id="22538" name="Group 42"/>
          <p:cNvGrpSpPr/>
          <p:nvPr/>
        </p:nvGrpSpPr>
        <p:grpSpPr bwMode="auto">
          <a:xfrm>
            <a:off x="1752601" y="3357564"/>
            <a:ext cx="8723313" cy="3057525"/>
            <a:chOff x="144" y="2115"/>
            <a:chExt cx="5495" cy="1926"/>
          </a:xfrm>
        </p:grpSpPr>
        <p:pic>
          <p:nvPicPr>
            <p:cNvPr id="2253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 y="2124"/>
              <a:ext cx="318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 y="2115"/>
              <a:ext cx="175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 y="2124"/>
              <a:ext cx="59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 y="2286"/>
              <a:ext cx="486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 y="2451"/>
              <a:ext cx="5477"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Rectangle 21"/>
            <p:cNvSpPr>
              <a:spLocks noChangeArrowheads="1"/>
            </p:cNvSpPr>
            <p:nvPr/>
          </p:nvSpPr>
          <p:spPr bwMode="auto">
            <a:xfrm>
              <a:off x="144" y="2988"/>
              <a:ext cx="5490" cy="17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eaLnBrk="0" hangingPunct="0">
                <a:spcBef>
                  <a:spcPct val="20000"/>
                </a:spcBef>
              </a:pPr>
              <a:endParaRPr lang="zh-CN" altLang="en-US"/>
            </a:p>
          </p:txBody>
        </p:sp>
        <p:sp>
          <p:nvSpPr>
            <p:cNvPr id="22545" name="Rectangle 26"/>
            <p:cNvSpPr>
              <a:spLocks noChangeArrowheads="1"/>
            </p:cNvSpPr>
            <p:nvPr/>
          </p:nvSpPr>
          <p:spPr bwMode="auto">
            <a:xfrm>
              <a:off x="1095" y="2131"/>
              <a:ext cx="148"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zh-CN" altLang="en-US" sz="1600">
                  <a:latin typeface="Tahoma" panose="020B0604030504040204" pitchFamily="2" charset="0"/>
                  <a:ea typeface="黑体" panose="02010609060101010101" pitchFamily="49" charset="-122"/>
                </a:rPr>
                <a:t>三</a:t>
              </a:r>
              <a:endParaRPr lang="zh-CN" altLang="en-US" sz="1400">
                <a:latin typeface="Tahoma" panose="020B0604030504040204" pitchFamily="2" charset="0"/>
                <a:ea typeface="黑体" panose="02010609060101010101" pitchFamily="49" charset="-122"/>
              </a:endParaRPr>
            </a:p>
          </p:txBody>
        </p:sp>
      </p:grpSp>
      <p:grpSp>
        <p:nvGrpSpPr>
          <p:cNvPr id="823330" name="Group 34"/>
          <p:cNvGrpSpPr/>
          <p:nvPr/>
        </p:nvGrpSpPr>
        <p:grpSpPr bwMode="auto">
          <a:xfrm>
            <a:off x="2266950" y="1828801"/>
            <a:ext cx="6191250" cy="9525"/>
            <a:chOff x="468" y="1152"/>
            <a:chExt cx="3900" cy="6"/>
          </a:xfrm>
        </p:grpSpPr>
        <p:sp>
          <p:nvSpPr>
            <p:cNvPr id="22547" name="Line 28"/>
            <p:cNvSpPr>
              <a:spLocks noChangeShapeType="1"/>
            </p:cNvSpPr>
            <p:nvPr/>
          </p:nvSpPr>
          <p:spPr bwMode="auto">
            <a:xfrm>
              <a:off x="468" y="1158"/>
              <a:ext cx="570"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8" name="Line 29"/>
            <p:cNvSpPr>
              <a:spLocks noChangeShapeType="1"/>
            </p:cNvSpPr>
            <p:nvPr/>
          </p:nvSpPr>
          <p:spPr bwMode="auto">
            <a:xfrm flipV="1">
              <a:off x="2148" y="1152"/>
              <a:ext cx="2220"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823326" name="Rectangle 30"/>
          <p:cNvSpPr>
            <a:spLocks noChangeArrowheads="1"/>
          </p:cNvSpPr>
          <p:nvPr/>
        </p:nvSpPr>
        <p:spPr bwMode="auto">
          <a:xfrm>
            <a:off x="5286376" y="803275"/>
            <a:ext cx="18462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lang="zh-CN" altLang="en-US">
                <a:solidFill>
                  <a:srgbClr val="0066FF"/>
                </a:solidFill>
              </a:rPr>
              <a:t>可采用预防策略：</a:t>
            </a:r>
            <a:endParaRPr lang="en-US" altLang="zh-CN">
              <a:solidFill>
                <a:srgbClr val="0066FF"/>
              </a:solidFill>
            </a:endParaRPr>
          </a:p>
          <a:p>
            <a:pPr algn="ctr" eaLnBrk="0" hangingPunct="0">
              <a:spcBef>
                <a:spcPct val="20000"/>
              </a:spcBef>
            </a:pPr>
            <a:r>
              <a:rPr lang="zh-CN" altLang="en-US">
                <a:solidFill>
                  <a:srgbClr val="0066FF"/>
                </a:solidFill>
              </a:rPr>
              <a:t>避免死锁出现！</a:t>
            </a:r>
            <a:endParaRPr lang="zh-CN" altLang="en-US">
              <a:solidFill>
                <a:srgbClr val="0066FF"/>
              </a:solidFill>
            </a:endParaRPr>
          </a:p>
        </p:txBody>
      </p:sp>
      <p:grpSp>
        <p:nvGrpSpPr>
          <p:cNvPr id="823331" name="Group 35"/>
          <p:cNvGrpSpPr/>
          <p:nvPr/>
        </p:nvGrpSpPr>
        <p:grpSpPr bwMode="auto">
          <a:xfrm>
            <a:off x="2562226" y="2181225"/>
            <a:ext cx="7820025" cy="361950"/>
            <a:chOff x="654" y="1374"/>
            <a:chExt cx="4926" cy="228"/>
          </a:xfrm>
        </p:grpSpPr>
        <p:sp>
          <p:nvSpPr>
            <p:cNvPr id="22551" name="Line 31"/>
            <p:cNvSpPr>
              <a:spLocks noChangeShapeType="1"/>
            </p:cNvSpPr>
            <p:nvPr/>
          </p:nvSpPr>
          <p:spPr bwMode="auto">
            <a:xfrm flipV="1">
              <a:off x="4134" y="1374"/>
              <a:ext cx="1446"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52" name="Line 32"/>
            <p:cNvSpPr>
              <a:spLocks noChangeShapeType="1"/>
            </p:cNvSpPr>
            <p:nvPr/>
          </p:nvSpPr>
          <p:spPr bwMode="auto">
            <a:xfrm flipV="1">
              <a:off x="654" y="1602"/>
              <a:ext cx="120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53" name="Line 33"/>
            <p:cNvSpPr>
              <a:spLocks noChangeShapeType="1"/>
            </p:cNvSpPr>
            <p:nvPr/>
          </p:nvSpPr>
          <p:spPr bwMode="auto">
            <a:xfrm>
              <a:off x="1914" y="1380"/>
              <a:ext cx="870"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23336" name="Group 40"/>
          <p:cNvGrpSpPr/>
          <p:nvPr/>
        </p:nvGrpSpPr>
        <p:grpSpPr bwMode="auto">
          <a:xfrm>
            <a:off x="3200400" y="2895600"/>
            <a:ext cx="7219950" cy="19050"/>
            <a:chOff x="1056" y="1824"/>
            <a:chExt cx="4548" cy="12"/>
          </a:xfrm>
        </p:grpSpPr>
        <p:sp>
          <p:nvSpPr>
            <p:cNvPr id="22555" name="Line 36"/>
            <p:cNvSpPr>
              <a:spLocks noChangeShapeType="1"/>
            </p:cNvSpPr>
            <p:nvPr/>
          </p:nvSpPr>
          <p:spPr bwMode="auto">
            <a:xfrm>
              <a:off x="1056" y="1836"/>
              <a:ext cx="576"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6" name="Line 37"/>
            <p:cNvSpPr>
              <a:spLocks noChangeShapeType="1"/>
            </p:cNvSpPr>
            <p:nvPr/>
          </p:nvSpPr>
          <p:spPr bwMode="auto">
            <a:xfrm>
              <a:off x="1896" y="1830"/>
              <a:ext cx="1476"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57" name="Line 38"/>
            <p:cNvSpPr>
              <a:spLocks noChangeShapeType="1"/>
            </p:cNvSpPr>
            <p:nvPr/>
          </p:nvSpPr>
          <p:spPr bwMode="auto">
            <a:xfrm>
              <a:off x="3996" y="1824"/>
              <a:ext cx="1608" cy="0"/>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23341" name="Group 45"/>
          <p:cNvGrpSpPr/>
          <p:nvPr/>
        </p:nvGrpSpPr>
        <p:grpSpPr bwMode="auto">
          <a:xfrm>
            <a:off x="1828801" y="3629025"/>
            <a:ext cx="8562975" cy="285750"/>
            <a:chOff x="192" y="2286"/>
            <a:chExt cx="5394" cy="180"/>
          </a:xfrm>
        </p:grpSpPr>
        <p:sp>
          <p:nvSpPr>
            <p:cNvPr id="22559" name="Line 41"/>
            <p:cNvSpPr>
              <a:spLocks noChangeShapeType="1"/>
            </p:cNvSpPr>
            <p:nvPr/>
          </p:nvSpPr>
          <p:spPr bwMode="auto">
            <a:xfrm flipV="1">
              <a:off x="3576" y="2286"/>
              <a:ext cx="2010" cy="6"/>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60" name="Line 43"/>
            <p:cNvSpPr>
              <a:spLocks noChangeShapeType="1"/>
            </p:cNvSpPr>
            <p:nvPr/>
          </p:nvSpPr>
          <p:spPr bwMode="auto">
            <a:xfrm>
              <a:off x="960" y="2298"/>
              <a:ext cx="750"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1" name="Line 44"/>
            <p:cNvSpPr>
              <a:spLocks noChangeShapeType="1"/>
            </p:cNvSpPr>
            <p:nvPr/>
          </p:nvSpPr>
          <p:spPr bwMode="auto">
            <a:xfrm flipV="1">
              <a:off x="192" y="2454"/>
              <a:ext cx="2982" cy="12"/>
            </a:xfrm>
            <a:prstGeom prst="line">
              <a:avLst/>
            </a:prstGeom>
            <a:noFill/>
            <a:ln w="19050">
              <a:solidFill>
                <a:schemeClr val="tx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 1"/>
          <p:cNvGrpSpPr/>
          <p:nvPr/>
        </p:nvGrpSpPr>
        <p:grpSpPr bwMode="auto">
          <a:xfrm>
            <a:off x="2381250" y="4181475"/>
            <a:ext cx="8085138" cy="419100"/>
            <a:chOff x="857250" y="4181475"/>
            <a:chExt cx="8085140" cy="419100"/>
          </a:xfrm>
        </p:grpSpPr>
        <p:grpSp>
          <p:nvGrpSpPr>
            <p:cNvPr id="22563" name="Group 59"/>
            <p:cNvGrpSpPr/>
            <p:nvPr/>
          </p:nvGrpSpPr>
          <p:grpSpPr bwMode="auto">
            <a:xfrm>
              <a:off x="857250" y="4181475"/>
              <a:ext cx="8085140" cy="419100"/>
              <a:chOff x="540" y="2634"/>
              <a:chExt cx="5093" cy="264"/>
            </a:xfrm>
          </p:grpSpPr>
          <p:sp>
            <p:nvSpPr>
              <p:cNvPr id="22564" name="Line 46"/>
              <p:cNvSpPr>
                <a:spLocks noChangeShapeType="1"/>
              </p:cNvSpPr>
              <p:nvPr/>
            </p:nvSpPr>
            <p:spPr bwMode="auto">
              <a:xfrm>
                <a:off x="540" y="2634"/>
                <a:ext cx="426"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5" name="Line 47"/>
              <p:cNvSpPr>
                <a:spLocks noChangeShapeType="1"/>
              </p:cNvSpPr>
              <p:nvPr/>
            </p:nvSpPr>
            <p:spPr bwMode="auto">
              <a:xfrm flipV="1">
                <a:off x="1008" y="2898"/>
                <a:ext cx="1470"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66" name="Line 50"/>
              <p:cNvSpPr>
                <a:spLocks noChangeShapeType="1"/>
              </p:cNvSpPr>
              <p:nvPr/>
            </p:nvSpPr>
            <p:spPr bwMode="auto">
              <a:xfrm flipV="1">
                <a:off x="2640" y="2898"/>
                <a:ext cx="678"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67" name="Rectangle 54"/>
              <p:cNvSpPr>
                <a:spLocks noChangeArrowheads="1"/>
              </p:cNvSpPr>
              <p:nvPr/>
            </p:nvSpPr>
            <p:spPr bwMode="auto">
              <a:xfrm>
                <a:off x="3783" y="2695"/>
                <a:ext cx="185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2" charset="0"/>
                  </a:rPr>
                  <a:t>老事务礼让</a:t>
                </a:r>
                <a:r>
                  <a:rPr lang="en-US" altLang="zh-CN" sz="1600">
                    <a:latin typeface="Tahoma" panose="020B0604030504040204" pitchFamily="2" charset="0"/>
                  </a:rPr>
                  <a:t>:</a:t>
                </a:r>
                <a:r>
                  <a:rPr lang="en-US" altLang="zh-CN" sz="1600">
                    <a:solidFill>
                      <a:srgbClr val="0066FF"/>
                    </a:solidFill>
                    <a:latin typeface="Tahoma" panose="020B0604030504040204" pitchFamily="2" charset="0"/>
                  </a:rPr>
                  <a:t> </a:t>
                </a:r>
                <a:r>
                  <a:rPr lang="zh-CN" altLang="en-US" sz="1600">
                    <a:solidFill>
                      <a:srgbClr val="0066FF"/>
                    </a:solidFill>
                    <a:latin typeface="Tahoma" panose="020B0604030504040204" pitchFamily="2" charset="0"/>
                  </a:rPr>
                  <a:t>新事务不等待</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回滚</a:t>
                </a:r>
                <a:r>
                  <a:rPr lang="en-US" altLang="zh-CN" sz="1600">
                    <a:solidFill>
                      <a:srgbClr val="0066FF"/>
                    </a:solidFill>
                    <a:latin typeface="Tahoma" panose="020B0604030504040204" pitchFamily="2" charset="0"/>
                  </a:rPr>
                  <a:t>!</a:t>
                </a:r>
                <a:endParaRPr lang="en-US" altLang="zh-CN" sz="1600">
                  <a:solidFill>
                    <a:srgbClr val="0066FF"/>
                  </a:solidFill>
                  <a:latin typeface="Tahoma" panose="020B0604030504040204" pitchFamily="2" charset="0"/>
                </a:endParaRPr>
              </a:p>
            </p:txBody>
          </p:sp>
        </p:grpSp>
        <p:sp>
          <p:nvSpPr>
            <p:cNvPr id="22568" name="Line 50"/>
            <p:cNvSpPr>
              <a:spLocks noChangeShapeType="1"/>
            </p:cNvSpPr>
            <p:nvPr/>
          </p:nvSpPr>
          <p:spPr bwMode="auto">
            <a:xfrm>
              <a:off x="7705727" y="4184650"/>
              <a:ext cx="944563" cy="14288"/>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 2"/>
          <p:cNvGrpSpPr/>
          <p:nvPr/>
        </p:nvGrpSpPr>
        <p:grpSpPr bwMode="auto">
          <a:xfrm>
            <a:off x="2409826" y="5657851"/>
            <a:ext cx="8088313" cy="741363"/>
            <a:chOff x="885825" y="5657854"/>
            <a:chExt cx="8088313" cy="741363"/>
          </a:xfrm>
        </p:grpSpPr>
        <p:grpSp>
          <p:nvGrpSpPr>
            <p:cNvPr id="22570" name="Group 60"/>
            <p:cNvGrpSpPr/>
            <p:nvPr/>
          </p:nvGrpSpPr>
          <p:grpSpPr bwMode="auto">
            <a:xfrm>
              <a:off x="885825" y="5657854"/>
              <a:ext cx="8088313" cy="741363"/>
              <a:chOff x="558" y="3564"/>
              <a:chExt cx="5095" cy="467"/>
            </a:xfrm>
          </p:grpSpPr>
          <p:sp>
            <p:nvSpPr>
              <p:cNvPr id="22571" name="Rectangle 55"/>
              <p:cNvSpPr>
                <a:spLocks noChangeArrowheads="1"/>
              </p:cNvSpPr>
              <p:nvPr/>
            </p:nvSpPr>
            <p:spPr bwMode="auto">
              <a:xfrm>
                <a:off x="2854" y="3876"/>
                <a:ext cx="279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zh-CN" altLang="en-US" sz="1600">
                    <a:latin typeface="Tahoma" panose="020B0604030504040204" pitchFamily="2" charset="0"/>
                  </a:rPr>
                  <a:t>年轻事务礼让</a:t>
                </a:r>
                <a:r>
                  <a:rPr lang="en-US" altLang="zh-CN" sz="1600">
                    <a:latin typeface="Tahoma" panose="020B0604030504040204" pitchFamily="2" charset="0"/>
                  </a:rPr>
                  <a:t>:</a:t>
                </a:r>
                <a:r>
                  <a:rPr lang="zh-CN" altLang="en-US" sz="1600">
                    <a:solidFill>
                      <a:srgbClr val="0066FF"/>
                    </a:solidFill>
                    <a:latin typeface="Tahoma" panose="020B0604030504040204" pitchFamily="2" charset="0"/>
                  </a:rPr>
                  <a:t>老事务不等待</a:t>
                </a:r>
                <a:r>
                  <a:rPr lang="en-US" altLang="zh-CN" sz="1600">
                    <a:solidFill>
                      <a:srgbClr val="0066FF"/>
                    </a:solidFill>
                    <a:latin typeface="Tahoma" panose="020B0604030504040204" pitchFamily="2" charset="0"/>
                  </a:rPr>
                  <a:t>,</a:t>
                </a:r>
                <a:r>
                  <a:rPr lang="zh-CN" altLang="en-US" sz="1600">
                    <a:solidFill>
                      <a:srgbClr val="0066FF"/>
                    </a:solidFill>
                    <a:latin typeface="Tahoma" panose="020B0604030504040204" pitchFamily="2" charset="0"/>
                  </a:rPr>
                  <a:t>强制使新事务回滚</a:t>
                </a:r>
                <a:r>
                  <a:rPr lang="en-US" altLang="zh-CN" sz="1600">
                    <a:solidFill>
                      <a:srgbClr val="0066FF"/>
                    </a:solidFill>
                    <a:latin typeface="Tahoma" panose="020B0604030504040204" pitchFamily="2" charset="0"/>
                  </a:rPr>
                  <a:t>!</a:t>
                </a:r>
                <a:endParaRPr lang="en-US" altLang="zh-CN" sz="1600">
                  <a:solidFill>
                    <a:srgbClr val="0066FF"/>
                  </a:solidFill>
                  <a:latin typeface="Tahoma" panose="020B0604030504040204" pitchFamily="2" charset="0"/>
                </a:endParaRPr>
              </a:p>
            </p:txBody>
          </p:sp>
          <p:sp>
            <p:nvSpPr>
              <p:cNvPr id="22572" name="Line 56"/>
              <p:cNvSpPr>
                <a:spLocks noChangeShapeType="1"/>
              </p:cNvSpPr>
              <p:nvPr/>
            </p:nvSpPr>
            <p:spPr bwMode="auto">
              <a:xfrm>
                <a:off x="558" y="3564"/>
                <a:ext cx="594" cy="0"/>
              </a:xfrm>
              <a:prstGeom prst="line">
                <a:avLst/>
              </a:prstGeom>
              <a:noFill/>
              <a:ln w="19050">
                <a:solidFill>
                  <a:srgbClr val="006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3" name="Line 57"/>
              <p:cNvSpPr>
                <a:spLocks noChangeShapeType="1"/>
              </p:cNvSpPr>
              <p:nvPr/>
            </p:nvSpPr>
            <p:spPr bwMode="auto">
              <a:xfrm flipV="1">
                <a:off x="2700" y="3846"/>
                <a:ext cx="1662"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574" name="Line 58"/>
              <p:cNvSpPr>
                <a:spLocks noChangeShapeType="1"/>
              </p:cNvSpPr>
              <p:nvPr/>
            </p:nvSpPr>
            <p:spPr bwMode="auto">
              <a:xfrm flipV="1">
                <a:off x="4578" y="3846"/>
                <a:ext cx="678" cy="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2575" name="Line 50"/>
            <p:cNvSpPr>
              <a:spLocks noChangeShapeType="1"/>
            </p:cNvSpPr>
            <p:nvPr/>
          </p:nvSpPr>
          <p:spPr bwMode="auto">
            <a:xfrm>
              <a:off x="1789113" y="6097592"/>
              <a:ext cx="885825" cy="12700"/>
            </a:xfrm>
            <a:prstGeom prst="line">
              <a:avLst/>
            </a:prstGeom>
            <a:noFill/>
            <a:ln w="19050">
              <a:solidFill>
                <a:srgbClr val="0066FF"/>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3326"/>
                                        </p:tgtEl>
                                        <p:attrNameLst>
                                          <p:attrName>style.visibility</p:attrName>
                                        </p:attrNameLst>
                                      </p:cBhvr>
                                      <p:to>
                                        <p:strVal val="visible"/>
                                      </p:to>
                                    </p:set>
                                    <p:anim calcmode="lin" valueType="num">
                                      <p:cBhvr additive="base">
                                        <p:cTn id="7" dur="500" fill="hold"/>
                                        <p:tgtEl>
                                          <p:spTgt spid="823326"/>
                                        </p:tgtEl>
                                        <p:attrNameLst>
                                          <p:attrName>ppt_x</p:attrName>
                                        </p:attrNameLst>
                                      </p:cBhvr>
                                      <p:tavLst>
                                        <p:tav tm="0">
                                          <p:val>
                                            <p:strVal val="#ppt_x"/>
                                          </p:val>
                                        </p:tav>
                                        <p:tav tm="100000">
                                          <p:val>
                                            <p:strVal val="#ppt_x"/>
                                          </p:val>
                                        </p:tav>
                                      </p:tavLst>
                                    </p:anim>
                                    <p:anim calcmode="lin" valueType="num">
                                      <p:cBhvr additive="base">
                                        <p:cTn id="8" dur="500" fill="hold"/>
                                        <p:tgtEl>
                                          <p:spTgt spid="8233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3330"/>
                                        </p:tgtEl>
                                        <p:attrNameLst>
                                          <p:attrName>style.visibility</p:attrName>
                                        </p:attrNameLst>
                                      </p:cBhvr>
                                      <p:to>
                                        <p:strVal val="visible"/>
                                      </p:to>
                                    </p:set>
                                    <p:anim calcmode="lin" valueType="num">
                                      <p:cBhvr additive="base">
                                        <p:cTn id="13" dur="500" fill="hold"/>
                                        <p:tgtEl>
                                          <p:spTgt spid="823330"/>
                                        </p:tgtEl>
                                        <p:attrNameLst>
                                          <p:attrName>ppt_x</p:attrName>
                                        </p:attrNameLst>
                                      </p:cBhvr>
                                      <p:tavLst>
                                        <p:tav tm="0">
                                          <p:val>
                                            <p:strVal val="#ppt_x"/>
                                          </p:val>
                                        </p:tav>
                                        <p:tav tm="100000">
                                          <p:val>
                                            <p:strVal val="#ppt_x"/>
                                          </p:val>
                                        </p:tav>
                                      </p:tavLst>
                                    </p:anim>
                                    <p:anim calcmode="lin" valueType="num">
                                      <p:cBhvr additive="base">
                                        <p:cTn id="14" dur="500" fill="hold"/>
                                        <p:tgtEl>
                                          <p:spTgt spid="8233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3331"/>
                                        </p:tgtEl>
                                        <p:attrNameLst>
                                          <p:attrName>style.visibility</p:attrName>
                                        </p:attrNameLst>
                                      </p:cBhvr>
                                      <p:to>
                                        <p:strVal val="visible"/>
                                      </p:to>
                                    </p:set>
                                    <p:anim calcmode="lin" valueType="num">
                                      <p:cBhvr additive="base">
                                        <p:cTn id="19" dur="500" fill="hold"/>
                                        <p:tgtEl>
                                          <p:spTgt spid="823331"/>
                                        </p:tgtEl>
                                        <p:attrNameLst>
                                          <p:attrName>ppt_x</p:attrName>
                                        </p:attrNameLst>
                                      </p:cBhvr>
                                      <p:tavLst>
                                        <p:tav tm="0">
                                          <p:val>
                                            <p:strVal val="#ppt_x"/>
                                          </p:val>
                                        </p:tav>
                                        <p:tav tm="100000">
                                          <p:val>
                                            <p:strVal val="#ppt_x"/>
                                          </p:val>
                                        </p:tav>
                                      </p:tavLst>
                                    </p:anim>
                                    <p:anim calcmode="lin" valueType="num">
                                      <p:cBhvr additive="base">
                                        <p:cTn id="20" dur="500" fill="hold"/>
                                        <p:tgtEl>
                                          <p:spTgt spid="8233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3336"/>
                                        </p:tgtEl>
                                        <p:attrNameLst>
                                          <p:attrName>style.visibility</p:attrName>
                                        </p:attrNameLst>
                                      </p:cBhvr>
                                      <p:to>
                                        <p:strVal val="visible"/>
                                      </p:to>
                                    </p:set>
                                    <p:anim calcmode="lin" valueType="num">
                                      <p:cBhvr additive="base">
                                        <p:cTn id="25" dur="500" fill="hold"/>
                                        <p:tgtEl>
                                          <p:spTgt spid="823336"/>
                                        </p:tgtEl>
                                        <p:attrNameLst>
                                          <p:attrName>ppt_x</p:attrName>
                                        </p:attrNameLst>
                                      </p:cBhvr>
                                      <p:tavLst>
                                        <p:tav tm="0">
                                          <p:val>
                                            <p:strVal val="#ppt_x"/>
                                          </p:val>
                                        </p:tav>
                                        <p:tav tm="100000">
                                          <p:val>
                                            <p:strVal val="#ppt_x"/>
                                          </p:val>
                                        </p:tav>
                                      </p:tavLst>
                                    </p:anim>
                                    <p:anim calcmode="lin" valueType="num">
                                      <p:cBhvr additive="base">
                                        <p:cTn id="26" dur="500" fill="hold"/>
                                        <p:tgtEl>
                                          <p:spTgt spid="8233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23341"/>
                                        </p:tgtEl>
                                        <p:attrNameLst>
                                          <p:attrName>style.visibility</p:attrName>
                                        </p:attrNameLst>
                                      </p:cBhvr>
                                      <p:to>
                                        <p:strVal val="visible"/>
                                      </p:to>
                                    </p:set>
                                    <p:anim calcmode="lin" valueType="num">
                                      <p:cBhvr additive="base">
                                        <p:cTn id="31" dur="500" fill="hold"/>
                                        <p:tgtEl>
                                          <p:spTgt spid="823341"/>
                                        </p:tgtEl>
                                        <p:attrNameLst>
                                          <p:attrName>ppt_x</p:attrName>
                                        </p:attrNameLst>
                                      </p:cBhvr>
                                      <p:tavLst>
                                        <p:tav tm="0">
                                          <p:val>
                                            <p:strVal val="#ppt_x"/>
                                          </p:val>
                                        </p:tav>
                                        <p:tav tm="100000">
                                          <p:val>
                                            <p:strVal val="#ppt_x"/>
                                          </p:val>
                                        </p:tav>
                                      </p:tavLst>
                                    </p:anim>
                                    <p:anim calcmode="lin" valueType="num">
                                      <p:cBhvr additive="base">
                                        <p:cTn id="32" dur="500" fill="hold"/>
                                        <p:tgtEl>
                                          <p:spTgt spid="8233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lstStyle/>
          <a:p>
            <a:pPr algn="l"/>
            <a:r>
              <a:rPr lang="en-US" altLang="zh-CN" sz="3200" b="1">
                <a:latin typeface="黑体" panose="02010609060101010101" pitchFamily="49" charset="-122"/>
                <a:ea typeface="黑体" panose="02010609060101010101" pitchFamily="49" charset="-122"/>
              </a:rPr>
              <a:t>2.2 </a:t>
            </a:r>
            <a:r>
              <a:rPr lang="zh-CN" altLang="en-US" sz="3200" b="1">
                <a:latin typeface="黑体" panose="02010609060101010101" pitchFamily="49" charset="-122"/>
                <a:ea typeface="黑体" panose="02010609060101010101" pitchFamily="49" charset="-122"/>
              </a:rPr>
              <a:t>数据流程图</a:t>
            </a:r>
            <a:endParaRPr lang="zh-CN" altLang="en-US" sz="3200" b="1">
              <a:latin typeface="黑体" panose="02010609060101010101" pitchFamily="49" charset="-122"/>
              <a:ea typeface="黑体" panose="02010609060101010101" pitchFamily="49" charset="-122"/>
            </a:endParaRPr>
          </a:p>
        </p:txBody>
      </p:sp>
      <p:sp>
        <p:nvSpPr>
          <p:cNvPr id="16387" name="内容占位符 2"/>
          <p:cNvSpPr>
            <a:spLocks noGrp="1"/>
          </p:cNvSpPr>
          <p:nvPr>
            <p:ph idx="1"/>
          </p:nvPr>
        </p:nvSpPr>
        <p:spPr>
          <a:xfrm>
            <a:off x="969645" y="2178050"/>
            <a:ext cx="9690735" cy="4119880"/>
          </a:xfrm>
        </p:spPr>
        <p:txBody>
          <a:bodyPr>
            <a:noAutofit/>
          </a:bodyPr>
          <a:lstStyle/>
          <a:p>
            <a:r>
              <a:rPr lang="zh-CN" altLang="en-US" sz="3200" b="1"/>
              <a:t>数据流程图</a:t>
            </a:r>
            <a:r>
              <a:rPr lang="en-US" altLang="zh-CN" b="1"/>
              <a:t>(</a:t>
            </a:r>
            <a:r>
              <a:rPr lang="zh-CN" altLang="en-US" b="1"/>
              <a:t>也称数据流图，</a:t>
            </a:r>
            <a:r>
              <a:rPr lang="en-US" altLang="zh-CN" b="1"/>
              <a:t>date flow diagram , DFD)</a:t>
            </a:r>
            <a:endParaRPr lang="en-US" altLang="zh-CN" sz="3600" b="1"/>
          </a:p>
          <a:p>
            <a:pPr lvl="1"/>
            <a:r>
              <a:rPr lang="zh-CN" altLang="en-US" sz="2800" b="1"/>
              <a:t>是一种</a:t>
            </a:r>
            <a:r>
              <a:rPr lang="zh-CN" altLang="en-US" sz="2800" b="1">
                <a:solidFill>
                  <a:srgbClr val="0000FF"/>
                </a:solidFill>
              </a:rPr>
              <a:t>便于用户理解</a:t>
            </a:r>
            <a:r>
              <a:rPr lang="zh-CN" altLang="en-US" sz="2800" b="1"/>
              <a:t>和分析系统业务模型的图形化工具</a:t>
            </a:r>
            <a:endParaRPr lang="en-US" altLang="zh-CN" sz="2800" b="1"/>
          </a:p>
          <a:p>
            <a:pPr lvl="1"/>
            <a:r>
              <a:rPr lang="zh-CN" altLang="en-US" sz="2800" b="1"/>
              <a:t>它</a:t>
            </a:r>
            <a:r>
              <a:rPr lang="zh-CN" altLang="en-US" sz="2800" b="1">
                <a:solidFill>
                  <a:srgbClr val="0000FF"/>
                </a:solidFill>
              </a:rPr>
              <a:t>摆脱</a:t>
            </a:r>
            <a:r>
              <a:rPr lang="zh-CN" altLang="en-US" sz="2800" b="1"/>
              <a:t>了系统实现技术的束缚</a:t>
            </a:r>
            <a:endParaRPr lang="en-US" altLang="zh-CN" sz="3200" b="1"/>
          </a:p>
          <a:p>
            <a:r>
              <a:rPr lang="zh-CN" altLang="zh-CN" sz="3200"/>
              <a:t>数据流程图</a:t>
            </a:r>
            <a:r>
              <a:rPr lang="zh-CN" altLang="en-US" sz="3200"/>
              <a:t>抽象地</a:t>
            </a:r>
            <a:r>
              <a:rPr lang="zh-CN" altLang="zh-CN" sz="3200"/>
              <a:t>描述应用系统的</a:t>
            </a:r>
            <a:r>
              <a:rPr lang="zh-CN" altLang="zh-CN" sz="3200">
                <a:solidFill>
                  <a:srgbClr val="0000FF"/>
                </a:solidFill>
              </a:rPr>
              <a:t>业务模型</a:t>
            </a:r>
            <a:r>
              <a:rPr lang="en-US" altLang="zh-CN">
                <a:solidFill>
                  <a:srgbClr val="800000"/>
                </a:solidFill>
              </a:rPr>
              <a:t>(</a:t>
            </a:r>
            <a:r>
              <a:rPr lang="zh-CN" altLang="en-US" b="1">
                <a:solidFill>
                  <a:srgbClr val="800000"/>
                </a:solidFill>
              </a:rPr>
              <a:t>形式化建模</a:t>
            </a:r>
            <a:r>
              <a:rPr lang="zh-CN" altLang="en-US">
                <a:solidFill>
                  <a:srgbClr val="800000"/>
                </a:solidFill>
              </a:rPr>
              <a:t>)</a:t>
            </a:r>
            <a:r>
              <a:rPr lang="zh-CN" altLang="zh-CN" sz="3200"/>
              <a:t>包含</a:t>
            </a:r>
            <a:r>
              <a:rPr lang="zh-CN" altLang="en-US" sz="3200"/>
              <a:t>如下一些</a:t>
            </a:r>
            <a:r>
              <a:rPr lang="zh-CN" altLang="zh-CN" sz="3200"/>
              <a:t>方面：</a:t>
            </a:r>
            <a:endParaRPr lang="en-US" altLang="zh-CN" sz="3600"/>
          </a:p>
          <a:p>
            <a:pPr lvl="1"/>
            <a:r>
              <a:rPr lang="zh-CN" altLang="zh-CN" sz="2800">
                <a:solidFill>
                  <a:srgbClr val="0000FF"/>
                </a:solidFill>
              </a:rPr>
              <a:t>处理环节</a:t>
            </a:r>
            <a:endParaRPr lang="en-US" altLang="zh-CN" sz="2800">
              <a:solidFill>
                <a:srgbClr val="0000FF"/>
              </a:solidFill>
            </a:endParaRPr>
          </a:p>
          <a:p>
            <a:pPr lvl="1"/>
            <a:r>
              <a:rPr lang="zh-CN" altLang="zh-CN" sz="2800">
                <a:solidFill>
                  <a:srgbClr val="0000FF"/>
                </a:solidFill>
              </a:rPr>
              <a:t>处理流程</a:t>
            </a:r>
            <a:endParaRPr lang="en-US" altLang="zh-CN" sz="2800">
              <a:solidFill>
                <a:srgbClr val="0000FF"/>
              </a:solidFill>
            </a:endParaRPr>
          </a:p>
          <a:p>
            <a:pPr lvl="1"/>
            <a:r>
              <a:rPr lang="zh-CN" altLang="zh-CN" sz="2800">
                <a:solidFill>
                  <a:srgbClr val="0000FF"/>
                </a:solidFill>
              </a:rPr>
              <a:t>数据传输</a:t>
            </a:r>
            <a:endParaRPr lang="en-US" altLang="zh-CN" sz="2800">
              <a:solidFill>
                <a:srgbClr val="0000FF"/>
              </a:solidFill>
            </a:endParaRPr>
          </a:p>
          <a:p>
            <a:pPr lvl="1"/>
            <a:r>
              <a:rPr lang="zh-CN" altLang="zh-CN" sz="2800">
                <a:solidFill>
                  <a:srgbClr val="0000FF"/>
                </a:solidFill>
              </a:rPr>
              <a:t>数据输入和输出</a:t>
            </a:r>
            <a:br>
              <a:rPr lang="en-US" altLang="zh-CN" sz="2800">
                <a:solidFill>
                  <a:srgbClr val="0000FF"/>
                </a:solidFill>
              </a:rPr>
            </a:br>
            <a:r>
              <a:rPr lang="zh-CN" altLang="zh-CN" sz="2800">
                <a:solidFill>
                  <a:srgbClr val="0000FF"/>
                </a:solidFill>
              </a:rPr>
              <a:t>保存数据</a:t>
            </a:r>
            <a:r>
              <a:rPr lang="zh-CN" altLang="zh-CN"/>
              <a:t>。 </a:t>
            </a:r>
            <a:endParaRPr lang="zh-CN" altLang="zh-CN" b="1"/>
          </a:p>
        </p:txBody>
      </p:sp>
      <p:sp>
        <p:nvSpPr>
          <p:cNvPr id="22531" name="灯片编号占位符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spcBef>
                <a:spcPct val="0"/>
              </a:spcBef>
              <a:buFontTx/>
              <a:buNone/>
            </a:pPr>
            <a:fld id="{47E4F4C8-71A0-4DC1-825F-671AF3FEBC1E}" type="slidenum">
              <a:rPr kumimoji="0" lang="zh-CN" altLang="en-US" sz="1400"/>
            </a:fld>
            <a:endParaRPr kumimoji="0" lang="en-US" altLang="zh-CN" sz="1400"/>
          </a:p>
        </p:txBody>
      </p:sp>
      <p:sp>
        <p:nvSpPr>
          <p:cNvPr id="5" name="云形标注 4"/>
          <p:cNvSpPr/>
          <p:nvPr/>
        </p:nvSpPr>
        <p:spPr bwMode="auto">
          <a:xfrm>
            <a:off x="6670675" y="1154113"/>
            <a:ext cx="3067050" cy="908050"/>
          </a:xfrm>
          <a:prstGeom prst="cloudCallout">
            <a:avLst>
              <a:gd name="adj1" fmla="val 44746"/>
              <a:gd name="adj2" fmla="val 60682"/>
            </a:avLst>
          </a:prstGeom>
          <a:solidFill>
            <a:srgbClr val="99CCFF"/>
          </a:solidFill>
          <a:ln>
            <a:solidFill>
              <a:srgbClr val="0000FF"/>
            </a:solidFill>
          </a:ln>
          <a:effectLst/>
        </p:spPr>
        <p:txBody>
          <a:bodyPr/>
          <a:lstStyle>
            <a:lvl1pPr>
              <a:defRPr sz="1600" b="1">
                <a:solidFill>
                  <a:srgbClr val="428E5B"/>
                </a:solidFill>
                <a:latin typeface="Tahoma" panose="020B0604030504040204" pitchFamily="2" charset="0"/>
                <a:ea typeface="宋体" panose="02010600030101010101" pitchFamily="2" charset="-122"/>
              </a:defRPr>
            </a:lvl1pPr>
            <a:lvl2pPr marL="742950" indent="-285750">
              <a:defRPr sz="1600" b="1">
                <a:solidFill>
                  <a:srgbClr val="428E5B"/>
                </a:solidFill>
                <a:latin typeface="Tahoma" panose="020B0604030504040204" pitchFamily="2" charset="0"/>
                <a:ea typeface="宋体" panose="02010600030101010101" pitchFamily="2" charset="-122"/>
              </a:defRPr>
            </a:lvl2pPr>
            <a:lvl3pPr marL="1143000" indent="-228600">
              <a:defRPr sz="1600" b="1">
                <a:solidFill>
                  <a:srgbClr val="428E5B"/>
                </a:solidFill>
                <a:latin typeface="Tahoma" panose="020B0604030504040204" pitchFamily="2" charset="0"/>
                <a:ea typeface="宋体" panose="02010600030101010101" pitchFamily="2" charset="-122"/>
              </a:defRPr>
            </a:lvl3pPr>
            <a:lvl4pPr marL="1600200" indent="-228600">
              <a:defRPr sz="1600" b="1">
                <a:solidFill>
                  <a:srgbClr val="428E5B"/>
                </a:solidFill>
                <a:latin typeface="Tahoma" panose="020B0604030504040204" pitchFamily="2" charset="0"/>
                <a:ea typeface="宋体" panose="02010600030101010101" pitchFamily="2" charset="-122"/>
              </a:defRPr>
            </a:lvl4pPr>
            <a:lvl5pPr marL="2057400" indent="-228600">
              <a:defRPr sz="1600" b="1">
                <a:solidFill>
                  <a:srgbClr val="428E5B"/>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sz="1600" b="1">
                <a:solidFill>
                  <a:srgbClr val="428E5B"/>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sz="1600" b="1">
                <a:solidFill>
                  <a:srgbClr val="428E5B"/>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sz="1600" b="1">
                <a:solidFill>
                  <a:srgbClr val="428E5B"/>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sz="1600" b="1">
                <a:solidFill>
                  <a:srgbClr val="428E5B"/>
                </a:solidFill>
                <a:latin typeface="Tahoma" panose="020B0604030504040204" pitchFamily="2" charset="0"/>
                <a:ea typeface="宋体" panose="02010600030101010101" pitchFamily="2" charset="-122"/>
              </a:defRPr>
            </a:lvl9pPr>
          </a:lstStyle>
          <a:p>
            <a:pPr algn="ctr">
              <a:lnSpc>
                <a:spcPct val="80000"/>
              </a:lnSpc>
              <a:spcBef>
                <a:spcPct val="20000"/>
              </a:spcBef>
            </a:pPr>
            <a:r>
              <a:rPr lang="zh-CN" altLang="en-US" sz="2000">
                <a:solidFill>
                  <a:srgbClr val="2A2A39"/>
                </a:solidFill>
              </a:rPr>
              <a:t>数据流程图要描述什么？</a:t>
            </a:r>
            <a:endParaRPr lang="zh-CN" altLang="en-US" sz="2000">
              <a:solidFill>
                <a:srgbClr val="2A2A39"/>
              </a:solidFill>
            </a:endParaRPr>
          </a:p>
        </p:txBody>
      </p:sp>
      <p:sp>
        <p:nvSpPr>
          <p:cNvPr id="22533" name="矩形 1"/>
          <p:cNvSpPr>
            <a:spLocks noChangeArrowheads="1"/>
          </p:cNvSpPr>
          <p:nvPr/>
        </p:nvSpPr>
        <p:spPr bwMode="auto">
          <a:xfrm>
            <a:off x="8285164" y="161925"/>
            <a:ext cx="2185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宋体" panose="02010600030101010101" pitchFamily="2" charset="-122"/>
                <a:ea typeface="宋体" panose="02010600030101010101" pitchFamily="2" charset="-122"/>
              </a:defRPr>
            </a:lvl1pPr>
            <a:lvl2pPr marL="742950" indent="-285750">
              <a:spcBef>
                <a:spcPct val="20000"/>
              </a:spcBef>
              <a:buChar char="•"/>
              <a:defRPr kumimoji="1" sz="2800">
                <a:solidFill>
                  <a:schemeClr val="tx1"/>
                </a:solidFill>
                <a:latin typeface="宋体" panose="02010600030101010101" pitchFamily="2" charset="-122"/>
                <a:ea typeface="宋体" panose="02010600030101010101" pitchFamily="2" charset="-122"/>
              </a:defRPr>
            </a:lvl2pPr>
            <a:lvl3pPr marL="1143000" indent="-228600">
              <a:spcBef>
                <a:spcPct val="20000"/>
              </a:spcBef>
              <a:buChar char="•"/>
              <a:defRPr kumimoji="1" sz="2400">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kumimoji="1"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宋体" panose="02010600030101010101" pitchFamily="2" charset="-122"/>
                <a:ea typeface="宋体" panose="02010600030101010101" pitchFamily="2" charset="-122"/>
              </a:defRPr>
            </a:lvl9pPr>
          </a:lstStyle>
          <a:p>
            <a:pPr algn="ctr">
              <a:lnSpc>
                <a:spcPct val="80000"/>
              </a:lnSpc>
              <a:buFontTx/>
              <a:buNone/>
            </a:pPr>
            <a:r>
              <a:rPr kumimoji="0" lang="zh-CN" altLang="en-US" sz="2400">
                <a:solidFill>
                  <a:schemeClr val="tx2"/>
                </a:solidFill>
                <a:latin typeface="黑体" panose="02010609060101010101" pitchFamily="49" charset="-122"/>
                <a:ea typeface="黑体" panose="02010609060101010101" pitchFamily="49" charset="-122"/>
              </a:rPr>
              <a:t>二 数据流程图</a:t>
            </a:r>
            <a:endParaRPr kumimoji="0" lang="zh-CN" altLang="en-US" sz="2400">
              <a:solidFill>
                <a:schemeClr val="tx2"/>
              </a:solidFill>
              <a:latin typeface="Tahoma" panose="020B0604030504040204" pitchFamily="2"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10" dur="500"/>
                                        <p:tgtEl>
                                          <p:spTgt spid="1638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3" dur="500"/>
                                        <p:tgtEl>
                                          <p:spTgt spid="1638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18" dur="500"/>
                                        <p:tgtEl>
                                          <p:spTgt spid="1638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1" dur="500"/>
                                        <p:tgtEl>
                                          <p:spTgt spid="1638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4" dur="500"/>
                                        <p:tgtEl>
                                          <p:spTgt spid="16387">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27" dur="500"/>
                                        <p:tgtEl>
                                          <p:spTgt spid="16387">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387">
                                            <p:txEl>
                                              <p:pRg st="7" end="7"/>
                                            </p:txEl>
                                          </p:spTgt>
                                        </p:tgtEl>
                                        <p:attrNameLst>
                                          <p:attrName>style.visibility</p:attrName>
                                        </p:attrNameLst>
                                      </p:cBhvr>
                                      <p:to>
                                        <p:strVal val="visible"/>
                                      </p:to>
                                    </p:set>
                                    <p:animEffect transition="in" filter="blinds(horizontal)">
                                      <p:cBhvr>
                                        <p:cTn id="30" dur="500"/>
                                        <p:tgtEl>
                                          <p:spTgt spid="163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tags/tag1.xml><?xml version="1.0" encoding="utf-8"?>
<p:tagLst xmlns:p="http://schemas.openxmlformats.org/presentationml/2006/main">
  <p:tag name="commondata" val="eyJoZGlkIjoiNzcyZjkwYmM5ZDcxODlkMTYxMmEwMjJjMDRjNTU0ND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24254</Words>
  <Application>WPS 演示</Application>
  <PresentationFormat>宽屏</PresentationFormat>
  <Paragraphs>2652</Paragraphs>
  <Slides>89</Slides>
  <Notes>13</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16" baseType="lpstr">
      <vt:lpstr>Arial</vt:lpstr>
      <vt:lpstr>宋体</vt:lpstr>
      <vt:lpstr>Wingdings</vt:lpstr>
      <vt:lpstr>黑体</vt:lpstr>
      <vt:lpstr>Tahoma</vt:lpstr>
      <vt:lpstr>幼圆</vt:lpstr>
      <vt:lpstr>Principals of Database System</vt:lpstr>
      <vt:lpstr>AMGDT</vt:lpstr>
      <vt:lpstr>Times New Roman</vt:lpstr>
      <vt:lpstr>等线 Light</vt:lpstr>
      <vt:lpstr>等线</vt:lpstr>
      <vt:lpstr>微软雅黑</vt:lpstr>
      <vt:lpstr>Arial Unicode MS</vt:lpstr>
      <vt:lpstr>Helvetica</vt:lpstr>
      <vt:lpstr>MS PGothic</vt:lpstr>
      <vt:lpstr>Symbol</vt:lpstr>
      <vt:lpstr>Monotype Sorts</vt:lpstr>
      <vt:lpstr>楷体_GB2312</vt:lpstr>
      <vt:lpstr>Wingdings 3</vt:lpstr>
      <vt:lpstr>新宋体</vt:lpstr>
      <vt:lpstr>Arial Black</vt:lpstr>
      <vt:lpstr>Wingdings</vt:lpstr>
      <vt:lpstr>-apple-system</vt:lpstr>
      <vt:lpstr>Calibri</vt:lpstr>
      <vt:lpstr>Office 主题​​</vt:lpstr>
      <vt:lpstr>Equation.3</vt:lpstr>
      <vt:lpstr>Paint.Picture</vt:lpstr>
      <vt:lpstr>计算机学院数据库期末考试知识点</vt:lpstr>
      <vt:lpstr>目录</vt:lpstr>
      <vt:lpstr>3.1 什么是数据模型</vt:lpstr>
      <vt:lpstr>一 数据模型</vt:lpstr>
      <vt:lpstr>PowerPoint 演示文稿</vt:lpstr>
      <vt:lpstr> 一 引言 </vt:lpstr>
      <vt:lpstr>1.4 数据库系统</vt:lpstr>
      <vt:lpstr>PowerPoint 演示文稿</vt:lpstr>
      <vt:lpstr>2.2 数据流程图</vt:lpstr>
      <vt:lpstr>一 数据库设计过程</vt:lpstr>
      <vt:lpstr>PowerPoint 演示文稿</vt:lpstr>
      <vt:lpstr> 2.实体集&amp;联系集 </vt:lpstr>
      <vt:lpstr>PowerPoint 演示文稿</vt:lpstr>
      <vt:lpstr>常见联系集类型 (映射基数)示例 </vt:lpstr>
      <vt:lpstr>练习</vt:lpstr>
      <vt:lpstr>PowerPoint 演示文稿</vt:lpstr>
      <vt:lpstr>案例5：选课信息的表示</vt:lpstr>
      <vt:lpstr>二 扩展E-R模型</vt:lpstr>
      <vt:lpstr>*(五) 层次模型小结</vt:lpstr>
      <vt:lpstr>（一）网状模型的基本概念</vt:lpstr>
      <vt:lpstr>*（五）网状模型小结</vt:lpstr>
      <vt:lpstr>什么是关系的主码(键)、超码和候选码，各自特点和作用？ </vt:lpstr>
      <vt:lpstr>五 关系运算</vt:lpstr>
      <vt:lpstr>PowerPoint 演示文稿</vt:lpstr>
      <vt:lpstr>（二）自然连接运算 (Natural Join Operation)</vt:lpstr>
      <vt:lpstr>（四）外连接运算 (Outer Join)</vt:lpstr>
      <vt:lpstr>聚集函数运算的形式化定义</vt:lpstr>
      <vt:lpstr>（二）聚集函数运算 (Aggregate Operation Example)</vt:lpstr>
      <vt:lpstr>ER图转换为关系模式的规则</vt:lpstr>
      <vt:lpstr>系（系编号，系名称） 教师（教工编号，姓名，性别，工资，系编号） </vt:lpstr>
      <vt:lpstr>PowerPoint 演示文稿</vt:lpstr>
      <vt:lpstr>PowerPoint 演示文稿</vt:lpstr>
      <vt:lpstr>PowerPoint 演示文稿</vt:lpstr>
      <vt:lpstr>PowerPoint 演示文稿</vt:lpstr>
      <vt:lpstr>PowerPoint 演示文稿</vt:lpstr>
      <vt:lpstr>PowerPoint 演示文稿</vt:lpstr>
      <vt:lpstr>一 SQL数据定义语言DDL</vt:lpstr>
      <vt:lpstr>1.2 定义主键约束和外键约束</vt:lpstr>
      <vt:lpstr>二 SQL数据查询语言QL</vt:lpstr>
      <vt:lpstr>二 SQL数据查询语言QL</vt:lpstr>
      <vt:lpstr>三 SQL的数据查询能力</vt:lpstr>
      <vt:lpstr>3.2 嵌套子查询</vt:lpstr>
      <vt:lpstr>3.2 嵌套子查询(续)</vt:lpstr>
      <vt:lpstr>四 SQL数据操纵语言DML</vt:lpstr>
      <vt:lpstr>五 SQL支持的表间连接方式</vt:lpstr>
      <vt:lpstr>一 视图</vt:lpstr>
      <vt:lpstr>二 完整性约束 </vt:lpstr>
      <vt:lpstr>三 授权</vt:lpstr>
      <vt:lpstr>3.2 视图上的授权</vt:lpstr>
      <vt:lpstr>3.3 授权图</vt:lpstr>
      <vt:lpstr>关系模式设计中潜在的问题</vt:lpstr>
      <vt:lpstr>冗余</vt:lpstr>
      <vt:lpstr>2.函数依赖(FDs)</vt:lpstr>
      <vt:lpstr>3.范式</vt:lpstr>
      <vt:lpstr>范式</vt:lpstr>
      <vt:lpstr>函数依赖理论</vt:lpstr>
      <vt:lpstr>Armstrong 公理</vt:lpstr>
      <vt:lpstr>随堂测试</vt:lpstr>
      <vt:lpstr>1.函数依赖和键（码）</vt:lpstr>
      <vt:lpstr>3.属性集闭包</vt:lpstr>
      <vt:lpstr>属性集闭包例子</vt:lpstr>
      <vt:lpstr>PowerPoint 演示文稿</vt:lpstr>
      <vt:lpstr>属性集闭包的作用</vt:lpstr>
      <vt:lpstr>PowerPoint 演示文稿</vt:lpstr>
      <vt:lpstr>无损连接分解</vt:lpstr>
      <vt:lpstr>保持函数依赖的分解</vt:lpstr>
      <vt:lpstr>判断两个函数依赖集是否等价</vt:lpstr>
      <vt:lpstr>BCNF的检测</vt:lpstr>
      <vt:lpstr>3.BCNF分解示例(续) </vt:lpstr>
      <vt:lpstr>PowerPoint 演示文稿</vt:lpstr>
      <vt:lpstr>5. 3NF分解</vt:lpstr>
      <vt:lpstr>BCNF 和 3NF的比较</vt:lpstr>
      <vt:lpstr>四 课堂练习及讨论</vt:lpstr>
      <vt:lpstr>一 索引简介</vt:lpstr>
      <vt:lpstr>二 顺序索引</vt:lpstr>
      <vt:lpstr>2.稠密索引和稀疏索引 p.269</vt:lpstr>
      <vt:lpstr>3.多级索引p.271</vt:lpstr>
      <vt:lpstr>查询优化概述</vt:lpstr>
      <vt:lpstr>实际系统的查询优化步骤</vt:lpstr>
      <vt:lpstr>一 事务</vt:lpstr>
      <vt:lpstr>二 可串行化调度</vt:lpstr>
      <vt:lpstr>Example of Precedence Graph</vt:lpstr>
      <vt:lpstr>三 事务隔离性和原子性</vt:lpstr>
      <vt:lpstr>二 锁与封锁协议</vt:lpstr>
      <vt:lpstr>三 两阶段封锁协议</vt:lpstr>
      <vt:lpstr>PowerPoint 演示文稿</vt:lpstr>
      <vt:lpstr>二 死锁处理（25）</vt:lpstr>
      <vt:lpstr>2.2 死锁的解除方法p.381</vt:lpstr>
      <vt:lpstr>2.3 死锁的预防方法p.381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 引言</dc:title>
  <dc:creator>SpringNatrue</dc:creator>
  <cp:lastModifiedBy>Zhen jiawei</cp:lastModifiedBy>
  <cp:revision>18</cp:revision>
  <dcterms:created xsi:type="dcterms:W3CDTF">2023-06-12T06:23:00Z</dcterms:created>
  <dcterms:modified xsi:type="dcterms:W3CDTF">2024-01-24T06:25:25Z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63184B14FBBA4B648C96D352A91D5E18_12</vt:lpwstr>
  </property>
  <property fmtid="{D5CDD505-2E9C-101B-9397-08002B2CF9AE}" pid="3" name="KSOProductBuildVer">
    <vt:lpwstr>2052-12.1.0.16120</vt:lpwstr>
  </property>
</Properties>
</file>